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1"/>
  </p:notesMasterIdLst>
  <p:sldIdLst>
    <p:sldId id="259" r:id="rId2"/>
    <p:sldId id="260" r:id="rId3"/>
    <p:sldId id="263" r:id="rId4"/>
    <p:sldId id="264" r:id="rId5"/>
    <p:sldId id="265" r:id="rId6"/>
    <p:sldId id="268" r:id="rId7"/>
    <p:sldId id="266" r:id="rId8"/>
    <p:sldId id="267" r:id="rId9"/>
    <p:sldId id="271" r:id="rId10"/>
  </p:sldIdLst>
  <p:sldSz cx="9144000" cy="6858000" type="screen4x3"/>
  <p:notesSz cx="6858000" cy="9144000"/>
  <p:custShowLst>
    <p:custShow name="Presentazione personalizzata 1" id="0">
      <p:sldLst>
        <p:sld r:id="rId2"/>
        <p:sld r:id="rId3"/>
      </p:sldLst>
    </p:custShow>
  </p:custShowLst>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FC6D6A"/>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autoAdjust="0"/>
    <p:restoredTop sz="95884" autoAdjust="0"/>
  </p:normalViewPr>
  <p:slideViewPr>
    <p:cSldViewPr snapToGrid="0">
      <p:cViewPr varScale="1">
        <p:scale>
          <a:sx n="109" d="100"/>
          <a:sy n="109" d="100"/>
        </p:scale>
        <p:origin x="162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B07EAC0-BB9D-4DB0-9CBB-5E7429A72D7B}" type="datetimeFigureOut">
              <a:rPr lang="it-IT"/>
              <a:pPr>
                <a:defRPr/>
              </a:pPr>
              <a:t>09/11/22</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EA0598E1-2D98-4B53-9F82-139B781619AC}" type="slidenum">
              <a:rPr lang="it-IT"/>
              <a:pPr>
                <a:defRPr/>
              </a:pPr>
              <a:t>‹N›</a:t>
            </a:fld>
            <a:endParaRPr lang="it-IT" dirty="0"/>
          </a:p>
        </p:txBody>
      </p:sp>
    </p:spTree>
    <p:extLst>
      <p:ext uri="{BB962C8B-B14F-4D97-AF65-F5344CB8AC3E}">
        <p14:creationId xmlns:p14="http://schemas.microsoft.com/office/powerpoint/2010/main" val="922329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1</a:t>
            </a:fld>
            <a:endParaRPr lang="it-IT" altLang="it-IT" dirty="0"/>
          </a:p>
        </p:txBody>
      </p:sp>
    </p:spTree>
    <p:extLst>
      <p:ext uri="{BB962C8B-B14F-4D97-AF65-F5344CB8AC3E}">
        <p14:creationId xmlns:p14="http://schemas.microsoft.com/office/powerpoint/2010/main" val="1808417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2</a:t>
            </a:fld>
            <a:endParaRPr lang="it-IT" altLang="it-IT" dirty="0"/>
          </a:p>
        </p:txBody>
      </p:sp>
    </p:spTree>
    <p:extLst>
      <p:ext uri="{BB962C8B-B14F-4D97-AF65-F5344CB8AC3E}">
        <p14:creationId xmlns:p14="http://schemas.microsoft.com/office/powerpoint/2010/main" val="1389557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3</a:t>
            </a:fld>
            <a:endParaRPr lang="it-IT" altLang="it-IT" dirty="0"/>
          </a:p>
        </p:txBody>
      </p:sp>
    </p:spTree>
    <p:extLst>
      <p:ext uri="{BB962C8B-B14F-4D97-AF65-F5344CB8AC3E}">
        <p14:creationId xmlns:p14="http://schemas.microsoft.com/office/powerpoint/2010/main" val="4027891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4</a:t>
            </a:fld>
            <a:endParaRPr lang="it-IT" altLang="it-IT" dirty="0"/>
          </a:p>
        </p:txBody>
      </p:sp>
    </p:spTree>
    <p:extLst>
      <p:ext uri="{BB962C8B-B14F-4D97-AF65-F5344CB8AC3E}">
        <p14:creationId xmlns:p14="http://schemas.microsoft.com/office/powerpoint/2010/main" val="1644034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5</a:t>
            </a:fld>
            <a:endParaRPr lang="it-IT" altLang="it-IT" dirty="0"/>
          </a:p>
        </p:txBody>
      </p:sp>
    </p:spTree>
    <p:extLst>
      <p:ext uri="{BB962C8B-B14F-4D97-AF65-F5344CB8AC3E}">
        <p14:creationId xmlns:p14="http://schemas.microsoft.com/office/powerpoint/2010/main" val="425798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6</a:t>
            </a:fld>
            <a:endParaRPr lang="it-IT" altLang="it-IT" dirty="0"/>
          </a:p>
        </p:txBody>
      </p:sp>
    </p:spTree>
    <p:extLst>
      <p:ext uri="{BB962C8B-B14F-4D97-AF65-F5344CB8AC3E}">
        <p14:creationId xmlns:p14="http://schemas.microsoft.com/office/powerpoint/2010/main" val="153242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7</a:t>
            </a:fld>
            <a:endParaRPr lang="it-IT" altLang="it-IT" dirty="0"/>
          </a:p>
        </p:txBody>
      </p:sp>
    </p:spTree>
    <p:extLst>
      <p:ext uri="{BB962C8B-B14F-4D97-AF65-F5344CB8AC3E}">
        <p14:creationId xmlns:p14="http://schemas.microsoft.com/office/powerpoint/2010/main" val="518199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8</a:t>
            </a:fld>
            <a:endParaRPr lang="it-IT" altLang="it-IT" dirty="0"/>
          </a:p>
        </p:txBody>
      </p:sp>
    </p:spTree>
    <p:extLst>
      <p:ext uri="{BB962C8B-B14F-4D97-AF65-F5344CB8AC3E}">
        <p14:creationId xmlns:p14="http://schemas.microsoft.com/office/powerpoint/2010/main" val="2057567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9</a:t>
            </a:fld>
            <a:endParaRPr lang="it-IT" altLang="it-IT" dirty="0"/>
          </a:p>
        </p:txBody>
      </p:sp>
    </p:spTree>
    <p:extLst>
      <p:ext uri="{BB962C8B-B14F-4D97-AF65-F5344CB8AC3E}">
        <p14:creationId xmlns:p14="http://schemas.microsoft.com/office/powerpoint/2010/main" val="1847378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96452" y="1122363"/>
            <a:ext cx="6751097" cy="2387600"/>
          </a:xfrm>
        </p:spPr>
        <p:txBody>
          <a:bodyPr anchor="b">
            <a:normAutofit/>
          </a:bodyPr>
          <a:lstStyle>
            <a:lvl1pPr algn="ct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1196452" y="3602038"/>
            <a:ext cx="6751097"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417191781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1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28275745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24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64551935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24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
        <p:nvSpPr>
          <p:cNvPr id="11" name="TextBox 10"/>
          <p:cNvSpPr txBox="1"/>
          <p:nvPr/>
        </p:nvSpPr>
        <p:spPr>
          <a:xfrm>
            <a:off x="627459" y="735241"/>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3" name="TextBox 12"/>
          <p:cNvSpPr txBox="1"/>
          <p:nvPr/>
        </p:nvSpPr>
        <p:spPr>
          <a:xfrm>
            <a:off x="7993467" y="297209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20565088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24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08486391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4" name="Footer Placeholder 3"/>
          <p:cNvSpPr>
            <a:spLocks noGrp="1"/>
          </p:cNvSpPr>
          <p:nvPr>
            <p:ph type="ftr" sz="quarter" idx="11"/>
          </p:nvPr>
        </p:nvSpPr>
        <p:spPr/>
        <p:txBody>
          <a:bodyPr/>
          <a:lstStyle/>
          <a:p>
            <a:pPr>
              <a:defRPr/>
            </a:pPr>
            <a:r>
              <a:rPr lang="it-IT"/>
              <a:t>Commissione di Studio... - ODCEC Pistoia</a:t>
            </a:r>
            <a:endParaRPr lang="it-IT" dirty="0"/>
          </a:p>
        </p:txBody>
      </p:sp>
      <p:sp>
        <p:nvSpPr>
          <p:cNvPr id="5" name="Slide Number Placeholder 4"/>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81187699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685347" y="4195899"/>
            <a:ext cx="2474216"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20" name="Picture Placeholder 2"/>
          <p:cNvSpPr>
            <a:spLocks noGrp="1" noChangeAspect="1"/>
          </p:cNvSpPr>
          <p:nvPr>
            <p:ph type="pic" idx="15"/>
          </p:nvPr>
        </p:nvSpPr>
        <p:spPr>
          <a:xfrm>
            <a:off x="819015" y="2298987"/>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5347" y="4772161"/>
            <a:ext cx="2474216" cy="101903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22" name="Text Placeholder 4"/>
          <p:cNvSpPr>
            <a:spLocks noGrp="1"/>
          </p:cNvSpPr>
          <p:nvPr>
            <p:ph type="body" sz="quarter" idx="3"/>
          </p:nvPr>
        </p:nvSpPr>
        <p:spPr>
          <a:xfrm>
            <a:off x="3332026" y="4195899"/>
            <a:ext cx="2474237"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23" name="Picture Placeholder 2"/>
          <p:cNvSpPr>
            <a:spLocks noGrp="1" noChangeAspect="1"/>
          </p:cNvSpPr>
          <p:nvPr>
            <p:ph type="pic" idx="21"/>
          </p:nvPr>
        </p:nvSpPr>
        <p:spPr>
          <a:xfrm>
            <a:off x="3426747" y="2298987"/>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331011" y="4772160"/>
            <a:ext cx="2475252" cy="101903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25" name="Text Placeholder 4"/>
          <p:cNvSpPr>
            <a:spLocks noGrp="1"/>
          </p:cNvSpPr>
          <p:nvPr>
            <p:ph type="body" sz="quarter" idx="13"/>
          </p:nvPr>
        </p:nvSpPr>
        <p:spPr>
          <a:xfrm>
            <a:off x="5980067" y="4195899"/>
            <a:ext cx="2467425"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26" name="Picture Placeholder 2"/>
          <p:cNvSpPr>
            <a:spLocks noGrp="1" noChangeAspect="1"/>
          </p:cNvSpPr>
          <p:nvPr>
            <p:ph type="pic" idx="22"/>
          </p:nvPr>
        </p:nvSpPr>
        <p:spPr>
          <a:xfrm>
            <a:off x="6114603" y="2298987"/>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5979973" y="4772162"/>
            <a:ext cx="2470694" cy="1019037"/>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4" name="Footer Placeholder 3"/>
          <p:cNvSpPr>
            <a:spLocks noGrp="1"/>
          </p:cNvSpPr>
          <p:nvPr>
            <p:ph type="ftr" sz="quarter" idx="11"/>
          </p:nvPr>
        </p:nvSpPr>
        <p:spPr/>
        <p:txBody>
          <a:bodyPr/>
          <a:lstStyle/>
          <a:p>
            <a:pPr>
              <a:defRPr/>
            </a:pPr>
            <a:r>
              <a:rPr lang="it-IT"/>
              <a:t>Commissione di Studio... - ODCEC Pistoia</a:t>
            </a:r>
            <a:endParaRPr lang="it-IT" dirty="0"/>
          </a:p>
        </p:txBody>
      </p:sp>
      <p:sp>
        <p:nvSpPr>
          <p:cNvPr id="5" name="Slide Number Placeholder 4"/>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2326102405"/>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780EDB57-9D3B-476B-8B4F-10E3D47117A5}" type="datetime1">
              <a:rPr lang="it-IT" smtClean="0"/>
              <a:pPr>
                <a:defRPr/>
              </a:pPr>
              <a:t>09/11/22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7A5A001E-2C0E-40F8-8592-F7D4A03BC4CF}" type="slidenum">
              <a:rPr lang="it-IT" smtClean="0"/>
              <a:pPr>
                <a:defRPr/>
              </a:pPr>
              <a:t>‹N›</a:t>
            </a:fld>
            <a:endParaRPr lang="it-IT" dirty="0"/>
          </a:p>
        </p:txBody>
      </p:sp>
    </p:spTree>
    <p:extLst>
      <p:ext uri="{BB962C8B-B14F-4D97-AF65-F5344CB8AC3E}">
        <p14:creationId xmlns:p14="http://schemas.microsoft.com/office/powerpoint/2010/main" val="3602525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CB6358DC-C18E-4659-BC1A-5D110F289CFF}" type="datetime1">
              <a:rPr lang="it-IT" smtClean="0"/>
              <a:pPr>
                <a:defRPr/>
              </a:pPr>
              <a:t>09/11/22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48CE7B7B-CB1B-4D81-9EED-7C5F4AA0BCBE}" type="slidenum">
              <a:rPr lang="it-IT" smtClean="0"/>
              <a:pPr>
                <a:defRPr/>
              </a:pPr>
              <a:t>‹N›</a:t>
            </a:fld>
            <a:endParaRPr lang="it-IT" dirty="0"/>
          </a:p>
        </p:txBody>
      </p:sp>
    </p:spTree>
    <p:extLst>
      <p:ext uri="{BB962C8B-B14F-4D97-AF65-F5344CB8AC3E}">
        <p14:creationId xmlns:p14="http://schemas.microsoft.com/office/powerpoint/2010/main" val="395351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Titolo 6"/>
          <p:cNvSpPr>
            <a:spLocks noGrp="1"/>
          </p:cNvSpPr>
          <p:nvPr>
            <p:ph type="title"/>
          </p:nvPr>
        </p:nvSpPr>
        <p:spPr>
          <a:xfrm>
            <a:off x="628650" y="1535785"/>
            <a:ext cx="7886700" cy="1325563"/>
          </a:xfrm>
        </p:spPr>
        <p:txBody>
          <a:bodyPr/>
          <a:lstStyle>
            <a:lvl1pPr algn="ctr">
              <a:defRPr/>
            </a:lvl1pPr>
          </a:lstStyle>
          <a:p>
            <a:r>
              <a:rPr lang="it-IT" dirty="0"/>
              <a:t>Fare clic per modificare lo stile del titolo</a:t>
            </a:r>
          </a:p>
        </p:txBody>
      </p:sp>
      <p:sp>
        <p:nvSpPr>
          <p:cNvPr id="12" name="Segnaposto testo 11"/>
          <p:cNvSpPr>
            <a:spLocks noGrp="1"/>
          </p:cNvSpPr>
          <p:nvPr>
            <p:ph type="body" sz="quarter" idx="13"/>
          </p:nvPr>
        </p:nvSpPr>
        <p:spPr>
          <a:xfrm>
            <a:off x="6800118" y="164001"/>
            <a:ext cx="2046288" cy="273233"/>
          </a:xfrm>
        </p:spPr>
        <p:txBody>
          <a:bodyPr>
            <a:normAutofit/>
          </a:bodyPr>
          <a:lstStyle>
            <a:lvl1pPr marL="0" indent="0" algn="r">
              <a:lnSpc>
                <a:spcPct val="100000"/>
              </a:lnSpc>
              <a:spcBef>
                <a:spcPts val="0"/>
              </a:spcBef>
              <a:buNone/>
              <a:defRPr sz="1200" baseline="0"/>
            </a:lvl1pPr>
          </a:lstStyle>
          <a:p>
            <a:pPr lvl="0"/>
            <a:r>
              <a:rPr lang="it-IT"/>
              <a:t>Fare clic per modificare stili del testo dello schema</a:t>
            </a:r>
          </a:p>
        </p:txBody>
      </p:sp>
      <p:sp>
        <p:nvSpPr>
          <p:cNvPr id="5" name="Date Placeholder 3"/>
          <p:cNvSpPr>
            <a:spLocks noGrp="1"/>
          </p:cNvSpPr>
          <p:nvPr>
            <p:ph type="dt" sz="half" idx="14"/>
          </p:nvPr>
        </p:nvSpPr>
        <p:spPr/>
        <p:txBody>
          <a:bodyPr/>
          <a:lstStyle>
            <a:lvl1pPr>
              <a:defRPr/>
            </a:lvl1pPr>
          </a:lstStyle>
          <a:p>
            <a:pPr>
              <a:defRPr/>
            </a:pPr>
            <a:fld id="{6018A153-6FEB-489A-B7B9-59A424B8D3F6}" type="datetime1">
              <a:rPr lang="it-IT"/>
              <a:pPr>
                <a:defRPr/>
              </a:pPr>
              <a:t>09/11/22</a:t>
            </a:fld>
            <a:endParaRPr lang="it-IT" dirty="0"/>
          </a:p>
        </p:txBody>
      </p:sp>
      <p:sp>
        <p:nvSpPr>
          <p:cNvPr id="6" name="Footer Placeholder 4"/>
          <p:cNvSpPr>
            <a:spLocks noGrp="1"/>
          </p:cNvSpPr>
          <p:nvPr>
            <p:ph type="ftr" sz="quarter" idx="15"/>
          </p:nvPr>
        </p:nvSpPr>
        <p:spPr/>
        <p:txBody>
          <a:bodyPr/>
          <a:lstStyle>
            <a:lvl1pPr>
              <a:defRPr/>
            </a:lvl1pPr>
          </a:lstStyle>
          <a:p>
            <a:pPr>
              <a:defRPr/>
            </a:pPr>
            <a:r>
              <a:rPr lang="it-IT" dirty="0"/>
              <a:t>Commissione di Studio... - ODCEC Pistoia</a:t>
            </a:r>
          </a:p>
        </p:txBody>
      </p:sp>
      <p:sp>
        <p:nvSpPr>
          <p:cNvPr id="8" name="Slide Number Placeholder 5"/>
          <p:cNvSpPr>
            <a:spLocks noGrp="1"/>
          </p:cNvSpPr>
          <p:nvPr>
            <p:ph type="sldNum" sz="quarter" idx="16"/>
          </p:nvPr>
        </p:nvSpPr>
        <p:spPr/>
        <p:txBody>
          <a:bodyPr/>
          <a:lstStyle>
            <a:lvl1pPr>
              <a:defRPr/>
            </a:lvl1pPr>
          </a:lstStyle>
          <a:p>
            <a:pPr>
              <a:defRPr/>
            </a:pPr>
            <a:fld id="{B3262003-859C-4B26-AEB5-0C065A083550}" type="slidenum">
              <a:rPr lang="it-IT"/>
              <a:pPr>
                <a:defRPr/>
              </a:pPr>
              <a:t>‹N›</a:t>
            </a:fld>
            <a:endParaRPr lang="it-IT" dirty="0"/>
          </a:p>
        </p:txBody>
      </p:sp>
    </p:spTree>
    <p:extLst>
      <p:ext uri="{BB962C8B-B14F-4D97-AF65-F5344CB8AC3E}">
        <p14:creationId xmlns:p14="http://schemas.microsoft.com/office/powerpoint/2010/main" val="2102223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Titolo 6"/>
          <p:cNvSpPr>
            <a:spLocks noGrp="1"/>
          </p:cNvSpPr>
          <p:nvPr>
            <p:ph type="title"/>
          </p:nvPr>
        </p:nvSpPr>
        <p:spPr>
          <a:xfrm>
            <a:off x="628650" y="1535785"/>
            <a:ext cx="7886700" cy="1325563"/>
          </a:xfrm>
        </p:spPr>
        <p:txBody>
          <a:bodyPr/>
          <a:lstStyle>
            <a:lvl1pPr algn="ctr">
              <a:defRPr/>
            </a:lvl1pPr>
          </a:lstStyle>
          <a:p>
            <a:r>
              <a:rPr lang="it-IT" dirty="0"/>
              <a:t>Fare clic per modificare lo stile del titolo</a:t>
            </a:r>
          </a:p>
        </p:txBody>
      </p:sp>
      <p:sp>
        <p:nvSpPr>
          <p:cNvPr id="12" name="Segnaposto testo 11"/>
          <p:cNvSpPr>
            <a:spLocks noGrp="1"/>
          </p:cNvSpPr>
          <p:nvPr>
            <p:ph type="body" sz="quarter" idx="13"/>
          </p:nvPr>
        </p:nvSpPr>
        <p:spPr>
          <a:xfrm>
            <a:off x="6800118" y="164001"/>
            <a:ext cx="2046288" cy="273233"/>
          </a:xfrm>
        </p:spPr>
        <p:txBody>
          <a:bodyPr>
            <a:normAutofit/>
          </a:bodyPr>
          <a:lstStyle>
            <a:lvl1pPr marL="0" indent="0" algn="r">
              <a:lnSpc>
                <a:spcPct val="100000"/>
              </a:lnSpc>
              <a:spcBef>
                <a:spcPts val="0"/>
              </a:spcBef>
              <a:buNone/>
              <a:defRPr sz="1200" baseline="0"/>
            </a:lvl1pPr>
          </a:lstStyle>
          <a:p>
            <a:pPr lvl="0"/>
            <a:r>
              <a:rPr lang="it-IT"/>
              <a:t>Fare clic per modificare stili del testo dello schema</a:t>
            </a:r>
          </a:p>
        </p:txBody>
      </p:sp>
      <p:sp>
        <p:nvSpPr>
          <p:cNvPr id="5" name="Date Placeholder 3"/>
          <p:cNvSpPr>
            <a:spLocks noGrp="1"/>
          </p:cNvSpPr>
          <p:nvPr>
            <p:ph type="dt" sz="half" idx="14"/>
          </p:nvPr>
        </p:nvSpPr>
        <p:spPr/>
        <p:txBody>
          <a:bodyPr/>
          <a:lstStyle>
            <a:lvl1pPr>
              <a:defRPr/>
            </a:lvl1pPr>
          </a:lstStyle>
          <a:p>
            <a:pPr>
              <a:defRPr/>
            </a:pPr>
            <a:fld id="{6018A153-6FEB-489A-B7B9-59A424B8D3F6}" type="datetime1">
              <a:rPr lang="it-IT"/>
              <a:pPr>
                <a:defRPr/>
              </a:pPr>
              <a:t>09/11/22</a:t>
            </a:fld>
            <a:endParaRPr lang="it-IT" dirty="0"/>
          </a:p>
        </p:txBody>
      </p:sp>
      <p:sp>
        <p:nvSpPr>
          <p:cNvPr id="6" name="Footer Placeholder 4"/>
          <p:cNvSpPr>
            <a:spLocks noGrp="1"/>
          </p:cNvSpPr>
          <p:nvPr>
            <p:ph type="ftr" sz="quarter" idx="15"/>
          </p:nvPr>
        </p:nvSpPr>
        <p:spPr/>
        <p:txBody>
          <a:bodyPr/>
          <a:lstStyle>
            <a:lvl1pPr>
              <a:defRPr/>
            </a:lvl1pPr>
          </a:lstStyle>
          <a:p>
            <a:pPr>
              <a:defRPr/>
            </a:pPr>
            <a:r>
              <a:rPr lang="it-IT" dirty="0"/>
              <a:t>Commissione di Studio... - ODCEC Pistoia</a:t>
            </a:r>
          </a:p>
        </p:txBody>
      </p:sp>
      <p:sp>
        <p:nvSpPr>
          <p:cNvPr id="8" name="Slide Number Placeholder 5"/>
          <p:cNvSpPr>
            <a:spLocks noGrp="1"/>
          </p:cNvSpPr>
          <p:nvPr>
            <p:ph type="sldNum" sz="quarter" idx="16"/>
          </p:nvPr>
        </p:nvSpPr>
        <p:spPr/>
        <p:txBody>
          <a:bodyPr/>
          <a:lstStyle>
            <a:lvl1pPr>
              <a:defRPr/>
            </a:lvl1pPr>
          </a:lstStyle>
          <a:p>
            <a:pPr>
              <a:defRPr/>
            </a:pPr>
            <a:fld id="{B3262003-859C-4B26-AEB5-0C065A083550}" type="slidenum">
              <a:rPr lang="it-IT"/>
              <a:pPr>
                <a:defRPr/>
              </a:pPr>
              <a:t>‹N›</a:t>
            </a:fld>
            <a:endParaRPr lang="it-IT" dirty="0"/>
          </a:p>
        </p:txBody>
      </p:sp>
    </p:spTree>
    <p:extLst>
      <p:ext uri="{BB962C8B-B14F-4D97-AF65-F5344CB8AC3E}">
        <p14:creationId xmlns:p14="http://schemas.microsoft.com/office/powerpoint/2010/main" val="31284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it-IT" dirty="0"/>
              <a:t>Fare clic per modificare lo stile del titolo</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pPr>
              <a:defRPr/>
            </a:pPr>
            <a:fld id="{D75BCB03-C5DB-44CE-A5F0-C86ABE8F92B2}" type="datetime1">
              <a:rPr lang="it-IT" smtClean="0"/>
              <a:pPr>
                <a:defRPr/>
              </a:pPr>
              <a:t>09/11/22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pic>
        <p:nvPicPr>
          <p:cNvPr id="7" name="Immagine 6"/>
          <p:cNvPicPr>
            <a:picLocks noChangeAspect="1"/>
          </p:cNvPicPr>
          <p:nvPr userDrawn="1"/>
        </p:nvPicPr>
        <p:blipFill>
          <a:blip r:embed="rId2"/>
          <a:stretch>
            <a:fillRect/>
          </a:stretch>
        </p:blipFill>
        <p:spPr>
          <a:xfrm>
            <a:off x="106023" y="166604"/>
            <a:ext cx="1521610" cy="656244"/>
          </a:xfrm>
          <a:prstGeom prst="rect">
            <a:avLst/>
          </a:prstGeom>
        </p:spPr>
      </p:pic>
      <p:sp>
        <p:nvSpPr>
          <p:cNvPr id="8" name="Rettangolo 7"/>
          <p:cNvSpPr/>
          <p:nvPr userDrawn="1"/>
        </p:nvSpPr>
        <p:spPr>
          <a:xfrm>
            <a:off x="1669306" y="-16276"/>
            <a:ext cx="5797402" cy="512961"/>
          </a:xfrm>
          <a:prstGeom prst="rect">
            <a:avLst/>
          </a:prstGeom>
        </p:spPr>
        <p:txBody>
          <a:bodyPr wrap="square">
            <a:spAutoFit/>
          </a:bodyPr>
          <a:lstStyle/>
          <a:p>
            <a:pPr marR="64008" lvl="0" algn="ctr" defTabSz="914400">
              <a:spcBef>
                <a:spcPts val="400"/>
              </a:spcBef>
              <a:buClr>
                <a:schemeClr val="accent1"/>
              </a:buClr>
              <a:buSzPct val="68000"/>
              <a:defRPr/>
            </a:pPr>
            <a:r>
              <a:rPr lang="it-IT" sz="12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200" dirty="0">
                <a:solidFill>
                  <a:schemeClr val="bg1"/>
                </a:solidFill>
                <a:latin typeface="Palatino Linotype" panose="02040502050505030304" pitchFamily="18" charset="0"/>
              </a:rPr>
              <a:t>Sezione Procedure</a:t>
            </a:r>
            <a:r>
              <a:rPr lang="it-IT" sz="1200" baseline="0" dirty="0">
                <a:solidFill>
                  <a:schemeClr val="bg1"/>
                </a:solidFill>
                <a:latin typeface="Palatino Linotype" panose="02040502050505030304" pitchFamily="18" charset="0"/>
              </a:rPr>
              <a:t> Concorsuali</a:t>
            </a:r>
            <a:endParaRPr lang="it-IT" sz="1200" dirty="0">
              <a:solidFill>
                <a:schemeClr val="bg1"/>
              </a:solidFill>
              <a:latin typeface="Palatino Linotype" panose="02040502050505030304" pitchFamily="18" charset="0"/>
            </a:endParaRPr>
          </a:p>
        </p:txBody>
      </p:sp>
      <p:sp>
        <p:nvSpPr>
          <p:cNvPr id="9" name="Segnaposto piè di pagina 4"/>
          <p:cNvSpPr txBox="1">
            <a:spLocks/>
          </p:cNvSpPr>
          <p:nvPr userDrawn="1"/>
        </p:nvSpPr>
        <p:spPr>
          <a:xfrm>
            <a:off x="-658974" y="6550789"/>
            <a:ext cx="4938366" cy="243203"/>
          </a:xfrm>
          <a:prstGeom prst="rect">
            <a:avLst/>
          </a:prstGeom>
        </p:spPr>
        <p:txBody>
          <a:bodyPr vert="horz" lIns="91440" tIns="45720" rIns="91440" bIns="45720" rtlCol="0" anchor="ctr"/>
          <a:lstStyle>
            <a:defPPr>
              <a:defRPr lang="it-IT"/>
            </a:defPPr>
            <a:lvl1pPr algn="l" rtl="0" eaLnBrk="0" fontAlgn="base" hangingPunct="0">
              <a:spcBef>
                <a:spcPct val="0"/>
              </a:spcBef>
              <a:spcAft>
                <a:spcPct val="0"/>
              </a:spcAft>
              <a:defRPr sz="750" kern="1200">
                <a:solidFill>
                  <a:schemeClr val="tx1">
                    <a:tint val="75000"/>
                  </a:schemeClr>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ctr"/>
            <a:r>
              <a:rPr lang="it-IT" sz="1000" i="1" dirty="0">
                <a:solidFill>
                  <a:schemeClr val="bg1"/>
                </a:solidFill>
                <a:latin typeface="Palatino Linotype" panose="02040502050505030304" pitchFamily="18" charset="0"/>
              </a:rPr>
              <a:t>Dott. Federico Viareggi – Montecatini Terme, 4 marzo 2019</a:t>
            </a:r>
          </a:p>
        </p:txBody>
      </p:sp>
    </p:spTree>
    <p:extLst>
      <p:ext uri="{BB962C8B-B14F-4D97-AF65-F5344CB8AC3E}">
        <p14:creationId xmlns:p14="http://schemas.microsoft.com/office/powerpoint/2010/main" val="307537159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2550"/>
            </a:lvl1pPr>
          </a:lstStyle>
          <a:p>
            <a:r>
              <a:rPr lang="it-IT"/>
              <a:t>Fare clic per modificare lo stile del titolo</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pPr>
              <a:defRPr/>
            </a:pPr>
            <a:fld id="{4E676785-CA65-4451-A68E-31022D1E6FEC}" type="datetime1">
              <a:rPr lang="it-IT" smtClean="0"/>
              <a:pPr>
                <a:defRPr/>
              </a:pPr>
              <a:t>09/11/22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9DFCD6D4-7879-4EE8-B3B0-FC1DB85E3A4A}" type="slidenum">
              <a:rPr lang="it-IT" smtClean="0"/>
              <a:pPr>
                <a:defRPr/>
              </a:pPr>
              <a:t>‹N›</a:t>
            </a:fld>
            <a:endParaRPr lang="it-IT" dirty="0"/>
          </a:p>
        </p:txBody>
      </p:sp>
    </p:spTree>
    <p:extLst>
      <p:ext uri="{BB962C8B-B14F-4D97-AF65-F5344CB8AC3E}">
        <p14:creationId xmlns:p14="http://schemas.microsoft.com/office/powerpoint/2010/main" val="102149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4A4BA73B-2824-4252-B51D-7724EF9B1E6D}" type="datetime1">
              <a:rPr lang="it-IT" smtClean="0"/>
              <a:pPr>
                <a:defRPr/>
              </a:pPr>
              <a:t>09/11/22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B169ADC3-3925-42A4-8679-78EF0579ADEF}" type="slidenum">
              <a:rPr lang="it-IT" smtClean="0"/>
              <a:pPr>
                <a:defRPr/>
              </a:pPr>
              <a:t>‹N›</a:t>
            </a:fld>
            <a:endParaRPr lang="it-IT" dirty="0"/>
          </a:p>
        </p:txBody>
      </p:sp>
    </p:spTree>
    <p:extLst>
      <p:ext uri="{BB962C8B-B14F-4D97-AF65-F5344CB8AC3E}">
        <p14:creationId xmlns:p14="http://schemas.microsoft.com/office/powerpoint/2010/main" val="325695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6354" y="2088320"/>
            <a:ext cx="3659399" cy="82391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Content Placeholder 3"/>
          <p:cNvSpPr>
            <a:spLocks noGrp="1"/>
          </p:cNvSpPr>
          <p:nvPr>
            <p:ph sz="half" idx="2"/>
          </p:nvPr>
        </p:nvSpPr>
        <p:spPr>
          <a:xfrm>
            <a:off x="685346" y="2912232"/>
            <a:ext cx="3830406" cy="287896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01502" y="2088320"/>
            <a:ext cx="3649166" cy="82391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912232"/>
            <a:ext cx="3821518" cy="287896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21012905-4CC1-4B7D-A79A-B7D394304552}" type="datetime1">
              <a:rPr lang="it-IT" smtClean="0"/>
              <a:pPr>
                <a:defRPr/>
              </a:pPr>
              <a:t>09/11/22</a:t>
            </a:fld>
            <a:endParaRPr lang="it-IT" dirty="0"/>
          </a:p>
        </p:txBody>
      </p:sp>
      <p:sp>
        <p:nvSpPr>
          <p:cNvPr id="8" name="Footer Placeholder 7"/>
          <p:cNvSpPr>
            <a:spLocks noGrp="1"/>
          </p:cNvSpPr>
          <p:nvPr>
            <p:ph type="ftr" sz="quarter" idx="11"/>
          </p:nvPr>
        </p:nvSpPr>
        <p:spPr/>
        <p:txBody>
          <a:bodyPr/>
          <a:lstStyle/>
          <a:p>
            <a:pPr>
              <a:defRPr/>
            </a:pPr>
            <a:r>
              <a:rPr lang="it-IT"/>
              <a:t>Commissione di Studio... - ODCEC Pistoia</a:t>
            </a:r>
            <a:endParaRPr lang="it-IT" dirty="0"/>
          </a:p>
        </p:txBody>
      </p:sp>
      <p:sp>
        <p:nvSpPr>
          <p:cNvPr id="9" name="Slide Number Placeholder 8"/>
          <p:cNvSpPr>
            <a:spLocks noGrp="1"/>
          </p:cNvSpPr>
          <p:nvPr>
            <p:ph type="sldNum" sz="quarter" idx="12"/>
          </p:nvPr>
        </p:nvSpPr>
        <p:spPr/>
        <p:txBody>
          <a:bodyPr/>
          <a:lstStyle/>
          <a:p>
            <a:pPr>
              <a:defRPr/>
            </a:pPr>
            <a:fld id="{ABB4CD02-C5AA-48BA-A7D6-0ADFFF0FAD55}" type="slidenum">
              <a:rPr lang="it-IT" smtClean="0"/>
              <a:pPr>
                <a:defRPr/>
              </a:pPr>
              <a:t>‹N›</a:t>
            </a:fld>
            <a:endParaRPr lang="it-IT" dirty="0"/>
          </a:p>
        </p:txBody>
      </p:sp>
    </p:spTree>
    <p:extLst>
      <p:ext uri="{BB962C8B-B14F-4D97-AF65-F5344CB8AC3E}">
        <p14:creationId xmlns:p14="http://schemas.microsoft.com/office/powerpoint/2010/main" val="273642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a:defRPr/>
            </a:pPr>
            <a:fld id="{A8B19D26-3734-44B8-928F-F240C324FF65}" type="datetime1">
              <a:rPr lang="it-IT" smtClean="0"/>
              <a:pPr>
                <a:defRPr/>
              </a:pPr>
              <a:t>09/11/22</a:t>
            </a:fld>
            <a:endParaRPr lang="it-IT" dirty="0"/>
          </a:p>
        </p:txBody>
      </p:sp>
      <p:sp>
        <p:nvSpPr>
          <p:cNvPr id="4" name="Footer Placeholder 3"/>
          <p:cNvSpPr>
            <a:spLocks noGrp="1"/>
          </p:cNvSpPr>
          <p:nvPr>
            <p:ph type="ftr" sz="quarter" idx="11"/>
          </p:nvPr>
        </p:nvSpPr>
        <p:spPr/>
        <p:txBody>
          <a:bodyPr/>
          <a:lstStyle/>
          <a:p>
            <a:pPr>
              <a:defRPr/>
            </a:pPr>
            <a:r>
              <a:rPr lang="it-IT"/>
              <a:t>Commissione di Studio... - ODCEC Pistoia</a:t>
            </a:r>
            <a:endParaRPr lang="it-IT" dirty="0"/>
          </a:p>
        </p:txBody>
      </p:sp>
      <p:sp>
        <p:nvSpPr>
          <p:cNvPr id="5" name="Slide Number Placeholder 4"/>
          <p:cNvSpPr>
            <a:spLocks noGrp="1"/>
          </p:cNvSpPr>
          <p:nvPr>
            <p:ph type="sldNum" sz="quarter" idx="12"/>
          </p:nvPr>
        </p:nvSpPr>
        <p:spPr/>
        <p:txBody>
          <a:bodyPr/>
          <a:lstStyle/>
          <a:p>
            <a:pPr>
              <a:defRPr/>
            </a:pPr>
            <a:fld id="{C5A7580D-F6C5-4B9C-B76C-77306C758617}" type="slidenum">
              <a:rPr lang="it-IT" smtClean="0"/>
              <a:pPr>
                <a:defRPr/>
              </a:pPr>
              <a:t>‹N›</a:t>
            </a:fld>
            <a:endParaRPr lang="it-IT" dirty="0"/>
          </a:p>
        </p:txBody>
      </p:sp>
    </p:spTree>
    <p:extLst>
      <p:ext uri="{BB962C8B-B14F-4D97-AF65-F5344CB8AC3E}">
        <p14:creationId xmlns:p14="http://schemas.microsoft.com/office/powerpoint/2010/main" val="14253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BB330D-518A-4A26-9C0A-3AB532C9EFE3}" type="datetime1">
              <a:rPr lang="it-IT" smtClean="0"/>
              <a:pPr>
                <a:defRPr/>
              </a:pPr>
              <a:t>09/11/22</a:t>
            </a:fld>
            <a:endParaRPr lang="it-IT" dirty="0"/>
          </a:p>
        </p:txBody>
      </p:sp>
      <p:sp>
        <p:nvSpPr>
          <p:cNvPr id="3" name="Footer Placeholder 2"/>
          <p:cNvSpPr>
            <a:spLocks noGrp="1"/>
          </p:cNvSpPr>
          <p:nvPr>
            <p:ph type="ftr" sz="quarter" idx="11"/>
          </p:nvPr>
        </p:nvSpPr>
        <p:spPr/>
        <p:txBody>
          <a:bodyPr/>
          <a:lstStyle/>
          <a:p>
            <a:pPr>
              <a:defRPr/>
            </a:pPr>
            <a:r>
              <a:rPr lang="it-IT"/>
              <a:t>Commissione di Studio... - ODCEC Pistoia</a:t>
            </a:r>
            <a:endParaRPr lang="it-IT" dirty="0"/>
          </a:p>
        </p:txBody>
      </p:sp>
      <p:sp>
        <p:nvSpPr>
          <p:cNvPr id="4" name="Slide Number Placeholder 3"/>
          <p:cNvSpPr>
            <a:spLocks noGrp="1"/>
          </p:cNvSpPr>
          <p:nvPr>
            <p:ph type="sldNum" sz="quarter" idx="12"/>
          </p:nvPr>
        </p:nvSpPr>
        <p:spPr/>
        <p:txBody>
          <a:bodyPr/>
          <a:lstStyle/>
          <a:p>
            <a:pPr>
              <a:defRPr/>
            </a:pPr>
            <a:fld id="{90096049-7999-42B8-BCA9-4F330ACC1969}" type="slidenum">
              <a:rPr lang="it-IT" smtClean="0"/>
              <a:pPr>
                <a:defRPr/>
              </a:pPr>
              <a:t>‹N›</a:t>
            </a:fld>
            <a:endParaRPr lang="it-IT" dirty="0"/>
          </a:p>
        </p:txBody>
      </p:sp>
    </p:spTree>
    <p:extLst>
      <p:ext uri="{BB962C8B-B14F-4D97-AF65-F5344CB8AC3E}">
        <p14:creationId xmlns:p14="http://schemas.microsoft.com/office/powerpoint/2010/main" val="2239461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100"/>
            </a:lvl1pPr>
          </a:lstStyle>
          <a:p>
            <a:r>
              <a:rPr lang="it-IT"/>
              <a:t>Fare clic per modificare lo stile del titolo</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C24B3760-B682-441B-A284-69E71CF1953F}" type="datetime1">
              <a:rPr lang="it-IT" smtClean="0"/>
              <a:pPr>
                <a:defRPr/>
              </a:pPr>
              <a:t>09/11/22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16D234A-B028-4187-B7FA-FF6D32FE8156}" type="slidenum">
              <a:rPr lang="it-IT" smtClean="0"/>
              <a:pPr>
                <a:defRPr/>
              </a:pPr>
              <a:t>‹N›</a:t>
            </a:fld>
            <a:endParaRPr lang="it-IT" dirty="0"/>
          </a:p>
        </p:txBody>
      </p:sp>
    </p:spTree>
    <p:extLst>
      <p:ext uri="{BB962C8B-B14F-4D97-AF65-F5344CB8AC3E}">
        <p14:creationId xmlns:p14="http://schemas.microsoft.com/office/powerpoint/2010/main" val="159224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447330" cy="2362200"/>
          </a:xfrm>
        </p:spPr>
        <p:txBody>
          <a:bodyPr anchor="b">
            <a:normAutofit/>
          </a:bodyPr>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568603" y="758881"/>
            <a:ext cx="2441517"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345" y="2971800"/>
            <a:ext cx="4451213" cy="2819400"/>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29E27580-2FA0-4CC8-BDEA-73B7766880F7}" type="datetime1">
              <a:rPr lang="it-IT" smtClean="0"/>
              <a:pPr>
                <a:defRPr/>
              </a:pPr>
              <a:t>09/11/22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BA4E28D1-7958-43EF-971D-00321CCE2057}" type="slidenum">
              <a:rPr lang="it-IT" smtClean="0"/>
              <a:pPr>
                <a:defRPr/>
              </a:pPr>
              <a:t>‹N›</a:t>
            </a:fld>
            <a:endParaRPr lang="it-IT" dirty="0"/>
          </a:p>
        </p:txBody>
      </p:sp>
    </p:spTree>
    <p:extLst>
      <p:ext uri="{BB962C8B-B14F-4D97-AF65-F5344CB8AC3E}">
        <p14:creationId xmlns:p14="http://schemas.microsoft.com/office/powerpoint/2010/main" val="367202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750">
                <a:solidFill>
                  <a:schemeClr val="tx1">
                    <a:tint val="75000"/>
                  </a:schemeClr>
                </a:solidFill>
              </a:defRPr>
            </a:lvl1pPr>
          </a:lstStyle>
          <a:p>
            <a:pPr>
              <a:defRPr/>
            </a:pPr>
            <a:fld id="{D75BCB03-C5DB-44CE-A5F0-C86ABE8F92B2}" type="datetime1">
              <a:rPr lang="it-IT" smtClean="0"/>
              <a:pPr>
                <a:defRPr/>
              </a:pPr>
              <a:t>09/11/22</a:t>
            </a:fld>
            <a:endParaRPr lang="it-IT"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750">
                <a:solidFill>
                  <a:schemeClr val="tx1">
                    <a:tint val="75000"/>
                  </a:schemeClr>
                </a:solidFill>
              </a:defRPr>
            </a:lvl1pPr>
          </a:lstStyle>
          <a:p>
            <a:pPr>
              <a:defRPr/>
            </a:pPr>
            <a:r>
              <a:rPr lang="it-IT"/>
              <a:t>Commissione di Studio... - ODCEC Pistoia</a:t>
            </a:r>
            <a:endParaRPr lang="it-IT"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750">
                <a:solidFill>
                  <a:schemeClr val="tx1">
                    <a:tint val="75000"/>
                  </a:schemeClr>
                </a:solidFill>
              </a:defRPr>
            </a:lvl1p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754152865"/>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685" r:id="rId19"/>
  </p:sldLayoutIdLst>
  <p:hf hdr="0" dt="0"/>
  <p:txStyles>
    <p:titleStyle>
      <a:lvl1pPr algn="ctr" defTabSz="685800" rtl="0" eaLnBrk="1" latinLnBrk="0" hangingPunct="1">
        <a:lnSpc>
          <a:spcPct val="90000"/>
        </a:lnSpc>
        <a:spcBef>
          <a:spcPct val="0"/>
        </a:spcBef>
        <a:buNone/>
        <a:defRPr sz="255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500" kern="1200">
          <a:solidFill>
            <a:schemeClr val="tx1"/>
          </a:solidFill>
          <a:effectLst>
            <a:outerShdw blurRad="50800" dist="38100" dir="2700000" algn="tl" rotWithShape="0">
              <a:srgbClr val="000000">
                <a:alpha val="48000"/>
              </a:srgbClr>
            </a:outerShdw>
          </a:effectLst>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sz="1350" kern="1200">
          <a:solidFill>
            <a:schemeClr val="tx1"/>
          </a:solidFill>
          <a:effectLst>
            <a:outerShdw blurRad="50800" dist="38100" dir="2700000" algn="tl" rotWithShape="0">
              <a:srgbClr val="000000">
                <a:alpha val="48000"/>
              </a:srgbClr>
            </a:outerShdw>
          </a:effectLst>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sz="1050" kern="1200">
          <a:solidFill>
            <a:schemeClr val="tx1"/>
          </a:solidFill>
          <a:effectLst>
            <a:outerShdw blurRad="50800" dist="38100" dir="2700000" algn="tl" rotWithShape="0">
              <a:srgbClr val="000000">
                <a:alpha val="48000"/>
              </a:srgbClr>
            </a:outerShdw>
          </a:effectLst>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5pPr>
      <a:lvl6pPr marL="18859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2288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7pPr>
      <a:lvl8pPr marL="25717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8pPr>
      <a:lvl9pPr marL="29146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hyperlink" Target="https://www.ilfogliodelconsiglio.it/wp-content/uploads/Cass.-Sez.-VI-Ord.-1-marzo-2022-n.-6908.-.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hyperlink" Target="https://www.unijuris.it/sites/default/files/sentenze/Cass.%20Civ.%2C%20Sez.%20I%2C%2028%20gennaio%202014%20n.%201740.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hyperlink" Target="https://www.ilfogliodelconsiglio.it/wp-content/uploads/Sentenza-6884_2022.pdf" TargetMode="External"/><Relationship Id="rId4" Type="http://schemas.openxmlformats.org/officeDocument/2006/relationships/hyperlink" Target="https://www.unijuris.it/sites/default/files/sentenze/Cass.%20Civ.%2C%20Sez.%20I%2C%2028%20gennaio%202014%20n.%201740.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hyperlink" Target="https://www.ilcaso.it/giurisprudenza/archivio/25479.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1</a:t>
            </a:fld>
            <a:endParaRPr lang="it-IT" dirty="0"/>
          </a:p>
        </p:txBody>
      </p:sp>
      <p:sp>
        <p:nvSpPr>
          <p:cNvPr id="21" name="CasellaDiTesto 20"/>
          <p:cNvSpPr txBox="1"/>
          <p:nvPr/>
        </p:nvSpPr>
        <p:spPr>
          <a:xfrm>
            <a:off x="41108" y="3381867"/>
            <a:ext cx="9144000" cy="830997"/>
          </a:xfrm>
          <a:prstGeom prst="rect">
            <a:avLst/>
          </a:prstGeom>
          <a:noFill/>
          <a:ln>
            <a:noFill/>
          </a:ln>
        </p:spPr>
        <p:txBody>
          <a:bodyPr wrap="square" rtlCol="0">
            <a:spAutoFit/>
          </a:bodyPr>
          <a:lstStyle/>
          <a:p>
            <a:pPr algn="ctr"/>
            <a:r>
              <a:rPr lang="it-IT" sz="2400" b="1" i="1" dirty="0">
                <a:solidFill>
                  <a:srgbClr val="C00000"/>
                </a:solidFill>
                <a:latin typeface="+mj-lt"/>
                <a:cs typeface="Arial" pitchFamily="34" charset="0"/>
              </a:rPr>
              <a:t>«Novità e casi pratici in merito al </a:t>
            </a:r>
          </a:p>
          <a:p>
            <a:pPr algn="ctr"/>
            <a:r>
              <a:rPr lang="it-IT" sz="2400" b="1" i="1" dirty="0">
                <a:solidFill>
                  <a:srgbClr val="C00000"/>
                </a:solidFill>
                <a:latin typeface="+mj-lt"/>
                <a:cs typeface="Arial" pitchFamily="34" charset="0"/>
              </a:rPr>
              <a:t>privilegio generale dei professionisti»</a:t>
            </a:r>
          </a:p>
        </p:txBody>
      </p:sp>
      <p:sp>
        <p:nvSpPr>
          <p:cNvPr id="22" name="CasellaDiTesto 21"/>
          <p:cNvSpPr txBox="1"/>
          <p:nvPr/>
        </p:nvSpPr>
        <p:spPr>
          <a:xfrm>
            <a:off x="485191" y="6266417"/>
            <a:ext cx="3625820" cy="307777"/>
          </a:xfrm>
          <a:prstGeom prst="rect">
            <a:avLst/>
          </a:prstGeom>
          <a:noFill/>
          <a:ln>
            <a:noFill/>
          </a:ln>
        </p:spPr>
        <p:txBody>
          <a:bodyPr wrap="square" rtlCol="0">
            <a:spAutoFit/>
          </a:bodyPr>
          <a:lstStyle/>
          <a:p>
            <a:r>
              <a:rPr lang="it-IT" sz="140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2933897" y="170281"/>
            <a:ext cx="3276206" cy="1246414"/>
          </a:xfrm>
          <a:prstGeom prst="rect">
            <a:avLst/>
          </a:prstGeom>
          <a:noFill/>
          <a:ln w="9525">
            <a:noFill/>
            <a:miter lim="800000"/>
            <a:headEnd/>
            <a:tailEnd/>
          </a:ln>
        </p:spPr>
      </p:pic>
      <p:sp>
        <p:nvSpPr>
          <p:cNvPr id="9" name="Sottotitolo 2"/>
          <p:cNvSpPr txBox="1">
            <a:spLocks/>
          </p:cNvSpPr>
          <p:nvPr/>
        </p:nvSpPr>
        <p:spPr>
          <a:xfrm>
            <a:off x="-41108" y="1837846"/>
            <a:ext cx="9226216" cy="736732"/>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400" u="none" strike="noStrike" kern="1200" cap="none" spc="0" normalizeH="0" baseline="0" noProof="0" dirty="0">
                <a:ln>
                  <a:noFill/>
                </a:ln>
                <a:solidFill>
                  <a:schemeClr val="bg1"/>
                </a:solidFill>
                <a:effectLst/>
                <a:uLnTx/>
                <a:uFillTx/>
                <a:latin typeface="+mj-lt"/>
              </a:rPr>
              <a:t>Organismo di </a:t>
            </a:r>
            <a:r>
              <a:rPr lang="it-IT" sz="2400" dirty="0">
                <a:solidFill>
                  <a:schemeClr val="bg1"/>
                </a:solidFill>
                <a:latin typeface="+mj-lt"/>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mj-lt"/>
              </a:rPr>
              <a:t>Sezione procedure concorsuali</a:t>
            </a:r>
            <a:endParaRPr kumimoji="0" lang="it-IT" u="none" strike="noStrike" kern="1200" cap="none" spc="0" normalizeH="0" baseline="0" noProof="0" dirty="0">
              <a:ln>
                <a:noFill/>
              </a:ln>
              <a:solidFill>
                <a:schemeClr val="bg1"/>
              </a:solidFill>
              <a:effectLst/>
              <a:highlight>
                <a:srgbClr val="FFFF00"/>
              </a:highlight>
              <a:uLnTx/>
              <a:uFillTx/>
              <a:latin typeface="+mj-lt"/>
            </a:endParaRPr>
          </a:p>
        </p:txBody>
      </p:sp>
    </p:spTree>
    <p:extLst>
      <p:ext uri="{BB962C8B-B14F-4D97-AF65-F5344CB8AC3E}">
        <p14:creationId xmlns:p14="http://schemas.microsoft.com/office/powerpoint/2010/main" val="349707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2</a:t>
            </a:fld>
            <a:endParaRPr lang="it-IT" dirty="0"/>
          </a:p>
        </p:txBody>
      </p:sp>
      <p:sp>
        <p:nvSpPr>
          <p:cNvPr id="21" name="CasellaDiTesto 20"/>
          <p:cNvSpPr txBox="1"/>
          <p:nvPr/>
        </p:nvSpPr>
        <p:spPr>
          <a:xfrm>
            <a:off x="1362511" y="1696974"/>
            <a:ext cx="7152917" cy="4062651"/>
          </a:xfrm>
          <a:prstGeom prst="rect">
            <a:avLst/>
          </a:prstGeom>
          <a:noFill/>
          <a:ln>
            <a:noFill/>
          </a:ln>
        </p:spPr>
        <p:txBody>
          <a:bodyPr wrap="square" rtlCol="0">
            <a:spAutoFit/>
          </a:bodyPr>
          <a:lstStyle/>
          <a:p>
            <a:pPr algn="ctr"/>
            <a:r>
              <a:rPr lang="it-IT" sz="2400" b="1" i="1" dirty="0">
                <a:solidFill>
                  <a:srgbClr val="C00000"/>
                </a:solidFill>
                <a:latin typeface="+mj-lt"/>
                <a:cs typeface="Arial" pitchFamily="34" charset="0"/>
              </a:rPr>
              <a:t>Riferimenti normativi:</a:t>
            </a:r>
          </a:p>
          <a:p>
            <a:pPr algn="ctr"/>
            <a:endParaRPr lang="it-IT" sz="2400" b="1" i="1" dirty="0">
              <a:solidFill>
                <a:srgbClr val="C00000"/>
              </a:solidFill>
              <a:latin typeface="+mj-lt"/>
              <a:cs typeface="Arial" pitchFamily="34" charset="0"/>
            </a:endParaRPr>
          </a:p>
          <a:p>
            <a:r>
              <a:rPr lang="it-IT" sz="2400" b="1" i="1" dirty="0">
                <a:solidFill>
                  <a:srgbClr val="C00000"/>
                </a:solidFill>
                <a:latin typeface="+mj-lt"/>
                <a:cs typeface="Arial" pitchFamily="34" charset="0"/>
              </a:rPr>
              <a:t>Art. 2751 bis n. 2 c.c. </a:t>
            </a:r>
          </a:p>
          <a:p>
            <a:endParaRPr lang="it-IT" sz="2400" b="1" i="1" dirty="0">
              <a:solidFill>
                <a:srgbClr val="C00000"/>
              </a:solidFill>
              <a:latin typeface="+mj-lt"/>
              <a:cs typeface="Arial" pitchFamily="34" charset="0"/>
            </a:endParaRPr>
          </a:p>
          <a:p>
            <a:pPr algn="just"/>
            <a:r>
              <a:rPr lang="it-IT" i="1" dirty="0">
                <a:solidFill>
                  <a:schemeClr val="bg1"/>
                </a:solidFill>
                <a:latin typeface="+mj-lt"/>
                <a:cs typeface="Arial" pitchFamily="34" charset="0"/>
              </a:rPr>
              <a:t>Hanno privilegio generale sui mobili i crediti riguardanti:</a:t>
            </a:r>
          </a:p>
          <a:p>
            <a:pPr algn="just"/>
            <a:r>
              <a:rPr lang="it-IT" i="1" dirty="0">
                <a:solidFill>
                  <a:schemeClr val="bg1"/>
                </a:solidFill>
                <a:latin typeface="+mj-lt"/>
                <a:cs typeface="Arial" pitchFamily="34" charset="0"/>
              </a:rPr>
              <a:t>2) le retribuzioni dei professionisti, compresi il contributo integrativo da versare alla rispettiva cassa di previdenza ed assistenza e il credito di rivalsa per l'imposta sul valore aggiunto, e di ogni altro prestatore d'opera [intellettuale] dovute per gli ultimi due anni di prestazione.</a:t>
            </a:r>
          </a:p>
          <a:p>
            <a:pPr algn="just"/>
            <a:endParaRPr lang="it-IT" i="1" dirty="0">
              <a:solidFill>
                <a:schemeClr val="bg1"/>
              </a:solidFill>
              <a:latin typeface="+mj-lt"/>
              <a:cs typeface="Arial" pitchFamily="34" charset="0"/>
            </a:endParaRPr>
          </a:p>
          <a:p>
            <a:pPr algn="just"/>
            <a:r>
              <a:rPr lang="it-IT" i="1" dirty="0">
                <a:solidFill>
                  <a:schemeClr val="bg1"/>
                </a:solidFill>
                <a:latin typeface="+mj-lt"/>
                <a:cs typeface="Arial" pitchFamily="34" charset="0"/>
              </a:rPr>
              <a:t>(Con collocazione sussidiaria sugli immobili ai sensi dell’art. 2776 c. 2 c.c.)</a:t>
            </a:r>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6895782" y="171926"/>
            <a:ext cx="1750033" cy="665790"/>
          </a:xfrm>
          <a:prstGeom prst="rect">
            <a:avLst/>
          </a:prstGeom>
          <a:noFill/>
          <a:ln w="9525">
            <a:noFill/>
            <a:miter lim="800000"/>
            <a:headEnd/>
            <a:tailEnd/>
          </a:ln>
        </p:spPr>
      </p:pic>
      <p:sp>
        <p:nvSpPr>
          <p:cNvPr id="9" name="Sottotitolo 2"/>
          <p:cNvSpPr txBox="1">
            <a:spLocks/>
          </p:cNvSpPr>
          <p:nvPr/>
        </p:nvSpPr>
        <p:spPr>
          <a:xfrm>
            <a:off x="359636" y="338663"/>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Tree>
    <p:extLst>
      <p:ext uri="{BB962C8B-B14F-4D97-AF65-F5344CB8AC3E}">
        <p14:creationId xmlns:p14="http://schemas.microsoft.com/office/powerpoint/2010/main" val="15734776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3</a:t>
            </a:fld>
            <a:endParaRPr lang="it-IT" dirty="0"/>
          </a:p>
        </p:txBody>
      </p:sp>
      <p:sp>
        <p:nvSpPr>
          <p:cNvPr id="21" name="CasellaDiTesto 20"/>
          <p:cNvSpPr txBox="1"/>
          <p:nvPr/>
        </p:nvSpPr>
        <p:spPr>
          <a:xfrm>
            <a:off x="1362511" y="1696974"/>
            <a:ext cx="7152917" cy="2308324"/>
          </a:xfrm>
          <a:prstGeom prst="rect">
            <a:avLst/>
          </a:prstGeom>
          <a:noFill/>
          <a:ln>
            <a:noFill/>
          </a:ln>
        </p:spPr>
        <p:txBody>
          <a:bodyPr wrap="square" rtlCol="0">
            <a:spAutoFit/>
          </a:bodyPr>
          <a:lstStyle/>
          <a:p>
            <a:pPr algn="ctr"/>
            <a:r>
              <a:rPr lang="it-IT" i="1" dirty="0">
                <a:solidFill>
                  <a:schemeClr val="bg1"/>
                </a:solidFill>
                <a:latin typeface="+mj-lt"/>
                <a:cs typeface="Arial" pitchFamily="34" charset="0"/>
              </a:rPr>
              <a:t>«compresi il contributo integrativo da versare alla rispettiva cassa di previdenza ed assistenza e il credito di rivalsa per l'imposta sul valore aggiunto» </a:t>
            </a:r>
          </a:p>
          <a:p>
            <a:pPr algn="ctr"/>
            <a:r>
              <a:rPr lang="it-IT" i="1" dirty="0">
                <a:solidFill>
                  <a:schemeClr val="bg1"/>
                </a:solidFill>
                <a:latin typeface="+mj-lt"/>
                <a:cs typeface="Arial" pitchFamily="34" charset="0"/>
              </a:rPr>
              <a:t>Art. 1 c. 472 della L. 27 dicembre 2017 n. 205 con effetto dal 1° gennaio 2018</a:t>
            </a:r>
          </a:p>
          <a:p>
            <a:pPr algn="ctr"/>
            <a:endParaRPr lang="it-IT" i="1" dirty="0">
              <a:solidFill>
                <a:schemeClr val="bg1"/>
              </a:solidFill>
              <a:latin typeface="+mj-lt"/>
              <a:cs typeface="Arial" pitchFamily="34" charset="0"/>
            </a:endParaRPr>
          </a:p>
          <a:p>
            <a:pPr algn="ctr"/>
            <a:r>
              <a:rPr lang="it-IT" b="1" i="1" dirty="0">
                <a:solidFill>
                  <a:schemeClr val="accent1">
                    <a:lumMod val="75000"/>
                  </a:schemeClr>
                </a:solidFill>
                <a:latin typeface="+mj-lt"/>
                <a:cs typeface="Arial" pitchFamily="34" charset="0"/>
              </a:rPr>
              <a:t>Si può estendere il privilegio agli accessori per una prestazione resa prima del 1 gennaio 2018?</a:t>
            </a:r>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6895782" y="171926"/>
            <a:ext cx="1750033" cy="665790"/>
          </a:xfrm>
          <a:prstGeom prst="rect">
            <a:avLst/>
          </a:prstGeom>
          <a:noFill/>
          <a:ln w="9525">
            <a:noFill/>
            <a:miter lim="800000"/>
            <a:headEnd/>
            <a:tailEnd/>
          </a:ln>
        </p:spPr>
      </p:pic>
      <p:sp>
        <p:nvSpPr>
          <p:cNvPr id="9" name="Sottotitolo 2"/>
          <p:cNvSpPr txBox="1">
            <a:spLocks/>
          </p:cNvSpPr>
          <p:nvPr/>
        </p:nvSpPr>
        <p:spPr>
          <a:xfrm>
            <a:off x="359636" y="338663"/>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EA9F1DE9-DC75-E6A2-CE50-FD2EB3166A09}"/>
              </a:ext>
            </a:extLst>
          </p:cNvPr>
          <p:cNvSpPr txBox="1"/>
          <p:nvPr/>
        </p:nvSpPr>
        <p:spPr>
          <a:xfrm>
            <a:off x="1362511" y="4385387"/>
            <a:ext cx="7152917"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i="1" dirty="0">
                <a:solidFill>
                  <a:schemeClr val="bg1"/>
                </a:solidFill>
                <a:latin typeface="+mj-lt"/>
                <a:cs typeface="Arial" pitchFamily="34" charset="0"/>
              </a:rPr>
              <a:t>Il privilegio professionale ai crediti da rivalsa IVA e contributo previdenziale: la norma non è retroattiva. </a:t>
            </a:r>
          </a:p>
          <a:p>
            <a:pPr algn="ctr"/>
            <a:endParaRPr lang="it-IT" b="1" i="1" dirty="0">
              <a:solidFill>
                <a:schemeClr val="bg1"/>
              </a:solidFill>
              <a:latin typeface="+mj-lt"/>
              <a:cs typeface="Arial" pitchFamily="34" charset="0"/>
            </a:endParaRPr>
          </a:p>
          <a:p>
            <a:pPr algn="ctr"/>
            <a:r>
              <a:rPr lang="it-IT" b="1" i="1" dirty="0">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Cass., </a:t>
            </a:r>
            <a:r>
              <a:rPr lang="it-IT" b="1" i="1" dirty="0" err="1">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Sez</a:t>
            </a:r>
            <a:r>
              <a:rPr lang="it-IT" b="1" i="1" dirty="0">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 VI, </a:t>
            </a:r>
            <a:r>
              <a:rPr lang="it-IT" b="1" i="1" dirty="0" err="1">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Ord</a:t>
            </a:r>
            <a:r>
              <a:rPr lang="it-IT" b="1" i="1" dirty="0">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 1 marzo 2022 n. 6908</a:t>
            </a:r>
            <a:endParaRPr lang="it-IT" b="1" i="1" dirty="0">
              <a:solidFill>
                <a:schemeClr val="tx2">
                  <a:lumMod val="75000"/>
                </a:schemeClr>
              </a:solidFill>
              <a:latin typeface="+mj-lt"/>
              <a:cs typeface="Arial" pitchFamily="34" charset="0"/>
            </a:endParaRPr>
          </a:p>
        </p:txBody>
      </p:sp>
    </p:spTree>
    <p:extLst>
      <p:ext uri="{BB962C8B-B14F-4D97-AF65-F5344CB8AC3E}">
        <p14:creationId xmlns:p14="http://schemas.microsoft.com/office/powerpoint/2010/main" val="21040820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4</a:t>
            </a:fld>
            <a:endParaRPr lang="it-IT" dirty="0"/>
          </a:p>
        </p:txBody>
      </p:sp>
      <p:sp>
        <p:nvSpPr>
          <p:cNvPr id="21" name="CasellaDiTesto 20"/>
          <p:cNvSpPr txBox="1"/>
          <p:nvPr/>
        </p:nvSpPr>
        <p:spPr>
          <a:xfrm>
            <a:off x="1362511" y="1696974"/>
            <a:ext cx="7152917" cy="1200329"/>
          </a:xfrm>
          <a:prstGeom prst="rect">
            <a:avLst/>
          </a:prstGeom>
          <a:noFill/>
          <a:ln>
            <a:noFill/>
          </a:ln>
        </p:spPr>
        <p:txBody>
          <a:bodyPr wrap="square" rtlCol="0">
            <a:spAutoFit/>
          </a:bodyPr>
          <a:lstStyle/>
          <a:p>
            <a:pPr algn="ctr"/>
            <a:r>
              <a:rPr lang="it-IT" i="1" dirty="0">
                <a:solidFill>
                  <a:schemeClr val="bg1"/>
                </a:solidFill>
                <a:latin typeface="+mj-lt"/>
                <a:cs typeface="Arial" pitchFamily="34" charset="0"/>
              </a:rPr>
              <a:t>Il criterio del limite biennale  </a:t>
            </a:r>
          </a:p>
          <a:p>
            <a:pPr algn="ctr"/>
            <a:endParaRPr lang="it-IT" i="1" dirty="0">
              <a:solidFill>
                <a:schemeClr val="bg1"/>
              </a:solidFill>
              <a:latin typeface="+mj-lt"/>
              <a:cs typeface="Arial" pitchFamily="34" charset="0"/>
            </a:endParaRPr>
          </a:p>
          <a:p>
            <a:pPr algn="ctr"/>
            <a:r>
              <a:rPr lang="it-IT" i="1" dirty="0">
                <a:solidFill>
                  <a:schemeClr val="bg1"/>
                </a:solidFill>
                <a:latin typeface="+mj-lt"/>
                <a:cs typeface="Arial" pitchFamily="34" charset="0"/>
              </a:rPr>
              <a:t>«…dovute per gli ultimi due anni di prestazione» </a:t>
            </a:r>
          </a:p>
          <a:p>
            <a:pPr algn="ctr"/>
            <a:endParaRPr lang="it-IT" i="1" dirty="0">
              <a:solidFill>
                <a:schemeClr val="bg1"/>
              </a:solidFill>
              <a:latin typeface="+mj-lt"/>
              <a:cs typeface="Arial" pitchFamily="34" charset="0"/>
            </a:endParaRPr>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6895782" y="171926"/>
            <a:ext cx="1750033" cy="665790"/>
          </a:xfrm>
          <a:prstGeom prst="rect">
            <a:avLst/>
          </a:prstGeom>
          <a:noFill/>
          <a:ln w="9525">
            <a:noFill/>
            <a:miter lim="800000"/>
            <a:headEnd/>
            <a:tailEnd/>
          </a:ln>
        </p:spPr>
      </p:pic>
      <p:sp>
        <p:nvSpPr>
          <p:cNvPr id="9" name="Sottotitolo 2"/>
          <p:cNvSpPr txBox="1">
            <a:spLocks/>
          </p:cNvSpPr>
          <p:nvPr/>
        </p:nvSpPr>
        <p:spPr>
          <a:xfrm>
            <a:off x="359636" y="338663"/>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EA9F1DE9-DC75-E6A2-CE50-FD2EB3166A09}"/>
              </a:ext>
            </a:extLst>
          </p:cNvPr>
          <p:cNvSpPr txBox="1"/>
          <p:nvPr/>
        </p:nvSpPr>
        <p:spPr>
          <a:xfrm>
            <a:off x="1362511" y="3383373"/>
            <a:ext cx="7152917"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i="1" dirty="0">
                <a:solidFill>
                  <a:schemeClr val="bg1"/>
                </a:solidFill>
                <a:latin typeface="+mj-lt"/>
                <a:cs typeface="Arial" pitchFamily="34" charset="0"/>
              </a:rPr>
              <a:t>Il privilegio decorre non dal momento della dichiarazione di fallimento del debitore, bensì dal momento in cui l’incarico professionale è stato portato a termine o è comunque cessato</a:t>
            </a:r>
          </a:p>
          <a:p>
            <a:pPr algn="ctr"/>
            <a:endParaRPr lang="it-IT" b="1" i="1" dirty="0">
              <a:solidFill>
                <a:schemeClr val="bg1"/>
              </a:solidFill>
              <a:latin typeface="+mj-lt"/>
              <a:cs typeface="Arial" pitchFamily="34" charset="0"/>
              <a:hlinkClick r:id="rId4"/>
            </a:endParaRPr>
          </a:p>
          <a:p>
            <a:pPr algn="ctr"/>
            <a:r>
              <a:rPr lang="it-IT" b="1" i="1" dirty="0">
                <a:solidFill>
                  <a:schemeClr val="tx2">
                    <a:lumMod val="75000"/>
                  </a:schemeClr>
                </a:solidFill>
                <a:latin typeface="+mj-lt"/>
                <a:cs typeface="Arial" pitchFamily="34" charset="0"/>
                <a:hlinkClick r:id="rId4"/>
              </a:rPr>
              <a:t>Cass., </a:t>
            </a:r>
            <a:r>
              <a:rPr lang="it-IT" b="1" i="1" dirty="0" err="1">
                <a:solidFill>
                  <a:schemeClr val="tx2">
                    <a:lumMod val="75000"/>
                  </a:schemeClr>
                </a:solidFill>
                <a:latin typeface="+mj-lt"/>
                <a:cs typeface="Arial" pitchFamily="34" charset="0"/>
                <a:hlinkClick r:id="rId4"/>
              </a:rPr>
              <a:t>Sez</a:t>
            </a:r>
            <a:r>
              <a:rPr lang="it-IT" b="1" i="1" dirty="0">
                <a:solidFill>
                  <a:schemeClr val="tx2">
                    <a:lumMod val="75000"/>
                  </a:schemeClr>
                </a:solidFill>
                <a:latin typeface="+mj-lt"/>
                <a:cs typeface="Arial" pitchFamily="34" charset="0"/>
                <a:hlinkClick r:id="rId4"/>
              </a:rPr>
              <a:t> VI, </a:t>
            </a:r>
            <a:r>
              <a:rPr lang="it-IT" b="1" i="1" dirty="0" err="1">
                <a:solidFill>
                  <a:schemeClr val="tx2">
                    <a:lumMod val="75000"/>
                  </a:schemeClr>
                </a:solidFill>
                <a:latin typeface="+mj-lt"/>
                <a:cs typeface="Arial" pitchFamily="34" charset="0"/>
                <a:hlinkClick r:id="rId4"/>
              </a:rPr>
              <a:t>Ord</a:t>
            </a:r>
            <a:r>
              <a:rPr lang="it-IT" b="1" i="1" dirty="0">
                <a:solidFill>
                  <a:schemeClr val="tx2">
                    <a:lumMod val="75000"/>
                  </a:schemeClr>
                </a:solidFill>
                <a:latin typeface="+mj-lt"/>
                <a:cs typeface="Arial" pitchFamily="34" charset="0"/>
                <a:hlinkClick r:id="rId4"/>
              </a:rPr>
              <a:t>. 28 gennaio 2014 n. 1740</a:t>
            </a:r>
            <a:endParaRPr lang="it-IT" b="1" i="1" dirty="0">
              <a:solidFill>
                <a:schemeClr val="tx2">
                  <a:lumMod val="75000"/>
                </a:schemeClr>
              </a:solidFill>
              <a:latin typeface="+mj-lt"/>
              <a:cs typeface="Arial" pitchFamily="34" charset="0"/>
            </a:endParaRPr>
          </a:p>
          <a:p>
            <a:pPr algn="ctr"/>
            <a:endParaRPr lang="it-IT" b="1" i="1" dirty="0">
              <a:solidFill>
                <a:schemeClr val="bg1"/>
              </a:solidFill>
              <a:latin typeface="+mj-lt"/>
              <a:cs typeface="Arial" pitchFamily="34" charset="0"/>
            </a:endParaRPr>
          </a:p>
        </p:txBody>
      </p:sp>
    </p:spTree>
    <p:extLst>
      <p:ext uri="{BB962C8B-B14F-4D97-AF65-F5344CB8AC3E}">
        <p14:creationId xmlns:p14="http://schemas.microsoft.com/office/powerpoint/2010/main" val="192714472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5</a:t>
            </a:fld>
            <a:endParaRPr lang="it-IT" dirty="0"/>
          </a:p>
        </p:txBody>
      </p:sp>
      <p:sp>
        <p:nvSpPr>
          <p:cNvPr id="21" name="CasellaDiTesto 20"/>
          <p:cNvSpPr txBox="1"/>
          <p:nvPr/>
        </p:nvSpPr>
        <p:spPr>
          <a:xfrm>
            <a:off x="1362511" y="1696974"/>
            <a:ext cx="7152917" cy="1200329"/>
          </a:xfrm>
          <a:prstGeom prst="rect">
            <a:avLst/>
          </a:prstGeom>
          <a:noFill/>
          <a:ln>
            <a:noFill/>
          </a:ln>
        </p:spPr>
        <p:txBody>
          <a:bodyPr wrap="square" rtlCol="0">
            <a:spAutoFit/>
          </a:bodyPr>
          <a:lstStyle/>
          <a:p>
            <a:pPr algn="ctr"/>
            <a:r>
              <a:rPr lang="it-IT" b="1" dirty="0">
                <a:solidFill>
                  <a:schemeClr val="bg1"/>
                </a:solidFill>
                <a:latin typeface="+mj-lt"/>
                <a:cs typeface="Arial" pitchFamily="34" charset="0"/>
              </a:rPr>
              <a:t>Il criterio del limite biennale  </a:t>
            </a:r>
          </a:p>
          <a:p>
            <a:pPr algn="ctr"/>
            <a:endParaRPr lang="it-IT" i="1" dirty="0">
              <a:solidFill>
                <a:schemeClr val="bg1"/>
              </a:solidFill>
              <a:latin typeface="+mj-lt"/>
              <a:cs typeface="Arial" pitchFamily="34" charset="0"/>
            </a:endParaRPr>
          </a:p>
          <a:p>
            <a:pPr algn="ctr"/>
            <a:r>
              <a:rPr lang="it-IT" i="1" dirty="0">
                <a:solidFill>
                  <a:schemeClr val="bg1"/>
                </a:solidFill>
                <a:latin typeface="+mj-lt"/>
                <a:cs typeface="Arial" pitchFamily="34" charset="0"/>
              </a:rPr>
              <a:t>«…dovute per gli ultimi due anni di prestazione» </a:t>
            </a:r>
          </a:p>
          <a:p>
            <a:pPr algn="ctr"/>
            <a:endParaRPr lang="it-IT" i="1" dirty="0">
              <a:solidFill>
                <a:schemeClr val="bg1"/>
              </a:solidFill>
              <a:latin typeface="+mj-lt"/>
              <a:cs typeface="Arial" pitchFamily="34" charset="0"/>
            </a:endParaRPr>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6895782" y="171926"/>
            <a:ext cx="1750033" cy="665790"/>
          </a:xfrm>
          <a:prstGeom prst="rect">
            <a:avLst/>
          </a:prstGeom>
          <a:noFill/>
          <a:ln w="9525">
            <a:noFill/>
            <a:miter lim="800000"/>
            <a:headEnd/>
            <a:tailEnd/>
          </a:ln>
        </p:spPr>
      </p:pic>
      <p:sp>
        <p:nvSpPr>
          <p:cNvPr id="9" name="Sottotitolo 2"/>
          <p:cNvSpPr txBox="1">
            <a:spLocks/>
          </p:cNvSpPr>
          <p:nvPr/>
        </p:nvSpPr>
        <p:spPr>
          <a:xfrm>
            <a:off x="359636" y="338663"/>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EA9F1DE9-DC75-E6A2-CE50-FD2EB3166A09}"/>
              </a:ext>
            </a:extLst>
          </p:cNvPr>
          <p:cNvSpPr txBox="1"/>
          <p:nvPr/>
        </p:nvSpPr>
        <p:spPr>
          <a:xfrm>
            <a:off x="1284789" y="3429000"/>
            <a:ext cx="7152917"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i="1" dirty="0">
                <a:solidFill>
                  <a:schemeClr val="bg1"/>
                </a:solidFill>
                <a:latin typeface="+mj-lt"/>
                <a:cs typeface="Arial" pitchFamily="34" charset="0"/>
              </a:rPr>
              <a:t>Ai fini del riconoscimento del privilegio deve essere presa in considerazione ogni singola prestazione professionale al compimento della quale può essere compiutamente quantificato il compenso, anche alla luce del risultato raggiunto, come avviene ad esempio al termine di ogni grado di giudizio.</a:t>
            </a:r>
          </a:p>
          <a:p>
            <a:pPr algn="ctr"/>
            <a:endParaRPr lang="it-IT" b="1" i="1" dirty="0">
              <a:solidFill>
                <a:schemeClr val="bg1"/>
              </a:solidFill>
              <a:latin typeface="+mj-lt"/>
              <a:cs typeface="Arial" pitchFamily="34" charset="0"/>
              <a:hlinkClick r:id="rId4"/>
            </a:endParaRPr>
          </a:p>
          <a:p>
            <a:pPr algn="ctr"/>
            <a:r>
              <a:rPr lang="it-IT" b="1" i="1" dirty="0">
                <a:solidFill>
                  <a:schemeClr val="tx2">
                    <a:lumMod val="75000"/>
                  </a:schemeClr>
                </a:solidFill>
                <a:latin typeface="+mj-lt"/>
                <a:cs typeface="Arial" pitchFamily="34" charset="0"/>
                <a:hlinkClick r:id="rId5"/>
              </a:rPr>
              <a:t>Cass., </a:t>
            </a:r>
            <a:r>
              <a:rPr lang="it-IT" b="1" i="1" dirty="0" err="1">
                <a:solidFill>
                  <a:schemeClr val="tx2">
                    <a:lumMod val="75000"/>
                  </a:schemeClr>
                </a:solidFill>
                <a:latin typeface="+mj-lt"/>
                <a:cs typeface="Arial" pitchFamily="34" charset="0"/>
                <a:hlinkClick r:id="rId5"/>
              </a:rPr>
              <a:t>Sez</a:t>
            </a:r>
            <a:r>
              <a:rPr lang="it-IT" b="1" i="1" dirty="0">
                <a:solidFill>
                  <a:schemeClr val="tx2">
                    <a:lumMod val="75000"/>
                  </a:schemeClr>
                </a:solidFill>
                <a:latin typeface="+mj-lt"/>
                <a:cs typeface="Arial" pitchFamily="34" charset="0"/>
                <a:hlinkClick r:id="rId5"/>
              </a:rPr>
              <a:t> VI, </a:t>
            </a:r>
            <a:r>
              <a:rPr lang="it-IT" b="1" i="1" dirty="0" err="1">
                <a:solidFill>
                  <a:schemeClr val="tx2">
                    <a:lumMod val="75000"/>
                  </a:schemeClr>
                </a:solidFill>
                <a:latin typeface="+mj-lt"/>
                <a:cs typeface="Arial" pitchFamily="34" charset="0"/>
                <a:hlinkClick r:id="rId5"/>
              </a:rPr>
              <a:t>Ord</a:t>
            </a:r>
            <a:r>
              <a:rPr lang="it-IT" b="1" i="1" dirty="0">
                <a:solidFill>
                  <a:schemeClr val="tx2">
                    <a:lumMod val="75000"/>
                  </a:schemeClr>
                </a:solidFill>
                <a:latin typeface="+mj-lt"/>
                <a:cs typeface="Arial" pitchFamily="34" charset="0"/>
                <a:hlinkClick r:id="rId5"/>
              </a:rPr>
              <a:t>. 2 marzo 2022 n. 6884</a:t>
            </a:r>
            <a:endParaRPr lang="it-IT" b="1" i="1" dirty="0">
              <a:solidFill>
                <a:schemeClr val="tx2">
                  <a:lumMod val="75000"/>
                </a:schemeClr>
              </a:solidFill>
              <a:latin typeface="+mj-lt"/>
              <a:cs typeface="Arial" pitchFamily="34" charset="0"/>
            </a:endParaRPr>
          </a:p>
          <a:p>
            <a:pPr algn="ctr"/>
            <a:endParaRPr lang="it-IT" b="1" i="1" dirty="0">
              <a:solidFill>
                <a:schemeClr val="bg1"/>
              </a:solidFill>
              <a:latin typeface="+mj-lt"/>
              <a:cs typeface="Arial" pitchFamily="34" charset="0"/>
            </a:endParaRPr>
          </a:p>
        </p:txBody>
      </p:sp>
    </p:spTree>
    <p:extLst>
      <p:ext uri="{BB962C8B-B14F-4D97-AF65-F5344CB8AC3E}">
        <p14:creationId xmlns:p14="http://schemas.microsoft.com/office/powerpoint/2010/main" val="414391298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6</a:t>
            </a:fld>
            <a:endParaRPr lang="it-IT" dirty="0"/>
          </a:p>
        </p:txBody>
      </p:sp>
      <p:sp>
        <p:nvSpPr>
          <p:cNvPr id="21" name="CasellaDiTesto 20"/>
          <p:cNvSpPr txBox="1"/>
          <p:nvPr/>
        </p:nvSpPr>
        <p:spPr>
          <a:xfrm>
            <a:off x="1362511" y="1343341"/>
            <a:ext cx="7152917" cy="1200329"/>
          </a:xfrm>
          <a:prstGeom prst="rect">
            <a:avLst/>
          </a:prstGeom>
          <a:noFill/>
          <a:ln>
            <a:noFill/>
          </a:ln>
        </p:spPr>
        <p:txBody>
          <a:bodyPr wrap="square" rtlCol="0">
            <a:spAutoFit/>
          </a:bodyPr>
          <a:lstStyle/>
          <a:p>
            <a:pPr algn="ctr"/>
            <a:r>
              <a:rPr lang="it-IT" b="1" dirty="0">
                <a:solidFill>
                  <a:schemeClr val="bg1"/>
                </a:solidFill>
                <a:latin typeface="+mj-lt"/>
                <a:cs typeface="Arial" pitchFamily="34" charset="0"/>
              </a:rPr>
              <a:t>Il criterio del limite biennale  </a:t>
            </a:r>
          </a:p>
          <a:p>
            <a:pPr algn="ctr"/>
            <a:endParaRPr lang="it-IT" i="1" dirty="0">
              <a:solidFill>
                <a:schemeClr val="bg1"/>
              </a:solidFill>
              <a:latin typeface="+mj-lt"/>
              <a:cs typeface="Arial" pitchFamily="34" charset="0"/>
            </a:endParaRPr>
          </a:p>
          <a:p>
            <a:pPr algn="ctr"/>
            <a:r>
              <a:rPr lang="it-IT" i="1" dirty="0">
                <a:solidFill>
                  <a:schemeClr val="bg1"/>
                </a:solidFill>
                <a:latin typeface="+mj-lt"/>
                <a:cs typeface="Arial" pitchFamily="34" charset="0"/>
              </a:rPr>
              <a:t>«…dovute per gli ultimi due anni di prestazione» </a:t>
            </a:r>
          </a:p>
          <a:p>
            <a:pPr algn="ctr"/>
            <a:endParaRPr lang="it-IT" i="1" dirty="0">
              <a:solidFill>
                <a:schemeClr val="bg1"/>
              </a:solidFill>
              <a:latin typeface="+mj-lt"/>
              <a:cs typeface="Arial" pitchFamily="34" charset="0"/>
            </a:endParaRPr>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6895782" y="171926"/>
            <a:ext cx="1750033" cy="665790"/>
          </a:xfrm>
          <a:prstGeom prst="rect">
            <a:avLst/>
          </a:prstGeom>
          <a:noFill/>
          <a:ln w="9525">
            <a:noFill/>
            <a:miter lim="800000"/>
            <a:headEnd/>
            <a:tailEnd/>
          </a:ln>
        </p:spPr>
      </p:pic>
      <p:sp>
        <p:nvSpPr>
          <p:cNvPr id="9" name="Sottotitolo 2"/>
          <p:cNvSpPr txBox="1">
            <a:spLocks/>
          </p:cNvSpPr>
          <p:nvPr/>
        </p:nvSpPr>
        <p:spPr>
          <a:xfrm>
            <a:off x="359636" y="338663"/>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EA9F1DE9-DC75-E6A2-CE50-FD2EB3166A09}"/>
              </a:ext>
            </a:extLst>
          </p:cNvPr>
          <p:cNvSpPr txBox="1"/>
          <p:nvPr/>
        </p:nvSpPr>
        <p:spPr>
          <a:xfrm>
            <a:off x="1126167" y="2329172"/>
            <a:ext cx="7152917" cy="397031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i="1" dirty="0">
                <a:solidFill>
                  <a:schemeClr val="tx2">
                    <a:lumMod val="75000"/>
                  </a:schemeClr>
                </a:solidFill>
                <a:latin typeface="+mj-lt"/>
                <a:cs typeface="Arial" pitchFamily="34" charset="0"/>
              </a:rPr>
              <a:t>Elementi da considerare:</a:t>
            </a:r>
          </a:p>
          <a:p>
            <a:pPr algn="just"/>
            <a:endParaRPr lang="it-IT" i="1" dirty="0">
              <a:solidFill>
                <a:schemeClr val="bg1"/>
              </a:solidFill>
              <a:latin typeface="+mj-lt"/>
              <a:cs typeface="Arial" pitchFamily="34" charset="0"/>
            </a:endParaRPr>
          </a:p>
          <a:p>
            <a:pPr marL="342900" indent="-342900" algn="just">
              <a:buAutoNum type="arabicPeriod"/>
            </a:pPr>
            <a:r>
              <a:rPr lang="it-IT" i="1" dirty="0">
                <a:solidFill>
                  <a:schemeClr val="bg1"/>
                </a:solidFill>
                <a:latin typeface="+mj-lt"/>
                <a:cs typeface="Arial" pitchFamily="34" charset="0"/>
              </a:rPr>
              <a:t>Il privilegio decorre a ritroso a partire dalla cessazione o conclusione dell’ultimo incarico ed entrano nel privilegio gli onorari conclusi in tale biennio;</a:t>
            </a:r>
          </a:p>
          <a:p>
            <a:pPr marL="342900" indent="-342900" algn="just">
              <a:buAutoNum type="arabicPeriod"/>
            </a:pPr>
            <a:endParaRPr lang="it-IT" i="1" dirty="0">
              <a:solidFill>
                <a:schemeClr val="bg1"/>
              </a:solidFill>
              <a:latin typeface="+mj-lt"/>
              <a:cs typeface="Arial" pitchFamily="34" charset="0"/>
            </a:endParaRPr>
          </a:p>
          <a:p>
            <a:pPr marL="342900" indent="-342900" algn="just">
              <a:buAutoNum type="arabicPeriod"/>
            </a:pPr>
            <a:r>
              <a:rPr lang="it-IT" i="1" dirty="0">
                <a:solidFill>
                  <a:schemeClr val="bg1"/>
                </a:solidFill>
                <a:latin typeface="+mj-lt"/>
                <a:cs typeface="Arial" pitchFamily="34" charset="0"/>
              </a:rPr>
              <a:t>La prestazione giudiziale dell’avvocato, espletata in più gradi di giudizio, viene ad essere suddivisa in autonomi incarichi corrispondenti ai singoli gradi di giudizio;</a:t>
            </a:r>
          </a:p>
          <a:p>
            <a:pPr marL="342900" indent="-342900" algn="just">
              <a:buAutoNum type="arabicPeriod"/>
            </a:pPr>
            <a:endParaRPr lang="it-IT" i="1" dirty="0">
              <a:solidFill>
                <a:schemeClr val="bg1"/>
              </a:solidFill>
              <a:latin typeface="+mj-lt"/>
              <a:cs typeface="Arial" pitchFamily="34" charset="0"/>
            </a:endParaRPr>
          </a:p>
          <a:p>
            <a:pPr marL="342900" indent="-342900" algn="just">
              <a:buAutoNum type="arabicPeriod"/>
            </a:pPr>
            <a:r>
              <a:rPr lang="it-IT" i="1" dirty="0">
                <a:solidFill>
                  <a:schemeClr val="bg1"/>
                </a:solidFill>
                <a:latin typeface="+mj-lt"/>
                <a:cs typeface="Arial" pitchFamily="34" charset="0"/>
              </a:rPr>
              <a:t>Nel caso di incarichi di natura continuativa il compenso spettante può essere calcolato ragguagliando l’importo dell’onorario al numero di mensilità ricadenti nel biennio (max 24 mesi)</a:t>
            </a:r>
          </a:p>
        </p:txBody>
      </p:sp>
    </p:spTree>
    <p:extLst>
      <p:ext uri="{BB962C8B-B14F-4D97-AF65-F5344CB8AC3E}">
        <p14:creationId xmlns:p14="http://schemas.microsoft.com/office/powerpoint/2010/main" val="310087924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7</a:t>
            </a:fld>
            <a:endParaRPr lang="it-IT" dirty="0"/>
          </a:p>
        </p:txBody>
      </p:sp>
      <p:sp>
        <p:nvSpPr>
          <p:cNvPr id="21" name="CasellaDiTesto 20"/>
          <p:cNvSpPr txBox="1"/>
          <p:nvPr/>
        </p:nvSpPr>
        <p:spPr>
          <a:xfrm>
            <a:off x="995540" y="1740493"/>
            <a:ext cx="7152917" cy="1200329"/>
          </a:xfrm>
          <a:prstGeom prst="rect">
            <a:avLst/>
          </a:prstGeom>
          <a:noFill/>
          <a:ln>
            <a:noFill/>
          </a:ln>
        </p:spPr>
        <p:txBody>
          <a:bodyPr wrap="square" rtlCol="0">
            <a:spAutoFit/>
          </a:bodyPr>
          <a:lstStyle/>
          <a:p>
            <a:pPr algn="ctr"/>
            <a:r>
              <a:rPr lang="it-IT" b="1" dirty="0">
                <a:solidFill>
                  <a:schemeClr val="bg1"/>
                </a:solidFill>
                <a:latin typeface="+mj-lt"/>
                <a:cs typeface="Arial" pitchFamily="34" charset="0"/>
              </a:rPr>
              <a:t>Ambito soggettivo</a:t>
            </a:r>
          </a:p>
          <a:p>
            <a:pPr algn="ctr"/>
            <a:endParaRPr lang="it-IT" i="1" dirty="0">
              <a:solidFill>
                <a:schemeClr val="bg1"/>
              </a:solidFill>
              <a:latin typeface="+mj-lt"/>
              <a:cs typeface="Arial" pitchFamily="34" charset="0"/>
            </a:endParaRPr>
          </a:p>
          <a:p>
            <a:pPr algn="ctr"/>
            <a:r>
              <a:rPr lang="it-IT" i="1" dirty="0">
                <a:solidFill>
                  <a:schemeClr val="bg1"/>
                </a:solidFill>
                <a:latin typeface="+mj-lt"/>
                <a:cs typeface="Arial" pitchFamily="34" charset="0"/>
              </a:rPr>
              <a:t>«…le retribuzioni dei professionisti» </a:t>
            </a:r>
          </a:p>
          <a:p>
            <a:pPr algn="ctr"/>
            <a:endParaRPr lang="it-IT" i="1" dirty="0">
              <a:solidFill>
                <a:schemeClr val="bg1"/>
              </a:solidFill>
              <a:latin typeface="+mj-lt"/>
              <a:cs typeface="Arial" pitchFamily="34" charset="0"/>
            </a:endParaRPr>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6895782" y="171926"/>
            <a:ext cx="1750033" cy="665790"/>
          </a:xfrm>
          <a:prstGeom prst="rect">
            <a:avLst/>
          </a:prstGeom>
          <a:noFill/>
          <a:ln w="9525">
            <a:noFill/>
            <a:miter lim="800000"/>
            <a:headEnd/>
            <a:tailEnd/>
          </a:ln>
        </p:spPr>
      </p:pic>
      <p:sp>
        <p:nvSpPr>
          <p:cNvPr id="9" name="Sottotitolo 2"/>
          <p:cNvSpPr txBox="1">
            <a:spLocks/>
          </p:cNvSpPr>
          <p:nvPr/>
        </p:nvSpPr>
        <p:spPr>
          <a:xfrm>
            <a:off x="359636" y="338663"/>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EA9F1DE9-DC75-E6A2-CE50-FD2EB3166A09}"/>
              </a:ext>
            </a:extLst>
          </p:cNvPr>
          <p:cNvSpPr txBox="1"/>
          <p:nvPr/>
        </p:nvSpPr>
        <p:spPr>
          <a:xfrm>
            <a:off x="995540" y="3214396"/>
            <a:ext cx="7152917" cy="203132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i="1" dirty="0">
                <a:solidFill>
                  <a:schemeClr val="bg1"/>
                </a:solidFill>
                <a:latin typeface="+mj-lt"/>
                <a:cs typeface="Arial" pitchFamily="34" charset="0"/>
              </a:rPr>
              <a:t>I soggetti destinatari del privilegio trattasi riguardano una categoria ricomprendendo tutti coloro che prestano attività lavorativa senza un vincolo di subordinazione svolgendo un’opera intellettuale.</a:t>
            </a:r>
          </a:p>
          <a:p>
            <a:pPr algn="ctr"/>
            <a:endParaRPr lang="it-IT" i="1" dirty="0">
              <a:solidFill>
                <a:schemeClr val="bg1"/>
              </a:solidFill>
              <a:latin typeface="+mj-lt"/>
              <a:cs typeface="Arial" pitchFamily="34" charset="0"/>
            </a:endParaRPr>
          </a:p>
          <a:p>
            <a:pPr algn="ctr"/>
            <a:r>
              <a:rPr lang="it-IT" i="1" dirty="0">
                <a:solidFill>
                  <a:schemeClr val="tx2">
                    <a:lumMod val="75000"/>
                  </a:schemeClr>
                </a:solidFill>
                <a:latin typeface="+mj-lt"/>
                <a:cs typeface="Arial" pitchFamily="34" charset="0"/>
              </a:rPr>
              <a:t>Soggetti esclusi</a:t>
            </a:r>
            <a:r>
              <a:rPr lang="it-IT" i="1" dirty="0">
                <a:solidFill>
                  <a:schemeClr val="bg1"/>
                </a:solidFill>
                <a:latin typeface="+mj-lt"/>
                <a:cs typeface="Arial" pitchFamily="34" charset="0"/>
              </a:rPr>
              <a:t>: amministratore di una società, liquidatore di una società in liquidazione, amministratore giudiziario.</a:t>
            </a:r>
          </a:p>
        </p:txBody>
      </p:sp>
    </p:spTree>
    <p:extLst>
      <p:ext uri="{BB962C8B-B14F-4D97-AF65-F5344CB8AC3E}">
        <p14:creationId xmlns:p14="http://schemas.microsoft.com/office/powerpoint/2010/main" val="411407350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8</a:t>
            </a:fld>
            <a:endParaRPr lang="it-IT" dirty="0"/>
          </a:p>
        </p:txBody>
      </p:sp>
      <p:sp>
        <p:nvSpPr>
          <p:cNvPr id="21" name="CasellaDiTesto 20"/>
          <p:cNvSpPr txBox="1"/>
          <p:nvPr/>
        </p:nvSpPr>
        <p:spPr>
          <a:xfrm>
            <a:off x="995540" y="985303"/>
            <a:ext cx="7152917" cy="2031325"/>
          </a:xfrm>
          <a:prstGeom prst="rect">
            <a:avLst/>
          </a:prstGeom>
          <a:noFill/>
          <a:ln>
            <a:noFill/>
          </a:ln>
        </p:spPr>
        <p:txBody>
          <a:bodyPr wrap="square" rtlCol="0">
            <a:spAutoFit/>
          </a:bodyPr>
          <a:lstStyle/>
          <a:p>
            <a:pPr algn="ctr"/>
            <a:r>
              <a:rPr lang="it-IT" b="1" dirty="0">
                <a:solidFill>
                  <a:schemeClr val="bg1"/>
                </a:solidFill>
                <a:latin typeface="+mj-lt"/>
                <a:cs typeface="Arial" pitchFamily="34" charset="0"/>
              </a:rPr>
              <a:t>Ambito soggettivo</a:t>
            </a:r>
          </a:p>
          <a:p>
            <a:pPr algn="ctr"/>
            <a:endParaRPr lang="it-IT" i="1" dirty="0">
              <a:solidFill>
                <a:schemeClr val="bg1"/>
              </a:solidFill>
              <a:latin typeface="+mj-lt"/>
              <a:cs typeface="Arial" pitchFamily="34" charset="0"/>
            </a:endParaRPr>
          </a:p>
          <a:p>
            <a:pPr algn="ctr"/>
            <a:r>
              <a:rPr lang="it-IT" i="1" dirty="0">
                <a:solidFill>
                  <a:schemeClr val="bg1"/>
                </a:solidFill>
                <a:latin typeface="+mj-lt"/>
                <a:cs typeface="Arial" pitchFamily="34" charset="0"/>
              </a:rPr>
              <a:t>«…le retribuzioni dei professionisti»</a:t>
            </a:r>
          </a:p>
          <a:p>
            <a:pPr algn="ctr"/>
            <a:endParaRPr lang="it-IT" i="1" dirty="0">
              <a:solidFill>
                <a:schemeClr val="bg1"/>
              </a:solidFill>
              <a:latin typeface="+mj-lt"/>
              <a:cs typeface="Arial" pitchFamily="34" charset="0"/>
            </a:endParaRPr>
          </a:p>
          <a:p>
            <a:pPr algn="ctr"/>
            <a:r>
              <a:rPr lang="it-IT" b="1" i="1" dirty="0">
                <a:solidFill>
                  <a:schemeClr val="tx2">
                    <a:lumMod val="75000"/>
                  </a:schemeClr>
                </a:solidFill>
                <a:latin typeface="+mj-lt"/>
                <a:cs typeface="Arial" pitchFamily="34" charset="0"/>
              </a:rPr>
              <a:t>Le associazioni e le società tra professionisti?</a:t>
            </a:r>
          </a:p>
          <a:p>
            <a:pPr algn="ctr"/>
            <a:r>
              <a:rPr lang="it-IT" i="1" dirty="0">
                <a:solidFill>
                  <a:schemeClr val="bg1"/>
                </a:solidFill>
                <a:latin typeface="+mj-lt"/>
                <a:cs typeface="Arial" pitchFamily="34" charset="0"/>
              </a:rPr>
              <a:t> </a:t>
            </a:r>
          </a:p>
          <a:p>
            <a:pPr algn="ctr"/>
            <a:endParaRPr lang="it-IT" i="1" dirty="0">
              <a:solidFill>
                <a:schemeClr val="bg1"/>
              </a:solidFill>
              <a:latin typeface="+mj-lt"/>
              <a:cs typeface="Arial" pitchFamily="34" charset="0"/>
            </a:endParaRPr>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6895782" y="171926"/>
            <a:ext cx="1750033" cy="665790"/>
          </a:xfrm>
          <a:prstGeom prst="rect">
            <a:avLst/>
          </a:prstGeom>
          <a:noFill/>
          <a:ln w="9525">
            <a:noFill/>
            <a:miter lim="800000"/>
            <a:headEnd/>
            <a:tailEnd/>
          </a:ln>
        </p:spPr>
      </p:pic>
      <p:sp>
        <p:nvSpPr>
          <p:cNvPr id="9" name="Sottotitolo 2"/>
          <p:cNvSpPr txBox="1">
            <a:spLocks/>
          </p:cNvSpPr>
          <p:nvPr/>
        </p:nvSpPr>
        <p:spPr>
          <a:xfrm>
            <a:off x="359636" y="338663"/>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EA9F1DE9-DC75-E6A2-CE50-FD2EB3166A09}"/>
              </a:ext>
            </a:extLst>
          </p:cNvPr>
          <p:cNvSpPr txBox="1"/>
          <p:nvPr/>
        </p:nvSpPr>
        <p:spPr>
          <a:xfrm>
            <a:off x="995539" y="2477229"/>
            <a:ext cx="7152917" cy="387798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it-IT" b="1" i="1" dirty="0">
              <a:solidFill>
                <a:schemeClr val="tx2">
                  <a:lumMod val="75000"/>
                </a:schemeClr>
              </a:solidFill>
              <a:latin typeface="+mj-lt"/>
              <a:cs typeface="Arial" pitchFamily="34" charset="0"/>
            </a:endParaRPr>
          </a:p>
          <a:p>
            <a:pPr algn="ctr"/>
            <a:r>
              <a:rPr lang="it-IT" sz="1600" i="1" dirty="0">
                <a:solidFill>
                  <a:schemeClr val="bg1"/>
                </a:solidFill>
                <a:latin typeface="+mj-lt"/>
                <a:cs typeface="Arial" pitchFamily="34" charset="0"/>
              </a:rPr>
              <a:t>Secondo le precedenti decisioni della Cassazione occorreva provare che l’attività professionale veniva svolta da un singolo professionista associato nei confronti del cliente.</a:t>
            </a:r>
          </a:p>
          <a:p>
            <a:pPr algn="ctr"/>
            <a:endParaRPr lang="it-IT" sz="1600" i="1" dirty="0">
              <a:solidFill>
                <a:schemeClr val="bg1"/>
              </a:solidFill>
              <a:latin typeface="+mj-lt"/>
              <a:cs typeface="Arial" pitchFamily="34" charset="0"/>
            </a:endParaRPr>
          </a:p>
          <a:p>
            <a:pPr algn="ctr"/>
            <a:r>
              <a:rPr lang="it-IT" sz="1600" i="1" dirty="0">
                <a:solidFill>
                  <a:schemeClr val="bg1"/>
                </a:solidFill>
                <a:latin typeface="+mj-lt"/>
                <a:cs typeface="Arial" pitchFamily="34" charset="0"/>
              </a:rPr>
              <a:t>La Corte adotta un’impostazione più largheggiante venendo richiesta soltanto la distinta riferibilità ai singoli professionisti delle prestazioni necessarie per lo svolgimento del mandato conferito all’associazione.</a:t>
            </a:r>
          </a:p>
          <a:p>
            <a:pPr algn="ctr"/>
            <a:r>
              <a:rPr lang="it-IT" sz="1600" i="1" dirty="0">
                <a:solidFill>
                  <a:schemeClr val="bg1"/>
                </a:solidFill>
                <a:latin typeface="+mj-lt"/>
                <a:cs typeface="Arial" pitchFamily="34" charset="0"/>
              </a:rPr>
              <a:t> </a:t>
            </a:r>
          </a:p>
          <a:p>
            <a:pPr algn="ctr"/>
            <a:r>
              <a:rPr lang="it-IT" sz="1600" i="1" dirty="0">
                <a:solidFill>
                  <a:schemeClr val="bg1"/>
                </a:solidFill>
                <a:latin typeface="+mj-lt"/>
                <a:cs typeface="Arial" pitchFamily="34" charset="0"/>
              </a:rPr>
              <a:t>L’articolazione interna dell’attività professionale dell’associazione se dimostrata, permette il riconoscimento del privilegio generale per tutte le frazioni del credito vantato dall’associazione relative alle varie prestazioni rese dai singoli professionisti.</a:t>
            </a:r>
          </a:p>
          <a:p>
            <a:pPr algn="ctr"/>
            <a:endParaRPr lang="it-IT" i="1" dirty="0">
              <a:solidFill>
                <a:schemeClr val="tx2">
                  <a:lumMod val="75000"/>
                </a:schemeClr>
              </a:solidFill>
              <a:latin typeface="+mj-lt"/>
              <a:cs typeface="Arial" pitchFamily="34" charset="0"/>
            </a:endParaRPr>
          </a:p>
          <a:p>
            <a:pPr algn="ctr"/>
            <a:r>
              <a:rPr lang="it-IT" b="1" i="1" dirty="0">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Cass., </a:t>
            </a:r>
            <a:r>
              <a:rPr lang="it-IT" b="1" i="1" dirty="0" err="1">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Sez</a:t>
            </a:r>
            <a:r>
              <a:rPr lang="it-IT" b="1" i="1" dirty="0">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 VI, </a:t>
            </a:r>
            <a:r>
              <a:rPr lang="it-IT" b="1" i="1" dirty="0" err="1">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Ord</a:t>
            </a:r>
            <a:r>
              <a:rPr lang="it-IT" b="1" i="1" dirty="0">
                <a:solidFill>
                  <a:schemeClr val="tx2">
                    <a:lumMod val="75000"/>
                  </a:schemeClr>
                </a:solidFill>
                <a:latin typeface="+mj-lt"/>
                <a:cs typeface="Arial" pitchFamily="34" charset="0"/>
                <a:hlinkClick r:id="rId4">
                  <a:extLst>
                    <a:ext uri="{A12FA001-AC4F-418D-AE19-62706E023703}">
                      <ahyp:hlinkClr xmlns:ahyp="http://schemas.microsoft.com/office/drawing/2018/hyperlinkcolor" val="tx"/>
                    </a:ext>
                  </a:extLst>
                </a:hlinkClick>
              </a:rPr>
              <a:t>. 26 aprile 2021 n. 10977</a:t>
            </a:r>
            <a:endParaRPr lang="it-IT" b="1" i="1" dirty="0">
              <a:solidFill>
                <a:schemeClr val="tx2">
                  <a:lumMod val="75000"/>
                </a:schemeClr>
              </a:solidFill>
              <a:latin typeface="+mj-lt"/>
              <a:cs typeface="Arial" pitchFamily="34" charset="0"/>
            </a:endParaRPr>
          </a:p>
        </p:txBody>
      </p:sp>
    </p:spTree>
    <p:extLst>
      <p:ext uri="{BB962C8B-B14F-4D97-AF65-F5344CB8AC3E}">
        <p14:creationId xmlns:p14="http://schemas.microsoft.com/office/powerpoint/2010/main" val="334208340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9</a:t>
            </a:fld>
            <a:endParaRPr lang="it-IT" dirty="0"/>
          </a:p>
        </p:txBody>
      </p:sp>
      <p:sp>
        <p:nvSpPr>
          <p:cNvPr id="22" name="CasellaDiTesto 21"/>
          <p:cNvSpPr txBox="1"/>
          <p:nvPr/>
        </p:nvSpPr>
        <p:spPr>
          <a:xfrm>
            <a:off x="177732" y="6437401"/>
            <a:ext cx="2369559"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Elisa Calistri – 10 novembre 2022</a:t>
            </a:r>
          </a:p>
        </p:txBody>
      </p:sp>
      <p:pic>
        <p:nvPicPr>
          <p:cNvPr id="8" name="Picture 9"/>
          <p:cNvPicPr>
            <a:picLocks noChangeAspect="1" noChangeArrowheads="1"/>
          </p:cNvPicPr>
          <p:nvPr/>
        </p:nvPicPr>
        <p:blipFill>
          <a:blip r:embed="rId3" cstate="print"/>
          <a:srcRect/>
          <a:stretch>
            <a:fillRect/>
          </a:stretch>
        </p:blipFill>
        <p:spPr bwMode="auto">
          <a:xfrm>
            <a:off x="2900966" y="468923"/>
            <a:ext cx="3342067" cy="1271470"/>
          </a:xfrm>
          <a:prstGeom prst="rect">
            <a:avLst/>
          </a:prstGeom>
          <a:noFill/>
          <a:ln w="9525">
            <a:noFill/>
            <a:miter lim="800000"/>
            <a:headEnd/>
            <a:tailEnd/>
          </a:ln>
        </p:spPr>
      </p:pic>
      <p:sp>
        <p:nvSpPr>
          <p:cNvPr id="9" name="Sottotitolo 2"/>
          <p:cNvSpPr txBox="1">
            <a:spLocks/>
          </p:cNvSpPr>
          <p:nvPr/>
        </p:nvSpPr>
        <p:spPr>
          <a:xfrm>
            <a:off x="469889" y="1785964"/>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mj-lt"/>
              </a:rPr>
              <a:t>Organismo di </a:t>
            </a:r>
            <a:r>
              <a:rPr lang="it-IT" dirty="0">
                <a:solidFill>
                  <a:schemeClr val="bg1"/>
                </a:solidFill>
                <a:latin typeface="+mj-lt"/>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mj-lt"/>
              </a:rPr>
              <a:t>Sezione procedure concorsuali</a:t>
            </a:r>
            <a:endParaRPr kumimoji="0" lang="it-IT" u="none" strike="noStrike" kern="1200" cap="none" spc="0" normalizeH="0" baseline="0" noProof="0" dirty="0">
              <a:ln>
                <a:noFill/>
              </a:ln>
              <a:solidFill>
                <a:schemeClr val="bg1"/>
              </a:solidFill>
              <a:effectLst/>
              <a:highlight>
                <a:srgbClr val="FFFF00"/>
              </a:highlight>
              <a:uLnTx/>
              <a:uFillTx/>
              <a:latin typeface="+mj-lt"/>
            </a:endParaRPr>
          </a:p>
        </p:txBody>
      </p:sp>
      <p:sp>
        <p:nvSpPr>
          <p:cNvPr id="5" name="CasellaDiTesto 4">
            <a:extLst>
              <a:ext uri="{FF2B5EF4-FFF2-40B4-BE49-F238E27FC236}">
                <a16:creationId xmlns:a16="http://schemas.microsoft.com/office/drawing/2014/main" id="{9B2EA1EC-9749-2FD6-4247-1A3C15CFC1F4}"/>
              </a:ext>
            </a:extLst>
          </p:cNvPr>
          <p:cNvSpPr txBox="1"/>
          <p:nvPr/>
        </p:nvSpPr>
        <p:spPr>
          <a:xfrm>
            <a:off x="3880143" y="3623752"/>
            <a:ext cx="1383712" cy="523220"/>
          </a:xfrm>
          <a:prstGeom prst="rect">
            <a:avLst/>
          </a:prstGeom>
          <a:noFill/>
        </p:spPr>
        <p:txBody>
          <a:bodyPr wrap="none" rtlCol="0">
            <a:spAutoFit/>
          </a:bodyPr>
          <a:lstStyle/>
          <a:p>
            <a:pPr algn="ctr"/>
            <a:r>
              <a:rPr lang="it-IT" sz="2800" i="1" dirty="0">
                <a:solidFill>
                  <a:srgbClr val="C00000"/>
                </a:solidFill>
                <a:latin typeface="+mj-lt"/>
                <a:cs typeface="Arial" pitchFamily="34" charset="0"/>
              </a:rPr>
              <a:t>Grazie</a:t>
            </a:r>
            <a:r>
              <a:rPr lang="it-IT" b="1" i="1" dirty="0">
                <a:solidFill>
                  <a:srgbClr val="C00000"/>
                </a:solidFill>
                <a:latin typeface="+mj-lt"/>
                <a:cs typeface="Arial" pitchFamily="34" charset="0"/>
              </a:rPr>
              <a:t> </a:t>
            </a:r>
          </a:p>
        </p:txBody>
      </p:sp>
    </p:spTree>
    <p:extLst>
      <p:ext uri="{BB962C8B-B14F-4D97-AF65-F5344CB8AC3E}">
        <p14:creationId xmlns:p14="http://schemas.microsoft.com/office/powerpoint/2010/main" val="3041863548"/>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1">
  <a:themeElements>
    <a:clrScheme name="Personalizzato 1">
      <a:dk1>
        <a:sysClr val="windowText" lastClr="000000"/>
      </a:dk1>
      <a:lt1>
        <a:sysClr val="window" lastClr="FFFFFF"/>
      </a:lt1>
      <a:dk2>
        <a:srgbClr val="742332"/>
      </a:dk2>
      <a:lt2>
        <a:srgbClr val="EE91A0"/>
      </a:lt2>
      <a:accent1>
        <a:srgbClr val="E03754"/>
      </a:accent1>
      <a:accent2>
        <a:srgbClr val="E86C2E"/>
      </a:accent2>
      <a:accent3>
        <a:srgbClr val="60C4AA"/>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txDef>
      <a:spPr>
        <a:noFill/>
      </a:spPr>
      <a:bodyPr wrap="square" rtlCol="0">
        <a:spAutoFit/>
      </a:bodyPr>
      <a:lstStyle>
        <a:defPPr algn="ctr">
          <a:defRPr b="1" i="1" dirty="0" smtClean="0">
            <a:solidFill>
              <a:srgbClr val="C00000"/>
            </a:solidFill>
            <a:latin typeface="+mj-lt"/>
            <a:cs typeface="Arial" pitchFamily="34" charset="0"/>
          </a:defRPr>
        </a:defPPr>
      </a:lstStyle>
    </a:txDef>
  </a:objectDefaults>
  <a:extraClrSchemeLst/>
  <a:extLst>
    <a:ext uri="{05A4C25C-085E-4340-85A3-A5531E510DB2}">
      <thm15:themeFamily xmlns:thm15="http://schemas.microsoft.com/office/thememl/2012/main" name="Tema1" id="{BD7D2304-725B-4D68-AC35-90B4A6D0E0C0}" vid="{6FD09A22-EA95-4E0E-95FE-7E83250D68F5}"/>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Tema1</Template>
  <TotalTime>3099</TotalTime>
  <Words>731</Words>
  <Application>Microsoft Macintosh PowerPoint</Application>
  <PresentationFormat>Presentazione su schermo (4:3)</PresentationFormat>
  <Paragraphs>105</Paragraphs>
  <Slides>9</Slides>
  <Notes>9</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Titoli diapositive</vt:lpstr>
      </vt:variant>
      <vt:variant>
        <vt:i4>9</vt:i4>
      </vt:variant>
      <vt:variant>
        <vt:lpstr>Presentazioni personalizzate</vt:lpstr>
      </vt:variant>
      <vt:variant>
        <vt:i4>1</vt:i4>
      </vt:variant>
    </vt:vector>
  </HeadingPairs>
  <TitlesOfParts>
    <vt:vector size="17" baseType="lpstr">
      <vt:lpstr>Arial</vt:lpstr>
      <vt:lpstr>Bookman Old Style</vt:lpstr>
      <vt:lpstr>Calibri</vt:lpstr>
      <vt:lpstr>Palatino Linotype</vt:lpstr>
      <vt:lpstr>Rockwell</vt:lpstr>
      <vt:lpstr>Wingdings 3</vt:lpstr>
      <vt:lpstr>Tema1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personalizzata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dc:title>
  <dc:creator>Lorenzo</dc:creator>
  <cp:lastModifiedBy>Elisa Calistri</cp:lastModifiedBy>
  <cp:revision>273</cp:revision>
  <dcterms:created xsi:type="dcterms:W3CDTF">2014-02-20T14:55:47Z</dcterms:created>
  <dcterms:modified xsi:type="dcterms:W3CDTF">2022-11-10T11:00:13Z</dcterms:modified>
</cp:coreProperties>
</file>