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20"/>
  </p:notesMasterIdLst>
  <p:handoutMasterIdLst>
    <p:handoutMasterId r:id="rId21"/>
  </p:handoutMasterIdLst>
  <p:sldIdLst>
    <p:sldId id="256" r:id="rId2"/>
    <p:sldId id="273" r:id="rId3"/>
    <p:sldId id="313" r:id="rId4"/>
    <p:sldId id="317" r:id="rId5"/>
    <p:sldId id="303" r:id="rId6"/>
    <p:sldId id="305" r:id="rId7"/>
    <p:sldId id="312" r:id="rId8"/>
    <p:sldId id="316" r:id="rId9"/>
    <p:sldId id="315" r:id="rId10"/>
    <p:sldId id="314" r:id="rId11"/>
    <p:sldId id="318" r:id="rId12"/>
    <p:sldId id="319" r:id="rId13"/>
    <p:sldId id="320" r:id="rId14"/>
    <p:sldId id="321" r:id="rId15"/>
    <p:sldId id="322" r:id="rId16"/>
    <p:sldId id="323" r:id="rId17"/>
    <p:sldId id="324" r:id="rId18"/>
    <p:sldId id="325" r:id="rId1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CENTRO21"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C36"/>
    <a:srgbClr val="851528"/>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25" autoAdjust="0"/>
    <p:restoredTop sz="95430" autoAdjust="0"/>
  </p:normalViewPr>
  <p:slideViewPr>
    <p:cSldViewPr snapToGrid="0">
      <p:cViewPr varScale="1">
        <p:scale>
          <a:sx n="108" d="100"/>
          <a:sy n="108" d="100"/>
        </p:scale>
        <p:origin x="-342"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5660" cy="496332"/>
          </a:xfrm>
          <a:prstGeom prst="rect">
            <a:avLst/>
          </a:prstGeom>
        </p:spPr>
        <p:txBody>
          <a:bodyPr vert="horz" lIns="95561" tIns="47779" rIns="95561" bIns="47779" rtlCol="0"/>
          <a:lstStyle>
            <a:lvl1pPr algn="l">
              <a:defRPr sz="1300"/>
            </a:lvl1pPr>
          </a:lstStyle>
          <a:p>
            <a:endParaRPr lang="it-IT"/>
          </a:p>
        </p:txBody>
      </p:sp>
      <p:sp>
        <p:nvSpPr>
          <p:cNvPr id="3" name="Segnaposto data 2"/>
          <p:cNvSpPr>
            <a:spLocks noGrp="1"/>
          </p:cNvSpPr>
          <p:nvPr>
            <p:ph type="dt" sz="quarter" idx="1"/>
          </p:nvPr>
        </p:nvSpPr>
        <p:spPr>
          <a:xfrm>
            <a:off x="3850447" y="0"/>
            <a:ext cx="2945660" cy="496332"/>
          </a:xfrm>
          <a:prstGeom prst="rect">
            <a:avLst/>
          </a:prstGeom>
        </p:spPr>
        <p:txBody>
          <a:bodyPr vert="horz" lIns="95561" tIns="47779" rIns="95561" bIns="47779" rtlCol="0"/>
          <a:lstStyle>
            <a:lvl1pPr algn="r">
              <a:defRPr sz="1300"/>
            </a:lvl1pPr>
          </a:lstStyle>
          <a:p>
            <a:fld id="{DE9DA84D-AE3B-412F-B90D-1826DB6019F0}" type="datetimeFigureOut">
              <a:rPr lang="it-IT" smtClean="0"/>
              <a:pPr/>
              <a:t>10/11/2022</a:t>
            </a:fld>
            <a:endParaRPr lang="it-IT"/>
          </a:p>
        </p:txBody>
      </p:sp>
      <p:sp>
        <p:nvSpPr>
          <p:cNvPr id="4" name="Segnaposto piè di pagina 3"/>
          <p:cNvSpPr>
            <a:spLocks noGrp="1"/>
          </p:cNvSpPr>
          <p:nvPr>
            <p:ph type="ftr" sz="quarter" idx="2"/>
          </p:nvPr>
        </p:nvSpPr>
        <p:spPr>
          <a:xfrm>
            <a:off x="2" y="9428585"/>
            <a:ext cx="2945660" cy="496332"/>
          </a:xfrm>
          <a:prstGeom prst="rect">
            <a:avLst/>
          </a:prstGeom>
        </p:spPr>
        <p:txBody>
          <a:bodyPr vert="horz" lIns="95561" tIns="47779" rIns="95561" bIns="47779" rtlCol="0" anchor="b"/>
          <a:lstStyle>
            <a:lvl1pPr algn="l">
              <a:defRPr sz="1300"/>
            </a:lvl1pPr>
          </a:lstStyle>
          <a:p>
            <a:endParaRPr lang="it-IT"/>
          </a:p>
        </p:txBody>
      </p:sp>
      <p:sp>
        <p:nvSpPr>
          <p:cNvPr id="5" name="Segnaposto numero diapositiva 4"/>
          <p:cNvSpPr>
            <a:spLocks noGrp="1"/>
          </p:cNvSpPr>
          <p:nvPr>
            <p:ph type="sldNum" sz="quarter" idx="3"/>
          </p:nvPr>
        </p:nvSpPr>
        <p:spPr>
          <a:xfrm>
            <a:off x="3850447" y="9428585"/>
            <a:ext cx="2945660" cy="496332"/>
          </a:xfrm>
          <a:prstGeom prst="rect">
            <a:avLst/>
          </a:prstGeom>
        </p:spPr>
        <p:txBody>
          <a:bodyPr vert="horz" lIns="95561" tIns="47779" rIns="95561" bIns="47779" rtlCol="0" anchor="b"/>
          <a:lstStyle>
            <a:lvl1pPr algn="r">
              <a:defRPr sz="1300"/>
            </a:lvl1pPr>
          </a:lstStyle>
          <a:p>
            <a:fld id="{60434BF9-E56D-4690-9608-DEE5411F6ED8}" type="slidenum">
              <a:rPr lang="it-IT" smtClean="0"/>
              <a:pPr/>
              <a:t>‹N›</a:t>
            </a:fld>
            <a:endParaRPr lang="it-IT"/>
          </a:p>
        </p:txBody>
      </p:sp>
    </p:spTree>
    <p:extLst>
      <p:ext uri="{BB962C8B-B14F-4D97-AF65-F5344CB8AC3E}">
        <p14:creationId xmlns:p14="http://schemas.microsoft.com/office/powerpoint/2010/main" val="2240153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45660" cy="496332"/>
          </a:xfrm>
          <a:prstGeom prst="rect">
            <a:avLst/>
          </a:prstGeom>
        </p:spPr>
        <p:txBody>
          <a:bodyPr vert="horz" lIns="95561" tIns="47779" rIns="95561" bIns="47779" rtlCol="0"/>
          <a:lstStyle>
            <a:lvl1pPr algn="l">
              <a:defRPr sz="1300"/>
            </a:lvl1pPr>
          </a:lstStyle>
          <a:p>
            <a:endParaRPr lang="it-IT"/>
          </a:p>
        </p:txBody>
      </p:sp>
      <p:sp>
        <p:nvSpPr>
          <p:cNvPr id="3" name="Segnaposto data 2"/>
          <p:cNvSpPr>
            <a:spLocks noGrp="1"/>
          </p:cNvSpPr>
          <p:nvPr>
            <p:ph type="dt" idx="1"/>
          </p:nvPr>
        </p:nvSpPr>
        <p:spPr>
          <a:xfrm>
            <a:off x="3850447" y="0"/>
            <a:ext cx="2945660" cy="496332"/>
          </a:xfrm>
          <a:prstGeom prst="rect">
            <a:avLst/>
          </a:prstGeom>
        </p:spPr>
        <p:txBody>
          <a:bodyPr vert="horz" lIns="95561" tIns="47779" rIns="95561" bIns="47779" rtlCol="0"/>
          <a:lstStyle>
            <a:lvl1pPr algn="r">
              <a:defRPr sz="1300"/>
            </a:lvl1pPr>
          </a:lstStyle>
          <a:p>
            <a:fld id="{799B1EA9-5B95-4B03-8D67-32D7F72ED393}" type="datetimeFigureOut">
              <a:rPr lang="it-IT" smtClean="0"/>
              <a:pPr/>
              <a:t>10/11/2022</a:t>
            </a:fld>
            <a:endParaRPr lang="it-IT"/>
          </a:p>
        </p:txBody>
      </p:sp>
      <p:sp>
        <p:nvSpPr>
          <p:cNvPr id="4" name="Segnaposto immagine diapositiva 3"/>
          <p:cNvSpPr>
            <a:spLocks noGrp="1" noRot="1" noChangeAspect="1"/>
          </p:cNvSpPr>
          <p:nvPr>
            <p:ph type="sldImg" idx="2"/>
          </p:nvPr>
        </p:nvSpPr>
        <p:spPr>
          <a:xfrm>
            <a:off x="92075" y="744538"/>
            <a:ext cx="6613525" cy="3721100"/>
          </a:xfrm>
          <a:prstGeom prst="rect">
            <a:avLst/>
          </a:prstGeom>
          <a:noFill/>
          <a:ln w="12700">
            <a:solidFill>
              <a:prstClr val="black"/>
            </a:solidFill>
          </a:ln>
        </p:spPr>
        <p:txBody>
          <a:bodyPr vert="horz" lIns="95561" tIns="47779" rIns="95561" bIns="47779" rtlCol="0" anchor="ctr"/>
          <a:lstStyle/>
          <a:p>
            <a:endParaRPr lang="it-IT"/>
          </a:p>
        </p:txBody>
      </p:sp>
      <p:sp>
        <p:nvSpPr>
          <p:cNvPr id="5" name="Segnaposto note 4"/>
          <p:cNvSpPr>
            <a:spLocks noGrp="1"/>
          </p:cNvSpPr>
          <p:nvPr>
            <p:ph type="body" sz="quarter" idx="3"/>
          </p:nvPr>
        </p:nvSpPr>
        <p:spPr>
          <a:xfrm>
            <a:off x="679768" y="4715157"/>
            <a:ext cx="5438140" cy="4466987"/>
          </a:xfrm>
          <a:prstGeom prst="rect">
            <a:avLst/>
          </a:prstGeom>
        </p:spPr>
        <p:txBody>
          <a:bodyPr vert="horz" lIns="95561" tIns="47779" rIns="95561" bIns="47779"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2" y="9428585"/>
            <a:ext cx="2945660" cy="496332"/>
          </a:xfrm>
          <a:prstGeom prst="rect">
            <a:avLst/>
          </a:prstGeom>
        </p:spPr>
        <p:txBody>
          <a:bodyPr vert="horz" lIns="95561" tIns="47779" rIns="95561" bIns="47779" rtlCol="0" anchor="b"/>
          <a:lstStyle>
            <a:lvl1pPr algn="l">
              <a:defRPr sz="1300"/>
            </a:lvl1pPr>
          </a:lstStyle>
          <a:p>
            <a:endParaRPr lang="it-IT"/>
          </a:p>
        </p:txBody>
      </p:sp>
      <p:sp>
        <p:nvSpPr>
          <p:cNvPr id="7" name="Segnaposto numero diapositiva 6"/>
          <p:cNvSpPr>
            <a:spLocks noGrp="1"/>
          </p:cNvSpPr>
          <p:nvPr>
            <p:ph type="sldNum" sz="quarter" idx="5"/>
          </p:nvPr>
        </p:nvSpPr>
        <p:spPr>
          <a:xfrm>
            <a:off x="3850447" y="9428585"/>
            <a:ext cx="2945660" cy="496332"/>
          </a:xfrm>
          <a:prstGeom prst="rect">
            <a:avLst/>
          </a:prstGeom>
        </p:spPr>
        <p:txBody>
          <a:bodyPr vert="horz" lIns="95561" tIns="47779" rIns="95561" bIns="47779" rtlCol="0" anchor="b"/>
          <a:lstStyle>
            <a:lvl1pPr algn="r">
              <a:defRPr sz="1300"/>
            </a:lvl1pPr>
          </a:lstStyle>
          <a:p>
            <a:fld id="{7638BE2F-C80C-44BC-AD32-A8F0F0EEA5C3}" type="slidenum">
              <a:rPr lang="it-IT" smtClean="0"/>
              <a:pPr/>
              <a:t>‹N›</a:t>
            </a:fld>
            <a:endParaRPr lang="it-IT"/>
          </a:p>
        </p:txBody>
      </p:sp>
    </p:spTree>
    <p:extLst>
      <p:ext uri="{BB962C8B-B14F-4D97-AF65-F5344CB8AC3E}">
        <p14:creationId xmlns:p14="http://schemas.microsoft.com/office/powerpoint/2010/main" val="3627063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638BE2F-C80C-44BC-AD32-A8F0F0EEA5C3}" type="slidenum">
              <a:rPr lang="it-IT" smtClean="0"/>
              <a:pPr/>
              <a:t>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638BE2F-C80C-44BC-AD32-A8F0F0EEA5C3}" type="slidenum">
              <a:rPr lang="it-IT" smtClean="0"/>
              <a:pPr/>
              <a:t>5</a:t>
            </a:fld>
            <a:endParaRPr lang="it-IT"/>
          </a:p>
        </p:txBody>
      </p:sp>
    </p:spTree>
    <p:extLst>
      <p:ext uri="{BB962C8B-B14F-4D97-AF65-F5344CB8AC3E}">
        <p14:creationId xmlns:p14="http://schemas.microsoft.com/office/powerpoint/2010/main" val="2301569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it-IT"/>
              <a:t>Fare clic per modificare lo stile del titolo</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879A778-B593-48CF-9D5F-9E781B96D6E9}" type="datetime1">
              <a:rPr lang="en-US" smtClean="0"/>
              <a:t>11/10/2022</a:t>
            </a:fld>
            <a:endParaRPr lang="en-US" dirty="0"/>
          </a:p>
        </p:txBody>
      </p:sp>
      <p:sp>
        <p:nvSpPr>
          <p:cNvPr id="5" name="Footer Placeholder 4"/>
          <p:cNvSpPr>
            <a:spLocks noGrp="1"/>
          </p:cNvSpPr>
          <p:nvPr>
            <p:ph type="ftr" sz="quarter" idx="11"/>
          </p:nvPr>
        </p:nvSpPr>
        <p:spPr/>
        <p:txBody>
          <a:bodyPr/>
          <a:lstStyle/>
          <a:p>
            <a:r>
              <a:rPr lang="it-IT"/>
              <a:t>Marco Nelli- Pistoia, 5 febbraio 2018</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01355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5C74E21-9132-4C7E-88F6-FEB592FA2D7B}" type="datetime1">
              <a:rPr lang="en-US" smtClean="0"/>
              <a:t>11/10/2022</a:t>
            </a:fld>
            <a:endParaRPr lang="en-US" dirty="0"/>
          </a:p>
        </p:txBody>
      </p:sp>
      <p:sp>
        <p:nvSpPr>
          <p:cNvPr id="6" name="Footer Placeholder 5"/>
          <p:cNvSpPr>
            <a:spLocks noGrp="1"/>
          </p:cNvSpPr>
          <p:nvPr>
            <p:ph type="ftr" sz="quarter" idx="11"/>
          </p:nvPr>
        </p:nvSpPr>
        <p:spPr/>
        <p:txBody>
          <a:bodyPr/>
          <a:lstStyle/>
          <a:p>
            <a:r>
              <a:rPr lang="it-IT"/>
              <a:t>Marco Nelli- Pistoia, 5 febbraio 2018</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8494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4FDD4C3-E8FD-48E2-9C43-50FAB1C098E2}" type="datetime1">
              <a:rPr lang="en-US" smtClean="0"/>
              <a:t>11/10/2022</a:t>
            </a:fld>
            <a:endParaRPr lang="en-US" dirty="0"/>
          </a:p>
        </p:txBody>
      </p:sp>
      <p:sp>
        <p:nvSpPr>
          <p:cNvPr id="6" name="Footer Placeholder 5"/>
          <p:cNvSpPr>
            <a:spLocks noGrp="1"/>
          </p:cNvSpPr>
          <p:nvPr>
            <p:ph type="ftr" sz="quarter" idx="11"/>
          </p:nvPr>
        </p:nvSpPr>
        <p:spPr/>
        <p:txBody>
          <a:bodyPr/>
          <a:lstStyle/>
          <a:p>
            <a:r>
              <a:rPr lang="it-IT"/>
              <a:t>Marco Nelli- Pistoia, 5 febbraio 2018</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57568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FAA9441-AC78-4CB9-8FB3-F777D4BBD4E5}" type="datetime1">
              <a:rPr lang="en-US" smtClean="0"/>
              <a:t>11/10/2022</a:t>
            </a:fld>
            <a:endParaRPr lang="en-US" dirty="0"/>
          </a:p>
        </p:txBody>
      </p:sp>
      <p:sp>
        <p:nvSpPr>
          <p:cNvPr id="6" name="Footer Placeholder 5"/>
          <p:cNvSpPr>
            <a:spLocks noGrp="1"/>
          </p:cNvSpPr>
          <p:nvPr>
            <p:ph type="ftr" sz="quarter" idx="11"/>
          </p:nvPr>
        </p:nvSpPr>
        <p:spPr/>
        <p:txBody>
          <a:bodyPr/>
          <a:lstStyle/>
          <a:p>
            <a:r>
              <a:rPr lang="it-IT"/>
              <a:t>Marco Nelli- Pistoia, 5 febbraio 2018</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91648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9EE7787-A90F-4B66-9DFC-B9878B0A656D}" type="datetime1">
              <a:rPr lang="en-US" smtClean="0"/>
              <a:t>11/10/2022</a:t>
            </a:fld>
            <a:endParaRPr lang="en-US" dirty="0"/>
          </a:p>
        </p:txBody>
      </p:sp>
      <p:sp>
        <p:nvSpPr>
          <p:cNvPr id="6" name="Footer Placeholder 5"/>
          <p:cNvSpPr>
            <a:spLocks noGrp="1"/>
          </p:cNvSpPr>
          <p:nvPr>
            <p:ph type="ftr" sz="quarter" idx="11"/>
          </p:nvPr>
        </p:nvSpPr>
        <p:spPr/>
        <p:txBody>
          <a:bodyPr/>
          <a:lstStyle/>
          <a:p>
            <a:r>
              <a:rPr lang="it-IT"/>
              <a:t>Marco Nelli- Pistoia, 5 febbraio 2018</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48076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383470C4-05B6-4212-BA7E-670E3197D40A}" type="datetime1">
              <a:rPr lang="en-US" smtClean="0"/>
              <a:t>11/10/2022</a:t>
            </a:fld>
            <a:endParaRPr lang="en-US" dirty="0"/>
          </a:p>
        </p:txBody>
      </p:sp>
      <p:sp>
        <p:nvSpPr>
          <p:cNvPr id="4" name="Footer Placeholder 3"/>
          <p:cNvSpPr>
            <a:spLocks noGrp="1"/>
          </p:cNvSpPr>
          <p:nvPr>
            <p:ph type="ftr" sz="quarter" idx="11"/>
          </p:nvPr>
        </p:nvSpPr>
        <p:spPr/>
        <p:txBody>
          <a:bodyPr/>
          <a:lstStyle/>
          <a:p>
            <a:r>
              <a:rPr lang="it-IT"/>
              <a:t>Marco Nelli- Pistoia, 5 febbraio 2018</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30852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FF1206B5-D0A5-4A62-BA15-60EA77497F23}" type="datetime1">
              <a:rPr lang="en-US" smtClean="0"/>
              <a:t>11/10/2022</a:t>
            </a:fld>
            <a:endParaRPr lang="en-US" dirty="0"/>
          </a:p>
        </p:txBody>
      </p:sp>
      <p:sp>
        <p:nvSpPr>
          <p:cNvPr id="4" name="Footer Placeholder 3"/>
          <p:cNvSpPr>
            <a:spLocks noGrp="1"/>
          </p:cNvSpPr>
          <p:nvPr>
            <p:ph type="ftr" sz="quarter" idx="11"/>
          </p:nvPr>
        </p:nvSpPr>
        <p:spPr/>
        <p:txBody>
          <a:bodyPr/>
          <a:lstStyle/>
          <a:p>
            <a:r>
              <a:rPr lang="it-IT"/>
              <a:t>Marco Nelli- Pistoia, 5 febbraio 2018</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6911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58094A2-9791-4CDF-94E8-D0279B5007B8}" type="datetime1">
              <a:rPr lang="en-US" smtClean="0"/>
              <a:t>11/10/2022</a:t>
            </a:fld>
            <a:endParaRPr lang="en-US" dirty="0"/>
          </a:p>
        </p:txBody>
      </p:sp>
      <p:sp>
        <p:nvSpPr>
          <p:cNvPr id="5" name="Footer Placeholder 4"/>
          <p:cNvSpPr>
            <a:spLocks noGrp="1"/>
          </p:cNvSpPr>
          <p:nvPr>
            <p:ph type="ftr" sz="quarter" idx="11"/>
          </p:nvPr>
        </p:nvSpPr>
        <p:spPr/>
        <p:txBody>
          <a:bodyPr/>
          <a:lstStyle/>
          <a:p>
            <a:r>
              <a:rPr lang="it-IT"/>
              <a:t>Marco Nelli- Pistoia, 5 febbraio 2018</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9451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DD90DFB-7669-4336-9CCE-670D73C3FF81}" type="datetime1">
              <a:rPr lang="en-US" smtClean="0"/>
              <a:t>11/10/2022</a:t>
            </a:fld>
            <a:endParaRPr lang="en-US" dirty="0"/>
          </a:p>
        </p:txBody>
      </p:sp>
      <p:sp>
        <p:nvSpPr>
          <p:cNvPr id="5" name="Footer Placeholder 4"/>
          <p:cNvSpPr>
            <a:spLocks noGrp="1"/>
          </p:cNvSpPr>
          <p:nvPr>
            <p:ph type="ftr" sz="quarter" idx="11"/>
          </p:nvPr>
        </p:nvSpPr>
        <p:spPr/>
        <p:txBody>
          <a:bodyPr/>
          <a:lstStyle/>
          <a:p>
            <a:r>
              <a:rPr lang="it-IT"/>
              <a:t>Marco Nelli- Pistoia, 5 febbraio 2018</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2800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3CAF31F-F9DF-4042-B35C-A0C5F374A71D}" type="datetime1">
              <a:rPr lang="en-US" smtClean="0"/>
              <a:t>11/10/2022</a:t>
            </a:fld>
            <a:endParaRPr lang="en-US" dirty="0"/>
          </a:p>
        </p:txBody>
      </p:sp>
      <p:sp>
        <p:nvSpPr>
          <p:cNvPr id="5" name="Footer Placeholder 4"/>
          <p:cNvSpPr>
            <a:spLocks noGrp="1"/>
          </p:cNvSpPr>
          <p:nvPr>
            <p:ph type="ftr" sz="quarter" idx="11"/>
          </p:nvPr>
        </p:nvSpPr>
        <p:spPr/>
        <p:txBody>
          <a:bodyPr/>
          <a:lstStyle/>
          <a:p>
            <a:r>
              <a:rPr lang="it-IT"/>
              <a:t>Marco Nelli- Pistoia, 5 febbraio 2018</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00643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it-IT"/>
              <a:t>Fare clic per modificare lo stile del titolo</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F01EBF09-2820-481C-BF98-B4A4F7B3281B}" type="datetime1">
              <a:rPr lang="en-US" smtClean="0"/>
              <a:t>11/10/2022</a:t>
            </a:fld>
            <a:endParaRPr lang="en-US" dirty="0"/>
          </a:p>
        </p:txBody>
      </p:sp>
      <p:sp>
        <p:nvSpPr>
          <p:cNvPr id="5" name="Footer Placeholder 4"/>
          <p:cNvSpPr>
            <a:spLocks noGrp="1"/>
          </p:cNvSpPr>
          <p:nvPr>
            <p:ph type="ftr" sz="quarter" idx="11"/>
          </p:nvPr>
        </p:nvSpPr>
        <p:spPr/>
        <p:txBody>
          <a:bodyPr/>
          <a:lstStyle/>
          <a:p>
            <a:r>
              <a:rPr lang="it-IT"/>
              <a:t>Marco Nelli- Pistoia, 5 febbraio 2018</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868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CAC6D4C-6C95-429D-AD8D-0AB81BA2C274}" type="datetime1">
              <a:rPr lang="en-US" smtClean="0"/>
              <a:t>11/10/2022</a:t>
            </a:fld>
            <a:endParaRPr lang="en-US" dirty="0"/>
          </a:p>
        </p:txBody>
      </p:sp>
      <p:sp>
        <p:nvSpPr>
          <p:cNvPr id="6" name="Footer Placeholder 5"/>
          <p:cNvSpPr>
            <a:spLocks noGrp="1"/>
          </p:cNvSpPr>
          <p:nvPr>
            <p:ph type="ftr" sz="quarter" idx="11"/>
          </p:nvPr>
        </p:nvSpPr>
        <p:spPr/>
        <p:txBody>
          <a:bodyPr/>
          <a:lstStyle/>
          <a:p>
            <a:r>
              <a:rPr lang="it-IT"/>
              <a:t>Marco Nelli- Pistoia, 5 febbraio 2018</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1952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913795" y="2912232"/>
            <a:ext cx="5107208" cy="287896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2912232"/>
            <a:ext cx="5095357" cy="287896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EB4D6B5-1AFE-4390-9666-7D72BAAC136D}" type="datetime1">
              <a:rPr lang="en-US" smtClean="0"/>
              <a:t>11/10/2022</a:t>
            </a:fld>
            <a:endParaRPr lang="en-US" dirty="0"/>
          </a:p>
        </p:txBody>
      </p:sp>
      <p:sp>
        <p:nvSpPr>
          <p:cNvPr id="8" name="Footer Placeholder 7"/>
          <p:cNvSpPr>
            <a:spLocks noGrp="1"/>
          </p:cNvSpPr>
          <p:nvPr>
            <p:ph type="ftr" sz="quarter" idx="11"/>
          </p:nvPr>
        </p:nvSpPr>
        <p:spPr/>
        <p:txBody>
          <a:bodyPr/>
          <a:lstStyle/>
          <a:p>
            <a:r>
              <a:rPr lang="it-IT"/>
              <a:t>Marco Nelli- Pistoia, 5 febbraio 2018</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39112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C7034EB7-B97A-4EAD-8DCB-315D62A7A291}" type="datetime1">
              <a:rPr lang="en-US" smtClean="0"/>
              <a:t>11/10/2022</a:t>
            </a:fld>
            <a:endParaRPr lang="en-US" dirty="0"/>
          </a:p>
        </p:txBody>
      </p:sp>
      <p:sp>
        <p:nvSpPr>
          <p:cNvPr id="4" name="Footer Placeholder 3"/>
          <p:cNvSpPr>
            <a:spLocks noGrp="1"/>
          </p:cNvSpPr>
          <p:nvPr>
            <p:ph type="ftr" sz="quarter" idx="11"/>
          </p:nvPr>
        </p:nvSpPr>
        <p:spPr/>
        <p:txBody>
          <a:bodyPr/>
          <a:lstStyle/>
          <a:p>
            <a:r>
              <a:rPr lang="it-IT"/>
              <a:t>Marco Nelli- Pistoia, 5 febbraio 2018</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08277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B79C54-0BB8-4263-91A4-CF22478FF33B}" type="datetime1">
              <a:rPr lang="en-US" smtClean="0"/>
              <a:t>11/10/2022</a:t>
            </a:fld>
            <a:endParaRPr lang="en-US" dirty="0"/>
          </a:p>
        </p:txBody>
      </p:sp>
      <p:sp>
        <p:nvSpPr>
          <p:cNvPr id="3" name="Footer Placeholder 2"/>
          <p:cNvSpPr>
            <a:spLocks noGrp="1"/>
          </p:cNvSpPr>
          <p:nvPr>
            <p:ph type="ftr" sz="quarter" idx="11"/>
          </p:nvPr>
        </p:nvSpPr>
        <p:spPr/>
        <p:txBody>
          <a:bodyPr/>
          <a:lstStyle/>
          <a:p>
            <a:r>
              <a:rPr lang="it-IT"/>
              <a:t>Marco Nelli- Pistoia, 5 febbraio 2018</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1295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it-IT"/>
              <a:t>Fare clic per modificare lo stile del titolo</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7B815E1-9E55-4818-AA03-771822C17A6A}" type="datetime1">
              <a:rPr lang="en-US" smtClean="0"/>
              <a:t>11/10/2022</a:t>
            </a:fld>
            <a:endParaRPr lang="en-US" dirty="0"/>
          </a:p>
        </p:txBody>
      </p:sp>
      <p:sp>
        <p:nvSpPr>
          <p:cNvPr id="6" name="Footer Placeholder 5"/>
          <p:cNvSpPr>
            <a:spLocks noGrp="1"/>
          </p:cNvSpPr>
          <p:nvPr>
            <p:ph type="ftr" sz="quarter" idx="11"/>
          </p:nvPr>
        </p:nvSpPr>
        <p:spPr/>
        <p:txBody>
          <a:bodyPr/>
          <a:lstStyle/>
          <a:p>
            <a:r>
              <a:rPr lang="it-IT"/>
              <a:t>Marco Nelli- Pistoia, 5 febbraio 2018</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9116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90D5EE3-0560-410D-AAF4-98432598521A}" type="datetime1">
              <a:rPr lang="en-US" smtClean="0"/>
              <a:t>11/10/2022</a:t>
            </a:fld>
            <a:endParaRPr lang="en-US" dirty="0"/>
          </a:p>
        </p:txBody>
      </p:sp>
      <p:sp>
        <p:nvSpPr>
          <p:cNvPr id="6" name="Footer Placeholder 5"/>
          <p:cNvSpPr>
            <a:spLocks noGrp="1"/>
          </p:cNvSpPr>
          <p:nvPr>
            <p:ph type="ftr" sz="quarter" idx="11"/>
          </p:nvPr>
        </p:nvSpPr>
        <p:spPr/>
        <p:txBody>
          <a:bodyPr/>
          <a:lstStyle/>
          <a:p>
            <a:r>
              <a:rPr lang="it-IT"/>
              <a:t>Marco Nelli- Pistoia, 5 febbraio 2018</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51915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50000"/>
              </a:schemeClr>
            </a:gs>
            <a:gs pos="79000">
              <a:srgbClr val="D3D3D3">
                <a:lumMod val="10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FCA6923-F40E-48D5-BF4B-8801C1893B11}" type="datetime1">
              <a:rPr lang="en-US" smtClean="0"/>
              <a:t>11/10/2022</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it-IT"/>
              <a:t>Marco Nelli- Pistoia, 5 febbraio 2018</a:t>
            </a:r>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20163459"/>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hf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0336" y="2799184"/>
            <a:ext cx="11044989" cy="2195129"/>
          </a:xfrm>
        </p:spPr>
        <p:txBody>
          <a:bodyPr>
            <a:noAutofit/>
          </a:bodyPr>
          <a:lstStyle/>
          <a:p>
            <a:r>
              <a:rPr lang="it-IT" sz="4400" b="1" i="1" dirty="0"/>
              <a:t/>
            </a:r>
            <a:br>
              <a:rPr lang="it-IT" sz="4400" b="1" i="1" dirty="0"/>
            </a:br>
            <a:r>
              <a:rPr lang="it-IT" sz="4400" b="1" i="1" dirty="0"/>
              <a:t/>
            </a:r>
            <a:br>
              <a:rPr lang="it-IT" sz="4400" b="1" i="1" dirty="0"/>
            </a:br>
            <a:r>
              <a:rPr lang="it-IT" sz="4400" b="1" i="1" dirty="0"/>
              <a:t/>
            </a:r>
            <a:br>
              <a:rPr lang="it-IT" sz="4400" b="1" i="1" dirty="0"/>
            </a:br>
            <a:r>
              <a:rPr lang="it-IT" sz="4400" b="1" i="1" dirty="0"/>
              <a:t/>
            </a:r>
            <a:br>
              <a:rPr lang="it-IT" sz="4400" b="1" i="1" dirty="0"/>
            </a:br>
            <a:r>
              <a:rPr lang="it-IT" sz="4400" b="1" i="1" dirty="0"/>
              <a:t/>
            </a:r>
            <a:br>
              <a:rPr lang="it-IT" sz="4400" b="1" i="1" dirty="0"/>
            </a:br>
            <a:r>
              <a:rPr lang="it-IT" sz="4400" b="1" i="1" dirty="0"/>
              <a:t/>
            </a:r>
            <a:br>
              <a:rPr lang="it-IT" sz="4400" b="1" i="1" dirty="0"/>
            </a:br>
            <a:r>
              <a:rPr lang="it-IT" sz="4400" b="1" i="1" dirty="0"/>
              <a:t/>
            </a:r>
            <a:br>
              <a:rPr lang="it-IT" sz="4400" b="1" i="1" dirty="0"/>
            </a:br>
            <a:r>
              <a:rPr lang="it-IT" sz="4400" b="1" i="1" dirty="0"/>
              <a:t/>
            </a:r>
            <a:br>
              <a:rPr lang="it-IT" sz="4400" b="1" i="1" dirty="0"/>
            </a:br>
            <a:r>
              <a:rPr lang="it-IT" sz="4400" b="1" i="1" dirty="0"/>
              <a:t/>
            </a:r>
            <a:br>
              <a:rPr lang="it-IT" sz="4400" b="1" i="1" dirty="0"/>
            </a:br>
            <a:r>
              <a:rPr lang="it-IT" sz="2600" b="1" i="1" dirty="0">
                <a:solidFill>
                  <a:srgbClr val="851528"/>
                </a:solidFill>
              </a:rPr>
              <a:t>La surrogazione del creditore ex art. 115 </a:t>
            </a:r>
            <a:r>
              <a:rPr lang="it-IT" sz="2600" b="1" i="1" dirty="0" err="1">
                <a:solidFill>
                  <a:srgbClr val="851528"/>
                </a:solidFill>
              </a:rPr>
              <a:t>lf</a:t>
            </a:r>
            <a:r>
              <a:rPr lang="it-IT" sz="2600" b="1" i="1" dirty="0">
                <a:solidFill>
                  <a:srgbClr val="851528"/>
                </a:solidFill>
              </a:rPr>
              <a:t>/230 CCII</a:t>
            </a:r>
            <a:r>
              <a:rPr lang="it-IT" sz="3200" b="1" i="1" dirty="0">
                <a:solidFill>
                  <a:srgbClr val="851528"/>
                </a:solidFill>
              </a:rPr>
              <a:t/>
            </a:r>
            <a:br>
              <a:rPr lang="it-IT" sz="3200" b="1" i="1" dirty="0">
                <a:solidFill>
                  <a:srgbClr val="851528"/>
                </a:solidFill>
              </a:rPr>
            </a:br>
            <a:r>
              <a:rPr lang="it-IT" sz="2200" i="1" dirty="0">
                <a:solidFill>
                  <a:srgbClr val="851528"/>
                </a:solidFill>
              </a:rPr>
              <a:t>il caso delle </a:t>
            </a:r>
            <a:r>
              <a:rPr lang="it-IT" sz="2200" i="1" dirty="0" err="1">
                <a:solidFill>
                  <a:srgbClr val="851528"/>
                </a:solidFill>
              </a:rPr>
              <a:t>spv</a:t>
            </a:r>
            <a:r>
              <a:rPr lang="it-IT" sz="2200" i="1" dirty="0">
                <a:solidFill>
                  <a:srgbClr val="851528"/>
                </a:solidFill>
              </a:rPr>
              <a:t> cessionarie di crediti bancari</a:t>
            </a:r>
            <a:br>
              <a:rPr lang="it-IT" sz="2200" i="1" dirty="0">
                <a:solidFill>
                  <a:srgbClr val="851528"/>
                </a:solidFill>
              </a:rPr>
            </a:br>
            <a:endParaRPr lang="it-IT" sz="3200" i="1" dirty="0">
              <a:solidFill>
                <a:srgbClr val="851528"/>
              </a:solidFill>
            </a:endParaRPr>
          </a:p>
        </p:txBody>
      </p:sp>
      <p:sp>
        <p:nvSpPr>
          <p:cNvPr id="6" name="Rectangle 3"/>
          <p:cNvSpPr>
            <a:spLocks noGrp="1" noChangeArrowheads="1"/>
          </p:cNvSpPr>
          <p:nvPr>
            <p:ph type="subTitle" idx="1"/>
          </p:nvPr>
        </p:nvSpPr>
        <p:spPr bwMode="auto">
          <a:xfrm>
            <a:off x="2622884" y="6145969"/>
            <a:ext cx="7579895"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it-IT" sz="2000" i="1" dirty="0">
                <a:solidFill>
                  <a:schemeClr val="bg1"/>
                </a:solidFill>
                <a:latin typeface="Palatino Linotype" panose="02040502050505030304" pitchFamily="18" charset="0"/>
              </a:rPr>
              <a:t>Dott. Marco Nelli – Pistoia, 10 novembre 2022</a:t>
            </a:r>
          </a:p>
        </p:txBody>
      </p:sp>
      <p:pic>
        <p:nvPicPr>
          <p:cNvPr id="4" name="Picture 9"/>
          <p:cNvPicPr>
            <a:picLocks noChangeAspect="1" noChangeArrowheads="1"/>
          </p:cNvPicPr>
          <p:nvPr/>
        </p:nvPicPr>
        <p:blipFill>
          <a:blip r:embed="rId2" cstate="print"/>
          <a:srcRect/>
          <a:stretch>
            <a:fillRect/>
          </a:stretch>
        </p:blipFill>
        <p:spPr bwMode="auto">
          <a:xfrm>
            <a:off x="1139252" y="385011"/>
            <a:ext cx="2725200" cy="1036787"/>
          </a:xfrm>
          <a:prstGeom prst="rect">
            <a:avLst/>
          </a:prstGeom>
          <a:noFill/>
          <a:ln w="9525">
            <a:noFill/>
            <a:miter lim="800000"/>
            <a:headEnd/>
            <a:tailEnd/>
          </a:ln>
        </p:spPr>
      </p:pic>
      <p:sp>
        <p:nvSpPr>
          <p:cNvPr id="5" name="Sottotitolo 2"/>
          <p:cNvSpPr txBox="1">
            <a:spLocks/>
          </p:cNvSpPr>
          <p:nvPr/>
        </p:nvSpPr>
        <p:spPr>
          <a:xfrm>
            <a:off x="1692876" y="1885950"/>
            <a:ext cx="9539416" cy="736732"/>
          </a:xfrm>
          <a:prstGeom prst="rect">
            <a:avLst/>
          </a:prstGeom>
        </p:spPr>
        <p:txBody>
          <a:bodyPr vert="horz" lIns="45720" rIns="45720">
            <a:no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2400" u="none" strike="noStrike" kern="1200" cap="none" spc="0" normalizeH="0" baseline="0" noProof="0" dirty="0">
                <a:ln>
                  <a:noFill/>
                </a:ln>
                <a:solidFill>
                  <a:schemeClr val="bg1"/>
                </a:solidFill>
                <a:effectLst/>
                <a:uLnTx/>
                <a:uFillTx/>
                <a:latin typeface="Palatino Linotype" panose="02040502050505030304" pitchFamily="18" charset="0"/>
              </a:rPr>
              <a:t>Organismo di </a:t>
            </a:r>
            <a:r>
              <a:rPr lang="it-IT" sz="2400" dirty="0">
                <a:solidFill>
                  <a:schemeClr val="bg1"/>
                </a:solidFill>
                <a:latin typeface="Palatino Linotype" panose="02040502050505030304" pitchFamily="18" charset="0"/>
              </a:rPr>
              <a:t>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pPr/>
              <a:t>1</a:t>
            </a:fld>
            <a:endParaRPr lang="en-US" dirty="0"/>
          </a:p>
        </p:txBody>
      </p:sp>
      <p:sp>
        <p:nvSpPr>
          <p:cNvPr id="12" name="Segnaposto piè di pagina 1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8378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1600199" y="1322173"/>
            <a:ext cx="9163050" cy="4138737"/>
          </a:xfrm>
        </p:spPr>
        <p:txBody>
          <a:bodyPr lIns="36000">
            <a:normAutofit lnSpcReduction="10000"/>
          </a:bodyPr>
          <a:lstStyle/>
          <a:p>
            <a:pPr marL="0" indent="0">
              <a:buNone/>
            </a:pPr>
            <a:endParaRPr lang="it-IT" sz="1800" b="1" dirty="0">
              <a:solidFill>
                <a:schemeClr val="bg1"/>
              </a:solidFill>
              <a:effectLst/>
              <a:latin typeface="Palatino Linotype" panose="02040502050505030304" pitchFamily="18" charset="0"/>
            </a:endParaRPr>
          </a:p>
          <a:p>
            <a:pPr marL="0" indent="0" algn="just">
              <a:buNone/>
            </a:pPr>
            <a:r>
              <a:rPr lang="it-IT" sz="1600" dirty="0">
                <a:solidFill>
                  <a:schemeClr val="bg1"/>
                </a:solidFill>
                <a:effectLst/>
                <a:latin typeface="Palatino Linotype" panose="02040502050505030304" pitchFamily="18" charset="0"/>
              </a:rPr>
              <a:t>In relazione al profilo giuridico, la cartolarizzazione appartiene al più ampio novero delle operazioni di cessione del credito: le norme che vengono quindi in rilievo sono quelle di cui agli artt. 1260 e </a:t>
            </a:r>
            <a:r>
              <a:rPr lang="it-IT" sz="1600" dirty="0" err="1">
                <a:solidFill>
                  <a:schemeClr val="bg1"/>
                </a:solidFill>
                <a:effectLst/>
                <a:latin typeface="Palatino Linotype" panose="02040502050505030304" pitchFamily="18" charset="0"/>
              </a:rPr>
              <a:t>ss</a:t>
            </a:r>
            <a:r>
              <a:rPr lang="it-IT" sz="1600" dirty="0">
                <a:solidFill>
                  <a:schemeClr val="bg1"/>
                </a:solidFill>
                <a:effectLst/>
                <a:latin typeface="Palatino Linotype" panose="02040502050505030304" pitchFamily="18" charset="0"/>
              </a:rPr>
              <a:t> c.c., all’art. 58 T.U.B., alla L. 130/1999 e al Reg. 2017/2402.</a:t>
            </a:r>
          </a:p>
          <a:p>
            <a:pPr marL="0" indent="0" algn="just">
              <a:buNone/>
            </a:pPr>
            <a:r>
              <a:rPr lang="it-IT" sz="1600" dirty="0">
                <a:solidFill>
                  <a:schemeClr val="bg1"/>
                </a:solidFill>
                <a:effectLst/>
                <a:latin typeface="Palatino Linotype" panose="02040502050505030304" pitchFamily="18" charset="0"/>
              </a:rPr>
              <a:t>Avendo in precedenza già richiamato le norme del codice civile relative alla cessione dei crediti, poniamo qui in particolare evidenza quanto disposto dall’art. 58 T.U.B. e dall’art. 4 della legge speciale sulla cartolarizzazione, ovvero che l’efficacia della cessione del credito viene sancita nel momento in cui questa diviene oggetto di pubblicazione in Gazzetta Ufficiale.</a:t>
            </a:r>
          </a:p>
          <a:p>
            <a:pPr marL="0" indent="0" algn="just">
              <a:buNone/>
            </a:pPr>
            <a:r>
              <a:rPr lang="it-IT" sz="1600" dirty="0">
                <a:solidFill>
                  <a:schemeClr val="bg1"/>
                </a:solidFill>
                <a:effectLst/>
                <a:latin typeface="Palatino Linotype" panose="02040502050505030304" pitchFamily="18" charset="0"/>
              </a:rPr>
              <a:t>Tale pubblicazione sulla GU sostituisce quindi gli adempimenti di accettazione e notificazione di cui all’art. 1264 del Codice civile.</a:t>
            </a:r>
          </a:p>
          <a:p>
            <a:pPr marL="0" indent="0" algn="just">
              <a:buNone/>
            </a:pPr>
            <a:r>
              <a:rPr lang="it-IT" sz="1600" dirty="0">
                <a:solidFill>
                  <a:schemeClr val="bg1"/>
                </a:solidFill>
                <a:effectLst/>
                <a:latin typeface="Palatino Linotype" panose="02040502050505030304" pitchFamily="18" charset="0"/>
              </a:rPr>
              <a:t>Le SPV cessionarie di crediti bancari si occuperanno quindi dell’avvio o della prosecuzione delle azioni di recupero di tali crediti.</a:t>
            </a: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10</a:t>
            </a:fld>
            <a:endParaRPr lang="en-US" dirty="0">
              <a:solidFill>
                <a:schemeClr val="bg1"/>
              </a:solidFill>
            </a:endParaRPr>
          </a:p>
        </p:txBody>
      </p:sp>
    </p:spTree>
    <p:extLst>
      <p:ext uri="{BB962C8B-B14F-4D97-AF65-F5344CB8AC3E}">
        <p14:creationId xmlns:p14="http://schemas.microsoft.com/office/powerpoint/2010/main" val="1988911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1600199" y="1322173"/>
            <a:ext cx="9163050" cy="4138737"/>
          </a:xfrm>
        </p:spPr>
        <p:txBody>
          <a:bodyPr lIns="36000">
            <a:normAutofit/>
          </a:bodyPr>
          <a:lstStyle/>
          <a:p>
            <a:pPr marL="0" indent="0">
              <a:buNone/>
            </a:pPr>
            <a:endParaRPr lang="it-IT" sz="1800" b="1" dirty="0">
              <a:solidFill>
                <a:schemeClr val="bg1"/>
              </a:solidFill>
              <a:effectLst/>
              <a:latin typeface="Palatino Linotype" panose="02040502050505030304" pitchFamily="18" charset="0"/>
            </a:endParaRPr>
          </a:p>
          <a:p>
            <a:pPr marL="0" indent="0" algn="just">
              <a:buNone/>
            </a:pPr>
            <a:r>
              <a:rPr lang="it-IT" sz="1800" b="1" dirty="0">
                <a:solidFill>
                  <a:schemeClr val="bg1"/>
                </a:solidFill>
                <a:effectLst/>
                <a:latin typeface="Palatino Linotype" panose="02040502050505030304" pitchFamily="18" charset="0"/>
              </a:rPr>
              <a:t>SURROGAZIONE/CESSIONE DEL CREDITO: PROBLEMATICHE COMUNI</a:t>
            </a:r>
          </a:p>
          <a:p>
            <a:pPr marL="0" indent="0" algn="just">
              <a:buNone/>
            </a:pPr>
            <a:r>
              <a:rPr lang="it-IT" sz="1600" dirty="0">
                <a:solidFill>
                  <a:schemeClr val="bg1"/>
                </a:solidFill>
                <a:effectLst/>
                <a:latin typeface="Palatino Linotype" panose="02040502050505030304" pitchFamily="18" charset="0"/>
              </a:rPr>
              <a:t>Passando ad esaminare quindi il caso specifico di surrogazione o cessione di credito insinuato al passivo di una procedura fallimentare/liquidazione giudiziale, vediamo quali sono le principali problematiche di tipo operativo comuni alle due fattispecie indicate.</a:t>
            </a:r>
          </a:p>
          <a:p>
            <a:pPr marL="342900" indent="-342900" algn="just">
              <a:buAutoNum type="arabicParenR"/>
            </a:pPr>
            <a:r>
              <a:rPr lang="it-IT" sz="1600" b="1" u="sng" dirty="0">
                <a:solidFill>
                  <a:schemeClr val="bg1"/>
                </a:solidFill>
                <a:effectLst/>
                <a:latin typeface="Palatino Linotype" panose="02040502050505030304" pitchFamily="18" charset="0"/>
              </a:rPr>
              <a:t>ATTESTAZIONE DELL’INTERVENUTA CESSIONE</a:t>
            </a:r>
          </a:p>
          <a:p>
            <a:pPr marL="0" indent="0" algn="just">
              <a:buNone/>
            </a:pPr>
            <a:r>
              <a:rPr lang="it-IT" sz="1600" dirty="0">
                <a:solidFill>
                  <a:schemeClr val="bg1"/>
                </a:solidFill>
                <a:effectLst/>
                <a:latin typeface="Palatino Linotype" panose="02040502050505030304" pitchFamily="18" charset="0"/>
              </a:rPr>
              <a:t>L’art. 115 LF, così come l’art. 230 CCII, richiedono che la cessione del credito sia attestata con atto recante le sottoscrizioni autenticate di cedente e cessionario.</a:t>
            </a:r>
          </a:p>
          <a:p>
            <a:pPr marL="0" indent="0" algn="just">
              <a:buNone/>
            </a:pPr>
            <a:r>
              <a:rPr lang="it-IT" sz="1600" dirty="0">
                <a:solidFill>
                  <a:schemeClr val="bg1"/>
                </a:solidFill>
                <a:effectLst/>
                <a:latin typeface="Palatino Linotype" panose="02040502050505030304" pitchFamily="18" charset="0"/>
              </a:rPr>
              <a:t>«Le stesse disposizioni si applicano in caso di surrogazione del creditore»?</a:t>
            </a:r>
            <a:endParaRPr lang="it-IT" sz="1600" b="1" dirty="0">
              <a:solidFill>
                <a:schemeClr val="bg1"/>
              </a:solidFill>
              <a:effectLst/>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11</a:t>
            </a:fld>
            <a:endParaRPr lang="en-US" dirty="0">
              <a:solidFill>
                <a:schemeClr val="bg1"/>
              </a:solidFill>
            </a:endParaRPr>
          </a:p>
        </p:txBody>
      </p:sp>
    </p:spTree>
    <p:extLst>
      <p:ext uri="{BB962C8B-B14F-4D97-AF65-F5344CB8AC3E}">
        <p14:creationId xmlns:p14="http://schemas.microsoft.com/office/powerpoint/2010/main" val="515454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1600199" y="1322173"/>
            <a:ext cx="9163050" cy="4138737"/>
          </a:xfrm>
        </p:spPr>
        <p:txBody>
          <a:bodyPr lIns="36000">
            <a:normAutofit fontScale="92500"/>
          </a:bodyPr>
          <a:lstStyle/>
          <a:p>
            <a:pPr marL="0" indent="0" algn="just">
              <a:buNone/>
            </a:pPr>
            <a:r>
              <a:rPr lang="it-IT" sz="1800" dirty="0">
                <a:solidFill>
                  <a:schemeClr val="bg1"/>
                </a:solidFill>
                <a:effectLst/>
                <a:latin typeface="Palatino Linotype" panose="02040502050505030304" pitchFamily="18" charset="0"/>
              </a:rPr>
              <a:t>Riprendendo le due casistiche esaminate quanto alla cessione del credito (SPV bancarie) ed alla surroga (INPS - Fondo di garanzia), vediamo come nei due casi proposti possa essere rispettata la suddetta richiesta di attestazione con sottoscrizioni autenticate.</a:t>
            </a:r>
          </a:p>
          <a:p>
            <a:pPr marL="0" indent="0" algn="just">
              <a:buNone/>
            </a:pPr>
            <a:r>
              <a:rPr lang="it-IT" sz="1800" dirty="0">
                <a:solidFill>
                  <a:schemeClr val="bg1"/>
                </a:solidFill>
                <a:effectLst/>
                <a:latin typeface="Palatino Linotype" panose="02040502050505030304" pitchFamily="18" charset="0"/>
              </a:rPr>
              <a:t>Sottoscrizioni autenticate sono le sottoscrizioni apposte in calce ad atti privati delle quali il notaio attesta l'autenticità: l'atto di cessione di un credito sottoscritto con autentica di firma va presentato in via informatica, così come tutta la documentazione (tranne i titoli di credito).</a:t>
            </a:r>
            <a:br>
              <a:rPr lang="it-IT" sz="1800" dirty="0">
                <a:solidFill>
                  <a:schemeClr val="bg1"/>
                </a:solidFill>
                <a:effectLst/>
                <a:latin typeface="Palatino Linotype" panose="02040502050505030304" pitchFamily="18" charset="0"/>
              </a:rPr>
            </a:br>
            <a:r>
              <a:rPr lang="it-IT" sz="1800" dirty="0">
                <a:solidFill>
                  <a:schemeClr val="bg1"/>
                </a:solidFill>
                <a:effectLst/>
                <a:latin typeface="Palatino Linotype" panose="02040502050505030304" pitchFamily="18" charset="0"/>
              </a:rPr>
              <a:t>La notifica della cessione - e la relativa prova dell'avvenuta cessione - non è necessaria nel caso di cessione di crediti in massa ai sensi dell’ art. 58 del </a:t>
            </a:r>
            <a:r>
              <a:rPr lang="it-IT" sz="1800" dirty="0" err="1">
                <a:solidFill>
                  <a:schemeClr val="bg1"/>
                </a:solidFill>
                <a:effectLst/>
                <a:latin typeface="Palatino Linotype" panose="02040502050505030304" pitchFamily="18" charset="0"/>
              </a:rPr>
              <a:t>d.lgs</a:t>
            </a:r>
            <a:r>
              <a:rPr lang="it-IT" sz="1800" dirty="0">
                <a:solidFill>
                  <a:schemeClr val="bg1"/>
                </a:solidFill>
                <a:effectLst/>
                <a:latin typeface="Palatino Linotype" panose="02040502050505030304" pitchFamily="18" charset="0"/>
              </a:rPr>
              <a:t> 01/09/1999 n. 385 (TUB) o ai sensi degli artt. 1 e 4 della Legge 30/04/1999 n. 130 (sulla cartolarizzazione), per i quali la notifica al ceduto è sostituita dalla pubblicazione sulla Gazzetta Ufficiale, </a:t>
            </a:r>
            <a:r>
              <a:rPr lang="it-IT" sz="1800" dirty="0" err="1">
                <a:solidFill>
                  <a:schemeClr val="bg1"/>
                </a:solidFill>
                <a:effectLst/>
                <a:latin typeface="Palatino Linotype" panose="02040502050505030304" pitchFamily="18" charset="0"/>
              </a:rPr>
              <a:t>sicchè</a:t>
            </a:r>
            <a:r>
              <a:rPr lang="it-IT" sz="1800" dirty="0">
                <a:solidFill>
                  <a:schemeClr val="bg1"/>
                </a:solidFill>
                <a:effectLst/>
                <a:latin typeface="Palatino Linotype" panose="02040502050505030304" pitchFamily="18" charset="0"/>
              </a:rPr>
              <a:t>, in questi casi, la produzione della Gazzetta Ufficiale che pubblica l'intervenuta cessione è sufficiente per attestare la cessione ed effettuare la sostituzione del creditore.</a:t>
            </a: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12</a:t>
            </a:fld>
            <a:endParaRPr lang="en-US" dirty="0">
              <a:solidFill>
                <a:schemeClr val="bg1"/>
              </a:solidFill>
            </a:endParaRPr>
          </a:p>
        </p:txBody>
      </p:sp>
    </p:spTree>
    <p:extLst>
      <p:ext uri="{BB962C8B-B14F-4D97-AF65-F5344CB8AC3E}">
        <p14:creationId xmlns:p14="http://schemas.microsoft.com/office/powerpoint/2010/main" val="28133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1041008" y="1322173"/>
            <a:ext cx="10226547" cy="4561102"/>
          </a:xfrm>
        </p:spPr>
        <p:txBody>
          <a:bodyPr lIns="36000">
            <a:normAutofit fontScale="92500"/>
          </a:bodyPr>
          <a:lstStyle/>
          <a:p>
            <a:pPr marL="0" indent="0" algn="just">
              <a:buNone/>
            </a:pPr>
            <a:r>
              <a:rPr lang="it-IT" sz="1800" dirty="0">
                <a:solidFill>
                  <a:schemeClr val="bg1"/>
                </a:solidFill>
                <a:effectLst/>
                <a:latin typeface="Palatino Linotype" panose="02040502050505030304" pitchFamily="18" charset="0"/>
              </a:rPr>
              <a:t>Nel nostro caso di </a:t>
            </a:r>
            <a:r>
              <a:rPr lang="it-IT" sz="1800" u="sng" dirty="0">
                <a:solidFill>
                  <a:schemeClr val="bg1"/>
                </a:solidFill>
                <a:effectLst/>
                <a:latin typeface="Palatino Linotype" panose="02040502050505030304" pitchFamily="18" charset="0"/>
              </a:rPr>
              <a:t>cessione di crediti bancari in massa alle SPV </a:t>
            </a:r>
            <a:r>
              <a:rPr lang="it-IT" sz="1800" dirty="0">
                <a:solidFill>
                  <a:schemeClr val="bg1"/>
                </a:solidFill>
                <a:effectLst/>
                <a:latin typeface="Palatino Linotype" panose="02040502050505030304" pitchFamily="18" charset="0"/>
              </a:rPr>
              <a:t>parrebbe quindi sufficiente, ai fini della «rettifica formale dello stato passivo», la comunicazione da parte della SPV cessionaria, con allegazione dell’estratto della G.U. nella quale è data pubblicazione della cessione intervenuta.</a:t>
            </a:r>
          </a:p>
          <a:p>
            <a:pPr marL="0" indent="0" algn="just">
              <a:spcBef>
                <a:spcPts val="0"/>
              </a:spcBef>
              <a:buNone/>
            </a:pPr>
            <a:r>
              <a:rPr lang="it-IT" sz="1800" dirty="0">
                <a:solidFill>
                  <a:schemeClr val="bg1"/>
                </a:solidFill>
                <a:effectLst/>
                <a:latin typeface="Palatino Linotype" panose="02040502050505030304" pitchFamily="18" charset="0"/>
              </a:rPr>
              <a:t>Nella maggior parte dei casi però si tratta di cessioni di crediti in blocco, cui si fa riferimento nella pubblicazione in G.U., potendo mancare una specifica dei singoli crediti facenti parte della massa ceduta.</a:t>
            </a:r>
          </a:p>
          <a:p>
            <a:pPr marL="0" indent="0" algn="just">
              <a:spcBef>
                <a:spcPts val="0"/>
              </a:spcBef>
              <a:buNone/>
            </a:pPr>
            <a:r>
              <a:rPr lang="it-IT" sz="1800" dirty="0">
                <a:solidFill>
                  <a:schemeClr val="bg1"/>
                </a:solidFill>
                <a:effectLst/>
                <a:latin typeface="Palatino Linotype" panose="02040502050505030304" pitchFamily="18" charset="0"/>
              </a:rPr>
              <a:t>Come può allora il curatore in questi casi avere certezza della presenza del credito insinuato al passivo tra quelli ceduti in blocco? Ed è necessario che sia specificata la presenza di tale credito tra quelli oggetto di cessione?</a:t>
            </a:r>
          </a:p>
          <a:p>
            <a:pPr marL="0" indent="0" algn="just">
              <a:spcBef>
                <a:spcPts val="0"/>
              </a:spcBef>
              <a:buNone/>
            </a:pPr>
            <a:r>
              <a:rPr lang="it-IT" sz="1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A tale riguardo si segnala una sentenza del Tribunale di Monza del 25 luglio 2017 nella quale si dispone che «la comunicazione della cessione, avvenuta mediante pubblicazione sulla gazzetta ufficiale, come previsto dall'art. 58 TUB, richiamato dall'art. 4 della legge 30 aprile 1999, n. 130, integra i requisiti per la modifica dello stato passivo ai sensi dell'art. 115 </a:t>
            </a:r>
            <a:r>
              <a:rPr lang="it-IT" sz="1800" dirty="0" err="1">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l.fall</a:t>
            </a:r>
            <a:r>
              <a:rPr lang="it-IT" sz="1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 ove riporti la corretta indicazione del cedente, del cessionario e della data della cessione», ma non anche del debitore ceduto, ragion per cui parrebbe evincersi la non necessità di tale indicazione nella comunicazione da parte del cessionario.</a:t>
            </a:r>
          </a:p>
          <a:p>
            <a:pPr marL="0" indent="0" algn="just">
              <a:buNone/>
            </a:pPr>
            <a:endParaRPr lang="it-IT" sz="1800" dirty="0">
              <a:solidFill>
                <a:schemeClr val="bg1"/>
              </a:solidFill>
              <a:effectLst/>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13</a:t>
            </a:fld>
            <a:endParaRPr lang="en-US" dirty="0">
              <a:solidFill>
                <a:schemeClr val="bg1"/>
              </a:solidFill>
            </a:endParaRPr>
          </a:p>
        </p:txBody>
      </p:sp>
    </p:spTree>
    <p:extLst>
      <p:ext uri="{BB962C8B-B14F-4D97-AF65-F5344CB8AC3E}">
        <p14:creationId xmlns:p14="http://schemas.microsoft.com/office/powerpoint/2010/main" val="2128746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1041008" y="1322172"/>
            <a:ext cx="10226547" cy="4776667"/>
          </a:xfrm>
        </p:spPr>
        <p:txBody>
          <a:bodyPr lIns="36000">
            <a:normAutofit fontScale="92500"/>
          </a:bodyPr>
          <a:lstStyle/>
          <a:p>
            <a:pPr marL="0" indent="0" algn="just">
              <a:spcBef>
                <a:spcPts val="0"/>
              </a:spcBef>
              <a:buNone/>
            </a:pPr>
            <a:r>
              <a:rPr lang="it-IT" sz="1800" dirty="0">
                <a:solidFill>
                  <a:schemeClr val="bg1"/>
                </a:solidFill>
                <a:effectLst/>
                <a:latin typeface="Palatino Linotype" panose="02040502050505030304" pitchFamily="18" charset="0"/>
              </a:rPr>
              <a:t>Altri Tribunali, tra i quali quello di Pistoia, hanno posizioni differenti in materia, richiedendo dimostrazione della presenza dello specifico credito insinuato al passivo fallimentare, tra quelli oggetto di cessione in blocco.</a:t>
            </a:r>
          </a:p>
          <a:p>
            <a:pPr marL="0" indent="0" algn="just">
              <a:spcBef>
                <a:spcPts val="0"/>
              </a:spcBef>
              <a:buNone/>
            </a:pPr>
            <a:r>
              <a:rPr lang="it-IT" sz="1800" dirty="0">
                <a:solidFill>
                  <a:schemeClr val="bg1"/>
                </a:solidFill>
                <a:effectLst/>
                <a:latin typeface="Palatino Linotype" panose="02040502050505030304" pitchFamily="18" charset="0"/>
              </a:rPr>
              <a:t>Una possibile soluzione operativa per ovviare a tale problematica può consistere nella richiesta di una </a:t>
            </a:r>
            <a:r>
              <a:rPr lang="it-IT" sz="1800" dirty="0">
                <a:solidFill>
                  <a:schemeClr val="bg1"/>
                </a:solidFill>
                <a:effectLst/>
                <a:latin typeface="Palatino Linotype" panose="02040502050505030304" pitchFamily="18" charset="0"/>
                <a:ea typeface="Times New Roman" panose="02020603050405020304" pitchFamily="18" charset="0"/>
              </a:rPr>
              <a:t>specifica dichiarazione e attestazione al titolare del credito ammesso</a:t>
            </a:r>
            <a:r>
              <a:rPr lang="it-IT" sz="1800" dirty="0">
                <a:solidFill>
                  <a:schemeClr val="bg1"/>
                </a:solidFill>
                <a:effectLst/>
                <a:latin typeface="Palatino Linotype" panose="02040502050505030304" pitchFamily="18" charset="0"/>
              </a:rPr>
              <a:t> al passivo, anche se tale soluzione può non sempre essere di facile attuazione, in quanto, trattandosi di istituti bancari, potrebbe essere difficoltoso ottenere una simile attestazione.</a:t>
            </a:r>
          </a:p>
          <a:p>
            <a:pPr marL="0" indent="0" algn="just">
              <a:spcBef>
                <a:spcPts val="0"/>
              </a:spcBef>
              <a:buNone/>
            </a:pPr>
            <a:r>
              <a:rPr lang="it-IT" sz="1800" dirty="0">
                <a:solidFill>
                  <a:schemeClr val="bg1"/>
                </a:solidFill>
                <a:effectLst/>
                <a:latin typeface="Palatino Linotype" panose="02040502050505030304" pitchFamily="18" charset="0"/>
              </a:rPr>
              <a:t>Passando invece alla </a:t>
            </a:r>
            <a:r>
              <a:rPr lang="it-IT" sz="1800" u="sng" dirty="0">
                <a:solidFill>
                  <a:schemeClr val="bg1"/>
                </a:solidFill>
                <a:effectLst/>
                <a:latin typeface="Palatino Linotype" panose="02040502050505030304" pitchFamily="18" charset="0"/>
              </a:rPr>
              <a:t>casistica di surroga esaminata (INPS – Fondo di garanzia), </a:t>
            </a:r>
            <a:r>
              <a:rPr lang="it-IT" sz="1800" dirty="0">
                <a:solidFill>
                  <a:schemeClr val="bg1"/>
                </a:solidFill>
                <a:effectLst/>
                <a:latin typeface="Palatino Linotype" panose="02040502050505030304" pitchFamily="18" charset="0"/>
              </a:rPr>
              <a:t>la stessa appartiene al novero delle surroghe</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legali (art. 1203 C.C.), in quanto la legge impone all'ente l'accollo del debito per TFR e delle ultime tre mensilità verso il dipendente e la surroga nella sua posizione una volta effettuato il pagamento. In questo caso, quindi, non vi è una cessione o un pagamento volontario che debba essere consacrato in un atto con autentica di firma, ma è sufficiente la prova dell'avvenuto pagamento, che può essere la comunicazione della quietanza del lavoratore o altra documentazione idonea allo scopo, essendo ovvio che l'Inps nel momento in cui chiede di surrogarsi nella posizione del dipendente, debba fornire la prova dell'avvenuta anticipazione che costituisce il fondamento della sua pretesa.</a:t>
            </a:r>
            <a:endParaRPr lang="it-IT" sz="1800" dirty="0">
              <a:solidFill>
                <a:schemeClr val="bg1"/>
              </a:solidFill>
              <a:effectLst/>
              <a:latin typeface="Palatino Linotype" panose="02040502050505030304" pitchFamily="18" charset="0"/>
            </a:endParaRPr>
          </a:p>
          <a:p>
            <a:pPr marL="0" indent="0" algn="just">
              <a:buNone/>
            </a:pPr>
            <a:endParaRPr lang="it-IT" sz="1800" dirty="0">
              <a:solidFill>
                <a:schemeClr val="bg1"/>
              </a:solidFill>
              <a:effectLst/>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14</a:t>
            </a:fld>
            <a:endParaRPr lang="en-US" dirty="0">
              <a:solidFill>
                <a:schemeClr val="bg1"/>
              </a:solidFill>
            </a:endParaRPr>
          </a:p>
        </p:txBody>
      </p:sp>
    </p:spTree>
    <p:extLst>
      <p:ext uri="{BB962C8B-B14F-4D97-AF65-F5344CB8AC3E}">
        <p14:creationId xmlns:p14="http://schemas.microsoft.com/office/powerpoint/2010/main" val="867130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1041008" y="1322172"/>
            <a:ext cx="10226547" cy="4926228"/>
          </a:xfrm>
        </p:spPr>
        <p:txBody>
          <a:bodyPr lIns="36000">
            <a:normAutofit fontScale="77500" lnSpcReduction="20000"/>
          </a:bodyPr>
          <a:lstStyle/>
          <a:p>
            <a:pPr marL="0" indent="0" algn="just">
              <a:buNone/>
            </a:pPr>
            <a:r>
              <a:rPr lang="it-IT" sz="1800" b="1" dirty="0">
                <a:solidFill>
                  <a:schemeClr val="bg1"/>
                </a:solidFill>
                <a:effectLst/>
                <a:latin typeface="Palatino Linotype" panose="02040502050505030304" pitchFamily="18" charset="0"/>
              </a:rPr>
              <a:t>2)  </a:t>
            </a:r>
            <a:r>
              <a:rPr lang="it-IT" sz="1800" b="1" u="sng" dirty="0">
                <a:solidFill>
                  <a:schemeClr val="bg1"/>
                </a:solidFill>
                <a:effectLst/>
                <a:latin typeface="Palatino Linotype" panose="02040502050505030304" pitchFamily="18" charset="0"/>
              </a:rPr>
              <a:t>MODIFICA DELLO STATO PASSIVO</a:t>
            </a:r>
            <a:endParaRPr lang="it-IT" sz="1800" b="1" dirty="0">
              <a:solidFill>
                <a:schemeClr val="bg1"/>
              </a:solidFill>
              <a:effectLst/>
              <a:latin typeface="Palatino Linotype" panose="02040502050505030304" pitchFamily="18" charset="0"/>
            </a:endParaRPr>
          </a:p>
          <a:p>
            <a:pPr marL="0" indent="0" algn="just">
              <a:lnSpc>
                <a:spcPct val="140000"/>
              </a:lnSpc>
              <a:buNone/>
            </a:pPr>
            <a:r>
              <a:rPr lang="it-IT" sz="1900" dirty="0">
                <a:solidFill>
                  <a:schemeClr val="bg1"/>
                </a:solidFill>
                <a:effectLst/>
                <a:latin typeface="Palatino Linotype" panose="02040502050505030304" pitchFamily="18" charset="0"/>
              </a:rPr>
              <a:t>Un’altra problematica comune, che può essere individuata nelle due casistiche esaminate, attiene al passaggio successivo alla attestazione, ovvero alla rettifica formale dello stato passivo da parte del curatore.</a:t>
            </a:r>
          </a:p>
          <a:p>
            <a:pPr marL="0" indent="0" algn="just">
              <a:lnSpc>
                <a:spcPct val="140000"/>
              </a:lnSpc>
              <a:buNone/>
            </a:pPr>
            <a:r>
              <a:rPr lang="it-IT" sz="1900" u="sng" dirty="0">
                <a:solidFill>
                  <a:schemeClr val="bg1"/>
                </a:solidFill>
                <a:effectLst/>
                <a:latin typeface="Palatino Linotype" panose="02040502050505030304" pitchFamily="18" charset="0"/>
              </a:rPr>
              <a:t>Tale rettifica necessita ancora dell’autorizzazione del Giudice Delegato?</a:t>
            </a:r>
          </a:p>
          <a:p>
            <a:pPr marL="0" indent="0" algn="just">
              <a:lnSpc>
                <a:spcPct val="140000"/>
              </a:lnSpc>
              <a:buNone/>
            </a:pPr>
            <a:r>
              <a:rPr lang="it-IT" sz="19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Il testo dell'art. 115 LF, secondo comma, risultante dalle modifiche apportate dai d.lgs. 9 gennaio 2006, n. 5 e 12 settembre 2007, n. 169, parimenti riproposto nell’art 230 CCII, è </a:t>
            </a:r>
            <a:r>
              <a:rPr lang="it-IT" sz="1900" dirty="0">
                <a:solidFill>
                  <a:schemeClr val="bg1"/>
                </a:solidFill>
                <a:effectLst/>
                <a:latin typeface="Palatino Linotype" panose="02040502050505030304" pitchFamily="18" charset="0"/>
                <a:ea typeface="Calibri" panose="020F0502020204030204" pitchFamily="34" charset="0"/>
              </a:rPr>
              <a:t>piuttosto chiaro nell'attribuire al curatore, senza necessità di integrare i suoi poteri con interventi del giudice, il compito della rettifica dello stato passivo a seguito di cessione del credito ammesso. Soluzione questa che trova giustificazione nel fatto che il credito è stato già oggetto di valutazione da parte del giudice al momento della verifica, per cui il fallimento è tenuto a pagarlo nei limiti delle sue disponibilità. Che poi il pagamento vada effettuato all’originario creditore ammesso, o al cessionario del credito, nulla cambia per il fallimento, che deve solo controllare che effettivamente sia intervenuta una cessione in modo da non pregiudicare il creditore ammesso; questa attività di controllo della avvenuta cessione è demandata al curatore, organo esecutivo che deve provvedere ai pagamenti.</a:t>
            </a:r>
          </a:p>
          <a:p>
            <a:pPr marL="0" indent="0" algn="just">
              <a:lnSpc>
                <a:spcPct val="140000"/>
              </a:lnSpc>
              <a:spcBef>
                <a:spcPts val="0"/>
              </a:spcBef>
              <a:buNone/>
            </a:pPr>
            <a:r>
              <a:rPr lang="it-IT" sz="1900" dirty="0">
                <a:solidFill>
                  <a:schemeClr val="bg1"/>
                </a:solidFill>
                <a:effectLst/>
                <a:latin typeface="Palatino Linotype" panose="02040502050505030304" pitchFamily="18" charset="0"/>
                <a:ea typeface="Calibri" panose="020F0502020204030204" pitchFamily="34" charset="0"/>
              </a:rPr>
              <a:t>In conseguenza della positiva verifica dell'avvenuta cessione, il curatore procede alla rettifica dello stato passivo inserendo il cessionario al posto del cedente, inizialmente ammesso.</a:t>
            </a:r>
          </a:p>
          <a:p>
            <a:pPr marL="0" indent="0" algn="just">
              <a:lnSpc>
                <a:spcPct val="140000"/>
              </a:lnSpc>
              <a:spcBef>
                <a:spcPts val="0"/>
              </a:spcBef>
              <a:buNone/>
            </a:pPr>
            <a:r>
              <a:rPr lang="it-IT" sz="1900" dirty="0">
                <a:solidFill>
                  <a:schemeClr val="bg1"/>
                </a:solidFill>
                <a:effectLst/>
                <a:latin typeface="Palatino Linotype" panose="02040502050505030304" pitchFamily="18" charset="0"/>
              </a:rPr>
              <a:t>E’ del tutto evidente che le medesime conclusioni valgono in caso di surroga.</a:t>
            </a: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15</a:t>
            </a:fld>
            <a:endParaRPr lang="en-US" dirty="0">
              <a:solidFill>
                <a:schemeClr val="bg1"/>
              </a:solidFill>
            </a:endParaRPr>
          </a:p>
        </p:txBody>
      </p:sp>
    </p:spTree>
    <p:extLst>
      <p:ext uri="{BB962C8B-B14F-4D97-AF65-F5344CB8AC3E}">
        <p14:creationId xmlns:p14="http://schemas.microsoft.com/office/powerpoint/2010/main" val="2153047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1041008" y="1322172"/>
            <a:ext cx="10226547" cy="4926228"/>
          </a:xfrm>
        </p:spPr>
        <p:txBody>
          <a:bodyPr lIns="36000">
            <a:normAutofit lnSpcReduction="10000"/>
          </a:bodyPr>
          <a:lstStyle/>
          <a:p>
            <a:pPr marL="0" indent="0" algn="just">
              <a:lnSpc>
                <a:spcPct val="140000"/>
              </a:lnSpc>
              <a:buNone/>
            </a:pPr>
            <a:r>
              <a:rPr lang="it-IT" sz="1900" u="sng" dirty="0">
                <a:solidFill>
                  <a:schemeClr val="bg1"/>
                </a:solidFill>
                <a:effectLst/>
                <a:latin typeface="Palatino Linotype" panose="02040502050505030304" pitchFamily="18" charset="0"/>
              </a:rPr>
              <a:t>Qual è la prassi adottata dai Tribunali?</a:t>
            </a:r>
          </a:p>
          <a:p>
            <a:pPr marL="0" indent="0" algn="just">
              <a:lnSpc>
                <a:spcPct val="140000"/>
              </a:lnSpc>
              <a:buNone/>
            </a:pPr>
            <a:r>
              <a:rPr lang="it-IT" sz="1900" dirty="0">
                <a:solidFill>
                  <a:schemeClr val="bg1"/>
                </a:solidFill>
                <a:effectLst/>
                <a:latin typeface="Palatino Linotype" panose="02040502050505030304" pitchFamily="18" charset="0"/>
              </a:rPr>
              <a:t>Da una ricerca effettuata in rete sono state ricavate alcune indicazioni in proposito. </a:t>
            </a:r>
          </a:p>
          <a:p>
            <a:pPr marL="0" indent="0" algn="just">
              <a:lnSpc>
                <a:spcPct val="140000"/>
              </a:lnSpc>
              <a:buNone/>
            </a:pPr>
            <a:r>
              <a:rPr lang="it-IT" sz="1900" dirty="0">
                <a:solidFill>
                  <a:schemeClr val="bg1"/>
                </a:solidFill>
                <a:effectLst/>
                <a:latin typeface="Palatino Linotype" panose="02040502050505030304" pitchFamily="18" charset="0"/>
              </a:rPr>
              <a:t>Le linee guida del </a:t>
            </a:r>
            <a:r>
              <a:rPr lang="it-IT" sz="1900" b="1" dirty="0">
                <a:solidFill>
                  <a:schemeClr val="bg1"/>
                </a:solidFill>
                <a:effectLst/>
                <a:latin typeface="Palatino Linotype" panose="02040502050505030304" pitchFamily="18" charset="0"/>
              </a:rPr>
              <a:t>Tribunale di Caltagirone</a:t>
            </a:r>
            <a:r>
              <a:rPr lang="it-IT" sz="1900" dirty="0">
                <a:solidFill>
                  <a:schemeClr val="bg1"/>
                </a:solidFill>
                <a:effectLst/>
                <a:latin typeface="Palatino Linotype" panose="02040502050505030304" pitchFamily="18" charset="0"/>
              </a:rPr>
              <a:t> prevedono quanto segue:</a:t>
            </a:r>
          </a:p>
          <a:p>
            <a:pPr marL="0" indent="0" algn="just">
              <a:lnSpc>
                <a:spcPct val="140000"/>
              </a:lnSpc>
              <a:buNone/>
            </a:pPr>
            <a:r>
              <a:rPr lang="it-IT" sz="1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CESSIONI DI CREDITI CONCORSUALI E SURROGAZIONI (art. 115, comma 2, l. </a:t>
            </a:r>
            <a:r>
              <a:rPr lang="it-IT" sz="1800" dirty="0" err="1">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fall</a:t>
            </a:r>
            <a:r>
              <a:rPr lang="it-IT" sz="1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 In caso di cessione di crediti ammessi al passivo del fallimento, il Curatore dovrà procedere alla rettifica formale dello stato passivo, quando la cessione sia stata tempestivamente comunicata, unitamente alla documentazione che attesti, con atto recante le sottoscrizioni autenticate di cedente e cessionario, l’intervenuta cessione. </a:t>
            </a:r>
            <a:r>
              <a:rPr lang="it-IT" sz="1800" u="sng"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Della rettifica darà comunicazione al Giudice Delegato</a:t>
            </a:r>
            <a:r>
              <a:rPr lang="it-IT" sz="1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 Il Curatore procederà analogamente in caso di surrogazione del creditore. Il Curatore procederà con le stesse modalità nel caso di cessione o surroga di crediti ammessi al passivo in procedure fallimentari ante riforma del 2006. In tal caso, però, la rettifica formale dello stato passivo dovrà essere autorizzata dal Giudice Delegato.</a:t>
            </a:r>
            <a:endParaRPr lang="it-IT" sz="1900" dirty="0">
              <a:solidFill>
                <a:schemeClr val="bg1"/>
              </a:solidFill>
              <a:effectLst/>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16</a:t>
            </a:fld>
            <a:endParaRPr lang="en-US" dirty="0">
              <a:solidFill>
                <a:schemeClr val="bg1"/>
              </a:solidFill>
            </a:endParaRPr>
          </a:p>
        </p:txBody>
      </p:sp>
    </p:spTree>
    <p:extLst>
      <p:ext uri="{BB962C8B-B14F-4D97-AF65-F5344CB8AC3E}">
        <p14:creationId xmlns:p14="http://schemas.microsoft.com/office/powerpoint/2010/main" val="313075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1041008" y="1322172"/>
            <a:ext cx="10226547" cy="4926228"/>
          </a:xfrm>
        </p:spPr>
        <p:txBody>
          <a:bodyPr lIns="36000">
            <a:noAutofit/>
          </a:bodyPr>
          <a:lstStyle/>
          <a:p>
            <a:pPr marL="0" indent="0" algn="just">
              <a:lnSpc>
                <a:spcPct val="115000"/>
              </a:lnSpc>
              <a:spcAft>
                <a:spcPts val="1000"/>
              </a:spcAft>
              <a:buNone/>
            </a:pPr>
            <a:r>
              <a:rPr lang="it-IT" sz="1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TRIBUNALE DI LIVORNO</a:t>
            </a:r>
          </a:p>
          <a:p>
            <a:pPr marL="0" indent="0" algn="just">
              <a:lnSpc>
                <a:spcPct val="115000"/>
              </a:lnSpc>
              <a:spcAft>
                <a:spcPts val="1000"/>
              </a:spcAft>
              <a:buNone/>
            </a:pPr>
            <a:r>
              <a:rPr lang="it-IT" sz="1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Nel caso in cui vi siano state cessioni di crediti o surroghe il Curatore prima di depositare il piano di riparto provvederà ex art 115 </a:t>
            </a:r>
            <a:r>
              <a:rPr lang="it-IT" sz="1800" dirty="0" err="1">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l.f.</a:t>
            </a:r>
            <a:r>
              <a:rPr lang="it-IT" sz="1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 ad aggiornare lo stato passivo e a depositarlo telematicamente.</a:t>
            </a:r>
          </a:p>
          <a:p>
            <a:pPr marL="0" indent="0" algn="just">
              <a:lnSpc>
                <a:spcPct val="115000"/>
              </a:lnSpc>
              <a:spcAft>
                <a:spcPts val="1000"/>
              </a:spcAft>
              <a:buNone/>
            </a:pPr>
            <a:r>
              <a:rPr lang="it-IT" sz="1800" u="sng"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Il Tribunale di Pistoia?</a:t>
            </a:r>
          </a:p>
          <a:p>
            <a:pPr marL="0" indent="0" algn="just">
              <a:lnSpc>
                <a:spcPct val="115000"/>
              </a:lnSpc>
              <a:spcAft>
                <a:spcPts val="1000"/>
              </a:spcAft>
              <a:buNone/>
            </a:pPr>
            <a:r>
              <a:rPr lang="it-IT" sz="1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Non vi sono delle indicazioni specifiche, ma parrebbe opportuno, alla luce di taluni pareri forniti, dare comunicazione preventiva al Giudice Delegato prima di operare la rettifica formale dello stato passivo.</a:t>
            </a:r>
          </a:p>
          <a:p>
            <a:pPr marL="0" indent="0" algn="just">
              <a:lnSpc>
                <a:spcPct val="115000"/>
              </a:lnSpc>
              <a:spcAft>
                <a:spcPts val="1000"/>
              </a:spcAft>
              <a:buNone/>
            </a:pPr>
            <a:r>
              <a:rPr lang="it-IT" sz="1800" dirty="0">
                <a:solidFill>
                  <a:schemeClr val="bg1"/>
                </a:solidFill>
                <a:effectLst/>
                <a:latin typeface="Palatino Linotype" panose="02040502050505030304" pitchFamily="18" charset="0"/>
                <a:ea typeface="Calibri" panose="020F0502020204030204" pitchFamily="34" charset="0"/>
              </a:rPr>
              <a:t>Tutto quanto sopra rilevato non esclude tuttavia che il curatore, a sua maggior tutela, possa richiedere una specifica autorizzazione al Giudice, anche se in questo caso vi è il rischio che questi possa rigettare l'istanza perché si tratta di attività di competenza del curatore, per la quale la legge non richiede una preventiva autorizzazione</a:t>
            </a:r>
            <a:r>
              <a:rPr lang="it-IT" sz="1800" dirty="0">
                <a:solidFill>
                  <a:srgbClr val="333333"/>
                </a:solidFill>
                <a:effectLst/>
                <a:latin typeface="Arial" panose="020B0604020202020204" pitchFamily="34" charset="0"/>
                <a:ea typeface="Calibri" panose="020F0502020204030204" pitchFamily="34" charset="0"/>
              </a:rPr>
              <a:t>.</a:t>
            </a:r>
          </a:p>
          <a:p>
            <a:pPr marL="0" indent="0" algn="just">
              <a:lnSpc>
                <a:spcPct val="115000"/>
              </a:lnSpc>
              <a:spcAft>
                <a:spcPts val="1000"/>
              </a:spcAft>
              <a:buNone/>
            </a:pPr>
            <a:r>
              <a:rPr lang="it-IT" sz="1800" dirty="0">
                <a:solidFill>
                  <a:srgbClr val="333333"/>
                </a:solidFill>
                <a:effectLst/>
                <a:latin typeface="Arial" panose="020B0604020202020204" pitchFamily="34" charset="0"/>
                <a:ea typeface="Calibri" panose="020F0502020204030204" pitchFamily="34" charset="0"/>
              </a:rPr>
              <a:t/>
            </a:r>
            <a:br>
              <a:rPr lang="it-IT" sz="1800" dirty="0">
                <a:solidFill>
                  <a:srgbClr val="333333"/>
                </a:solidFill>
                <a:effectLst/>
                <a:latin typeface="Arial" panose="020B0604020202020204" pitchFamily="34" charset="0"/>
                <a:ea typeface="Calibri" panose="020F0502020204030204" pitchFamily="34" charset="0"/>
              </a:rPr>
            </a:br>
            <a:endParaRPr lang="it-IT" sz="18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17</a:t>
            </a:fld>
            <a:endParaRPr lang="en-US" dirty="0">
              <a:solidFill>
                <a:schemeClr val="bg1"/>
              </a:solidFill>
            </a:endParaRPr>
          </a:p>
        </p:txBody>
      </p:sp>
    </p:spTree>
    <p:extLst>
      <p:ext uri="{BB962C8B-B14F-4D97-AF65-F5344CB8AC3E}">
        <p14:creationId xmlns:p14="http://schemas.microsoft.com/office/powerpoint/2010/main" val="107457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913794" y="1035827"/>
            <a:ext cx="10754071" cy="5063013"/>
          </a:xfrm>
        </p:spPr>
        <p:txBody>
          <a:bodyPr lIns="36000">
            <a:noAutofit/>
          </a:bodyPr>
          <a:lstStyle/>
          <a:p>
            <a:pPr marL="0" indent="0" algn="just">
              <a:buNone/>
            </a:pPr>
            <a:r>
              <a:rPr lang="it-IT" sz="1600" b="1" dirty="0">
                <a:solidFill>
                  <a:schemeClr val="bg1"/>
                </a:solidFill>
                <a:effectLst/>
                <a:latin typeface="Palatino Linotype" panose="02040502050505030304" pitchFamily="18" charset="0"/>
              </a:rPr>
              <a:t>3)  </a:t>
            </a:r>
            <a:r>
              <a:rPr lang="it-IT" sz="1600" b="1" u="sng" dirty="0">
                <a:solidFill>
                  <a:schemeClr val="bg1"/>
                </a:solidFill>
                <a:effectLst/>
                <a:latin typeface="Palatino Linotype" panose="02040502050505030304" pitchFamily="18" charset="0"/>
              </a:rPr>
              <a:t>COMUNICAZIONE DELLA RETTIFICA DELLO STATO PASSIVO</a:t>
            </a:r>
            <a:endParaRPr lang="it-IT" sz="1600" b="1" dirty="0">
              <a:solidFill>
                <a:schemeClr val="bg1"/>
              </a:solidFill>
              <a:effectLst/>
              <a:latin typeface="Palatino Linotype" panose="02040502050505030304" pitchFamily="18" charset="0"/>
            </a:endParaRPr>
          </a:p>
          <a:p>
            <a:pPr marL="0" indent="0" algn="just">
              <a:lnSpc>
                <a:spcPct val="140000"/>
              </a:lnSpc>
              <a:spcBef>
                <a:spcPts val="0"/>
              </a:spcBef>
              <a:buNone/>
            </a:pPr>
            <a:r>
              <a:rPr lang="it-IT" sz="1750" dirty="0">
                <a:solidFill>
                  <a:schemeClr val="bg1"/>
                </a:solidFill>
                <a:effectLst/>
                <a:latin typeface="Palatino Linotype" panose="02040502050505030304" pitchFamily="18" charset="0"/>
                <a:ea typeface="Calibri" panose="020F0502020204030204" pitchFamily="34" charset="0"/>
              </a:rPr>
              <a:t>La legge non prevede alcuna comunicazione ai creditori interessati, tuttavia è buona norma effettuarla.</a:t>
            </a:r>
          </a:p>
          <a:p>
            <a:pPr marL="0" indent="0" algn="just">
              <a:lnSpc>
                <a:spcPct val="140000"/>
              </a:lnSpc>
              <a:spcBef>
                <a:spcPts val="0"/>
              </a:spcBef>
              <a:buNone/>
            </a:pPr>
            <a:r>
              <a:rPr lang="it-IT" sz="1750" dirty="0">
                <a:solidFill>
                  <a:schemeClr val="bg1"/>
                </a:solidFill>
                <a:effectLst/>
                <a:latin typeface="Palatino Linotype" panose="02040502050505030304" pitchFamily="18" charset="0"/>
                <a:ea typeface="Calibri" panose="020F0502020204030204" pitchFamily="34" charset="0"/>
              </a:rPr>
              <a:t>E' vero che la rettifica dello stato passivo è posta dal secondo comma dell’art. 115 LF, non come l'atto principale che il curatore deve compiere, ma come una conseguenza della cessione o surroga intervenuta, che si traduce nel fatto che, come si esprime l'art. 115, il curatore attribuisca le quote di riparto ai cessionari, qualora, prima della ripartizione, i crediti ammessi siano stati ceduti e ricorrano gli altri requisiti probatori richiesti dalla norma, per cui il cessionario, ove la cessione non sia stata accolta potrebbe proporre reclamo avverso il progetto di riparto nel quale non viene incluso; ma costui non sa del riparto in quanto lo stesso, se non è stata effettuata la rettifica dello stato passivo, viene comunicato al cedente e non al cessionario. Per dare una quadratura al sistema diventa necessario, ove la domanda di subentro non venga accolta, che di tale decisione sia data comunicazione al creditore che ha presentato l'istanza, in modo che possa impugnare detto provvedimento </a:t>
            </a:r>
            <a:r>
              <a:rPr lang="it-IT" sz="1750">
                <a:solidFill>
                  <a:schemeClr val="bg1"/>
                </a:solidFill>
                <a:effectLst/>
                <a:latin typeface="Palatino Linotype" panose="02040502050505030304" pitchFamily="18" charset="0"/>
                <a:ea typeface="Calibri" panose="020F0502020204030204" pitchFamily="34" charset="0"/>
              </a:rPr>
              <a:t>ex </a:t>
            </a:r>
            <a:r>
              <a:rPr lang="it-IT" sz="1750" smtClean="0">
                <a:solidFill>
                  <a:schemeClr val="bg1"/>
                </a:solidFill>
                <a:effectLst/>
                <a:latin typeface="Palatino Linotype" panose="02040502050505030304" pitchFamily="18" charset="0"/>
                <a:ea typeface="Calibri" panose="020F0502020204030204" pitchFamily="34" charset="0"/>
              </a:rPr>
              <a:t>art. 36 </a:t>
            </a:r>
            <a:r>
              <a:rPr lang="it-IT" sz="1750" dirty="0">
                <a:solidFill>
                  <a:schemeClr val="bg1"/>
                </a:solidFill>
                <a:effectLst/>
                <a:latin typeface="Palatino Linotype" panose="02040502050505030304" pitchFamily="18" charset="0"/>
                <a:ea typeface="Calibri" panose="020F0502020204030204" pitchFamily="34" charset="0"/>
              </a:rPr>
              <a:t>LF; ovviamente, ove la domanda è accolta, il problema non si pone in quanto il cessionario sarà incluso nel progetto di riparto e riceverà la relativa comunicazione di cui all’art. 110 LF.</a:t>
            </a:r>
            <a:endParaRPr lang="it-IT" sz="1750" u="sng"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18</a:t>
            </a:fld>
            <a:endParaRPr lang="en-US" dirty="0">
              <a:solidFill>
                <a:schemeClr val="bg1"/>
              </a:solidFill>
            </a:endParaRPr>
          </a:p>
        </p:txBody>
      </p:sp>
    </p:spTree>
    <p:extLst>
      <p:ext uri="{BB962C8B-B14F-4D97-AF65-F5344CB8AC3E}">
        <p14:creationId xmlns:p14="http://schemas.microsoft.com/office/powerpoint/2010/main" val="1336323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C00000"/>
            </a:gs>
            <a:gs pos="83000">
              <a:srgbClr val="D3D3D3">
                <a:lumMod val="10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10" name="Rettangolo 9"/>
          <p:cNvSpPr/>
          <p:nvPr/>
        </p:nvSpPr>
        <p:spPr>
          <a:xfrm>
            <a:off x="2088106" y="476127"/>
            <a:ext cx="8546199"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8" name="Segnaposto numero diapositiva 7"/>
          <p:cNvSpPr>
            <a:spLocks noGrp="1"/>
          </p:cNvSpPr>
          <p:nvPr>
            <p:ph type="sldNum" sz="quarter" idx="12"/>
          </p:nvPr>
        </p:nvSpPr>
        <p:spPr/>
        <p:txBody>
          <a:bodyPr/>
          <a:lstStyle/>
          <a:p>
            <a:fld id="{D57F1E4F-1CFF-5643-939E-217C01CDF565}" type="slidenum">
              <a:rPr lang="en-US" smtClean="0">
                <a:solidFill>
                  <a:schemeClr val="bg1"/>
                </a:solidFill>
              </a:rPr>
              <a:pPr/>
              <a:t>2</a:t>
            </a:fld>
            <a:endParaRPr lang="en-US" dirty="0">
              <a:solidFill>
                <a:schemeClr val="bg1"/>
              </a:solidFill>
            </a:endParaRPr>
          </a:p>
        </p:txBody>
      </p:sp>
      <p:graphicFrame>
        <p:nvGraphicFramePr>
          <p:cNvPr id="2" name="Tabella 1"/>
          <p:cNvGraphicFramePr>
            <a:graphicFrameLocks noGrp="1"/>
          </p:cNvGraphicFramePr>
          <p:nvPr>
            <p:extLst>
              <p:ext uri="{D42A27DB-BD31-4B8C-83A1-F6EECF244321}">
                <p14:modId xmlns:p14="http://schemas.microsoft.com/office/powerpoint/2010/main" val="3505805616"/>
              </p:ext>
            </p:extLst>
          </p:nvPr>
        </p:nvGraphicFramePr>
        <p:xfrm>
          <a:off x="2584938" y="1178170"/>
          <a:ext cx="7192108" cy="4991682"/>
        </p:xfrm>
        <a:graphic>
          <a:graphicData uri="http://schemas.openxmlformats.org/drawingml/2006/table">
            <a:tbl>
              <a:tblPr firstRow="1" firstCol="1" bandRow="1">
                <a:tableStyleId>{5C22544A-7EE6-4342-B048-85BDC9FD1C3A}</a:tableStyleId>
              </a:tblPr>
              <a:tblGrid>
                <a:gridCol w="3596054">
                  <a:extLst>
                    <a:ext uri="{9D8B030D-6E8A-4147-A177-3AD203B41FA5}">
                      <a16:colId xmlns:a16="http://schemas.microsoft.com/office/drawing/2014/main" xmlns="" val="20000"/>
                    </a:ext>
                  </a:extLst>
                </a:gridCol>
                <a:gridCol w="3596054">
                  <a:extLst>
                    <a:ext uri="{9D8B030D-6E8A-4147-A177-3AD203B41FA5}">
                      <a16:colId xmlns:a16="http://schemas.microsoft.com/office/drawing/2014/main" xmlns="" val="20001"/>
                    </a:ext>
                  </a:extLst>
                </a:gridCol>
              </a:tblGrid>
              <a:tr h="4991682">
                <a:tc>
                  <a:txBody>
                    <a:bodyPr/>
                    <a:lstStyle/>
                    <a:p>
                      <a:pPr>
                        <a:lnSpc>
                          <a:spcPct val="115000"/>
                        </a:lnSpc>
                        <a:spcAft>
                          <a:spcPts val="480"/>
                        </a:spcAft>
                      </a:pPr>
                      <a:r>
                        <a:rPr lang="it-IT" sz="1200" b="1" dirty="0">
                          <a:solidFill>
                            <a:schemeClr val="bg1"/>
                          </a:solidFill>
                          <a:effectLst>
                            <a:outerShdw blurRad="38100" dist="38100" dir="2700000" algn="tl">
                              <a:srgbClr val="000000">
                                <a:alpha val="43137"/>
                              </a:srgbClr>
                            </a:outerShdw>
                          </a:effectLst>
                          <a:latin typeface="Palatino Linotype" panose="02040502050505030304" pitchFamily="18" charset="0"/>
                        </a:rPr>
                        <a:t>Art. 115 LF</a:t>
                      </a:r>
                    </a:p>
                    <a:p>
                      <a:pPr algn="just">
                        <a:lnSpc>
                          <a:spcPct val="115000"/>
                        </a:lnSpc>
                        <a:spcAft>
                          <a:spcPts val="0"/>
                        </a:spcAft>
                      </a:pPr>
                      <a:r>
                        <a:rPr lang="it-IT" sz="1200" dirty="0">
                          <a:solidFill>
                            <a:schemeClr val="bg1"/>
                          </a:solidFill>
                          <a:effectLst/>
                          <a:latin typeface="Palatino Linotype" panose="02040502050505030304" pitchFamily="18" charset="0"/>
                        </a:rPr>
                        <a:t>Il curatore provvede al pagamento delle somme assegnate ai creditori nel piano di ripartizione nei modi stabiliti dal giudice delegato, purché tali da assicurare la prova del pagamento stesso.</a:t>
                      </a:r>
                    </a:p>
                    <a:p>
                      <a:pPr algn="just">
                        <a:lnSpc>
                          <a:spcPct val="115000"/>
                        </a:lnSpc>
                        <a:spcAft>
                          <a:spcPts val="0"/>
                        </a:spcAft>
                      </a:pPr>
                      <a:endParaRPr lang="it-IT" sz="1200" dirty="0">
                        <a:solidFill>
                          <a:schemeClr val="bg1"/>
                        </a:solidFill>
                        <a:effectLst/>
                        <a:latin typeface="Palatino Linotype" panose="02040502050505030304" pitchFamily="18" charset="0"/>
                      </a:endParaRPr>
                    </a:p>
                    <a:p>
                      <a:pPr algn="just">
                        <a:lnSpc>
                          <a:spcPct val="115000"/>
                        </a:lnSpc>
                        <a:spcAft>
                          <a:spcPts val="0"/>
                        </a:spcAft>
                      </a:pPr>
                      <a:r>
                        <a:rPr lang="it-IT" sz="1200" dirty="0">
                          <a:solidFill>
                            <a:schemeClr val="bg1"/>
                          </a:solidFill>
                          <a:effectLst/>
                          <a:latin typeface="Palatino Linotype" panose="02040502050505030304" pitchFamily="18" charset="0"/>
                        </a:rPr>
                        <a:t>Se prima della ripartizione i crediti ammessi sono stati ceduti, il curatore attribuisce le quote di riparto ai cessionari, qualora la cessione sia stata tempestivamente comunicata, unitamente alla documentazione che attesti, con atto recante le sottoscrizioni autenticate di cedente e cessionario, l'intervenuta cessione. In questo caso, il curatore provvede alla rettifica formale dello stato passivo. Le stesse disposizioni si applicano in caso di surrogazione del creditore</a:t>
                      </a:r>
                      <a:endParaRPr lang="it-IT" sz="1100" dirty="0">
                        <a:solidFill>
                          <a:schemeClr val="bg1"/>
                        </a:solidFill>
                        <a:effectLst/>
                        <a:latin typeface="Palatino Linotype" panose="02040502050505030304" pitchFamily="18" charset="0"/>
                        <a:ea typeface="Calibri"/>
                        <a:cs typeface="Times New Roman"/>
                      </a:endParaRPr>
                    </a:p>
                  </a:txBody>
                  <a:tcPr marL="65847" marR="65847" marT="0" marB="0">
                    <a:noFill/>
                  </a:tcPr>
                </a:tc>
                <a:tc>
                  <a:txBody>
                    <a:bodyPr/>
                    <a:lstStyle/>
                    <a:p>
                      <a:pPr>
                        <a:lnSpc>
                          <a:spcPct val="115000"/>
                        </a:lnSpc>
                        <a:spcAft>
                          <a:spcPts val="480"/>
                        </a:spcAft>
                      </a:pPr>
                      <a:r>
                        <a:rPr lang="it-IT" sz="1200" dirty="0">
                          <a:solidFill>
                            <a:schemeClr val="bg1"/>
                          </a:solidFill>
                          <a:effectLst>
                            <a:outerShdw blurRad="38100" dist="38100" dir="2700000" algn="tl">
                              <a:srgbClr val="000000">
                                <a:alpha val="43137"/>
                              </a:srgbClr>
                            </a:outerShdw>
                          </a:effectLst>
                          <a:latin typeface="Palatino Linotype" panose="02040502050505030304" pitchFamily="18" charset="0"/>
                        </a:rPr>
                        <a:t>Art. 230 CCII</a:t>
                      </a:r>
                      <a:endParaRPr lang="it-IT" sz="1100" dirty="0">
                        <a:solidFill>
                          <a:schemeClr val="bg1"/>
                        </a:solidFill>
                        <a:effectLst>
                          <a:outerShdw blurRad="38100" dist="38100" dir="2700000" algn="tl">
                            <a:srgbClr val="000000">
                              <a:alpha val="43137"/>
                            </a:srgbClr>
                          </a:outerShdw>
                        </a:effectLst>
                        <a:latin typeface="Palatino Linotype" panose="02040502050505030304" pitchFamily="18" charset="0"/>
                      </a:endParaRPr>
                    </a:p>
                    <a:p>
                      <a:pPr marL="0" indent="0" algn="just">
                        <a:lnSpc>
                          <a:spcPct val="115000"/>
                        </a:lnSpc>
                        <a:spcAft>
                          <a:spcPts val="0"/>
                        </a:spcAft>
                        <a:buAutoNum type="arabicPeriod"/>
                      </a:pPr>
                      <a:r>
                        <a:rPr lang="it-IT" sz="1200" dirty="0">
                          <a:solidFill>
                            <a:schemeClr val="bg1"/>
                          </a:solidFill>
                          <a:effectLst/>
                          <a:latin typeface="Palatino Linotype" panose="02040502050505030304" pitchFamily="18" charset="0"/>
                        </a:rPr>
                        <a:t> Il curatore provvede al pagamento delle somme assegnate ai creditori nel piano di ripartizione nei modi stabiliti dal giudice delegato, </a:t>
                      </a:r>
                      <a:r>
                        <a:rPr lang="it-IT" sz="1200" u="sng" dirty="0">
                          <a:solidFill>
                            <a:schemeClr val="bg1"/>
                          </a:solidFill>
                          <a:effectLst/>
                          <a:latin typeface="Palatino Linotype" panose="02040502050505030304" pitchFamily="18" charset="0"/>
                        </a:rPr>
                        <a:t>idonei ad assicurare la prova del pagamento stesso</a:t>
                      </a:r>
                      <a:r>
                        <a:rPr lang="it-IT" sz="1200" dirty="0">
                          <a:solidFill>
                            <a:schemeClr val="bg1"/>
                          </a:solidFill>
                          <a:effectLst/>
                          <a:latin typeface="Palatino Linotype" panose="02040502050505030304" pitchFamily="18" charset="0"/>
                        </a:rPr>
                        <a:t>.</a:t>
                      </a:r>
                      <a:endParaRPr lang="it-IT" sz="1200" dirty="0">
                        <a:solidFill>
                          <a:schemeClr val="bg1"/>
                        </a:solidFill>
                        <a:effectLst/>
                        <a:highlight>
                          <a:srgbClr val="FFFF00"/>
                        </a:highlight>
                        <a:latin typeface="Palatino Linotype" panose="02040502050505030304" pitchFamily="18" charset="0"/>
                      </a:endParaRPr>
                    </a:p>
                    <a:p>
                      <a:pPr marL="0" indent="0" algn="just">
                        <a:lnSpc>
                          <a:spcPct val="115000"/>
                        </a:lnSpc>
                        <a:spcAft>
                          <a:spcPts val="0"/>
                        </a:spcAft>
                        <a:buNone/>
                      </a:pPr>
                      <a:endParaRPr lang="it-IT" sz="1100" dirty="0">
                        <a:solidFill>
                          <a:schemeClr val="bg1"/>
                        </a:solidFill>
                        <a:effectLst/>
                        <a:latin typeface="Palatino Linotype" panose="02040502050505030304" pitchFamily="18" charset="0"/>
                      </a:endParaRPr>
                    </a:p>
                    <a:p>
                      <a:pPr algn="just">
                        <a:lnSpc>
                          <a:spcPct val="115000"/>
                        </a:lnSpc>
                        <a:spcAft>
                          <a:spcPts val="0"/>
                        </a:spcAft>
                      </a:pPr>
                      <a:r>
                        <a:rPr lang="it-IT" sz="1200" dirty="0">
                          <a:solidFill>
                            <a:schemeClr val="bg1"/>
                          </a:solidFill>
                          <a:effectLst/>
                          <a:latin typeface="Palatino Linotype" panose="02040502050505030304" pitchFamily="18" charset="0"/>
                        </a:rPr>
                        <a:t>2. Se prima della ripartizione i crediti ammessi sono stati ceduti, il curatore attribuisce le quote di riparto ai cessionari, qualora la</a:t>
                      </a:r>
                      <a:r>
                        <a:rPr lang="it-IT" sz="1200" baseline="0" dirty="0">
                          <a:solidFill>
                            <a:schemeClr val="bg1"/>
                          </a:solidFill>
                          <a:effectLst/>
                          <a:latin typeface="Palatino Linotype" panose="02040502050505030304" pitchFamily="18" charset="0"/>
                        </a:rPr>
                        <a:t> cessione </a:t>
                      </a:r>
                      <a:r>
                        <a:rPr lang="it-IT" sz="1200" dirty="0">
                          <a:solidFill>
                            <a:schemeClr val="bg1"/>
                          </a:solidFill>
                          <a:effectLst/>
                          <a:latin typeface="Palatino Linotype" panose="02040502050505030304" pitchFamily="18" charset="0"/>
                        </a:rPr>
                        <a:t>sia stata tempestivamente comunicata, unitamente alla documentazione che attesti, con atto recante le sottoscrizioni autenticate di cedente e cessionario, l'intervenuta cessione. In questo caso, il curatore provvede alla rettifica formale dello stato passivo. Le stesse disposizioni si applicano in caso</a:t>
                      </a:r>
                      <a:r>
                        <a:rPr lang="it-IT" sz="1200" baseline="0" dirty="0">
                          <a:solidFill>
                            <a:schemeClr val="bg1"/>
                          </a:solidFill>
                          <a:effectLst/>
                          <a:latin typeface="Palatino Linotype" panose="02040502050505030304" pitchFamily="18" charset="0"/>
                        </a:rPr>
                        <a:t> </a:t>
                      </a:r>
                      <a:r>
                        <a:rPr lang="it-IT" sz="1200" dirty="0">
                          <a:solidFill>
                            <a:schemeClr val="bg1"/>
                          </a:solidFill>
                          <a:effectLst/>
                          <a:latin typeface="Palatino Linotype" panose="02040502050505030304" pitchFamily="18" charset="0"/>
                        </a:rPr>
                        <a:t>di surrogazione del creditore.</a:t>
                      </a:r>
                      <a:endParaRPr lang="it-IT" sz="1100" dirty="0">
                        <a:solidFill>
                          <a:schemeClr val="bg1"/>
                        </a:solidFill>
                        <a:effectLst/>
                        <a:latin typeface="Palatino Linotype" panose="02040502050505030304" pitchFamily="18" charset="0"/>
                        <a:ea typeface="Calibri"/>
                        <a:cs typeface="Times New Roman"/>
                      </a:endParaRPr>
                    </a:p>
                  </a:txBody>
                  <a:tcPr marL="65847" marR="65847" marT="0" marB="0">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70375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C00000"/>
            </a:gs>
            <a:gs pos="83000">
              <a:srgbClr val="D3D3D3">
                <a:lumMod val="10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977774" y="1140737"/>
            <a:ext cx="10574448" cy="4955263"/>
          </a:xfrm>
        </p:spPr>
        <p:txBody>
          <a:bodyPr>
            <a:noAutofit/>
          </a:bodyPr>
          <a:lstStyle/>
          <a:p>
            <a:pPr marL="0" indent="0" algn="just">
              <a:spcBef>
                <a:spcPts val="0"/>
              </a:spcBef>
              <a:buNone/>
            </a:pPr>
            <a:r>
              <a:rPr lang="en-US" sz="1800" b="1" dirty="0">
                <a:solidFill>
                  <a:schemeClr val="bg1"/>
                </a:solidFill>
                <a:effectLst/>
                <a:latin typeface="Palatino Linotype" panose="02040502050505030304" pitchFamily="18" charset="0"/>
              </a:rPr>
              <a:t>LA CESSIONE DEL CREDITO</a:t>
            </a:r>
          </a:p>
          <a:p>
            <a:pPr marL="0" indent="0" algn="just">
              <a:spcBef>
                <a:spcPts val="0"/>
              </a:spcBef>
              <a:buNone/>
            </a:pPr>
            <a:endParaRPr lang="en-US" sz="1800" b="1" dirty="0">
              <a:solidFill>
                <a:schemeClr val="bg1"/>
              </a:solidFill>
              <a:effectLst/>
              <a:latin typeface="Palatino Linotype" panose="02040502050505030304" pitchFamily="18" charset="0"/>
            </a:endParaRPr>
          </a:p>
          <a:p>
            <a:pPr marL="0" indent="0" algn="just">
              <a:spcBef>
                <a:spcPts val="0"/>
              </a:spcBef>
              <a:buNone/>
            </a:pPr>
            <a:r>
              <a:rPr lang="it-IT" sz="1400" dirty="0">
                <a:solidFill>
                  <a:schemeClr val="bg1"/>
                </a:solidFill>
                <a:effectLst/>
                <a:latin typeface="Palatino Linotype" panose="02040502050505030304" pitchFamily="18" charset="0"/>
              </a:rPr>
              <a:t>La cessione negoziale del credito, disciplinata dagli artt. 1260 ss. c.c., è un contratto mediante il quale </a:t>
            </a:r>
            <a:r>
              <a:rPr lang="it-IT" sz="1400" b="1" dirty="0">
                <a:solidFill>
                  <a:schemeClr val="bg1"/>
                </a:solidFill>
                <a:effectLst/>
                <a:latin typeface="Palatino Linotype" panose="02040502050505030304" pitchFamily="18" charset="0"/>
              </a:rPr>
              <a:t>il creditore (cedente) trasferisce a un terzo (cessionario) il diritto di credito nei confronti del debitore (ceduto)</a:t>
            </a:r>
            <a:r>
              <a:rPr lang="it-IT" sz="1400" dirty="0">
                <a:solidFill>
                  <a:schemeClr val="bg1"/>
                </a:solidFill>
                <a:effectLst/>
                <a:latin typeface="Palatino Linotype" panose="02040502050505030304" pitchFamily="18" charset="0"/>
              </a:rPr>
              <a:t>.</a:t>
            </a:r>
          </a:p>
          <a:p>
            <a:pPr marL="0" indent="0" algn="just">
              <a:spcBef>
                <a:spcPts val="0"/>
              </a:spcBef>
              <a:buNone/>
            </a:pPr>
            <a:r>
              <a:rPr lang="it-IT" sz="1400" dirty="0">
                <a:solidFill>
                  <a:schemeClr val="bg1"/>
                </a:solidFill>
                <a:effectLst/>
                <a:latin typeface="Palatino Linotype" panose="02040502050505030304" pitchFamily="18" charset="0"/>
              </a:rPr>
              <a:t>La cessione del credito (legale o negoziale) comporta una modificazione nel lato attivo del rapporto obbligatorio: il diritto di credito che spetta al creditore cessionario è lo stesso che spettava al creditore cedente.</a:t>
            </a:r>
          </a:p>
          <a:p>
            <a:pPr marL="0" indent="0" algn="just">
              <a:spcBef>
                <a:spcPts val="0"/>
              </a:spcBef>
              <a:buNone/>
            </a:pPr>
            <a:r>
              <a:rPr lang="it-IT" sz="1400" dirty="0">
                <a:solidFill>
                  <a:schemeClr val="bg1"/>
                </a:solidFill>
                <a:effectLst/>
                <a:latin typeface="Palatino Linotype" panose="02040502050505030304" pitchFamily="18" charset="0"/>
              </a:rPr>
              <a:t>La cessione del credito indica sia la fattispecie negoziale con la quale si trasferisce il diritto di credito da un soggetto all’altro, sia la vicenda modificativa che tale fattispecie produce, ossia la successione nella titolarità del credito.</a:t>
            </a:r>
          </a:p>
          <a:p>
            <a:pPr marL="0" indent="0" algn="just">
              <a:spcBef>
                <a:spcPts val="0"/>
              </a:spcBef>
              <a:buNone/>
            </a:pPr>
            <a:r>
              <a:rPr lang="it-IT" sz="1400" dirty="0">
                <a:solidFill>
                  <a:schemeClr val="bg1"/>
                </a:solidFill>
                <a:effectLst/>
                <a:latin typeface="Palatino Linotype" panose="02040502050505030304" pitchFamily="18" charset="0"/>
              </a:rPr>
              <a:t>Il creditore può cedere il credito a </a:t>
            </a:r>
            <a:r>
              <a:rPr lang="it-IT" sz="1400" b="1" dirty="0">
                <a:solidFill>
                  <a:schemeClr val="bg1"/>
                </a:solidFill>
                <a:effectLst/>
                <a:latin typeface="Palatino Linotype" panose="02040502050505030304" pitchFamily="18" charset="0"/>
              </a:rPr>
              <a:t>titolo oneroso</a:t>
            </a:r>
            <a:r>
              <a:rPr lang="it-IT" sz="1400" dirty="0">
                <a:solidFill>
                  <a:schemeClr val="bg1"/>
                </a:solidFill>
                <a:effectLst/>
                <a:latin typeface="Palatino Linotype" panose="02040502050505030304" pitchFamily="18" charset="0"/>
              </a:rPr>
              <a:t>, ossia dietro compenso (ad es., in caso di vendita del credito) oppure a </a:t>
            </a:r>
            <a:r>
              <a:rPr lang="it-IT" sz="1400" b="1" dirty="0">
                <a:solidFill>
                  <a:schemeClr val="bg1"/>
                </a:solidFill>
                <a:effectLst/>
                <a:latin typeface="Palatino Linotype" panose="02040502050505030304" pitchFamily="18" charset="0"/>
              </a:rPr>
              <a:t>titolo gratuito </a:t>
            </a:r>
            <a:r>
              <a:rPr lang="it-IT" sz="1400" dirty="0">
                <a:solidFill>
                  <a:schemeClr val="bg1"/>
                </a:solidFill>
                <a:effectLst/>
                <a:latin typeface="Palatino Linotype" panose="02040502050505030304" pitchFamily="18" charset="0"/>
              </a:rPr>
              <a:t>(art. 1260, co. 1, c.c.), senza alcun corrispettivo (ad es., in caso di donazione del credito).</a:t>
            </a:r>
          </a:p>
          <a:p>
            <a:pPr marL="0" indent="0" algn="just">
              <a:spcBef>
                <a:spcPts val="0"/>
              </a:spcBef>
              <a:buNone/>
            </a:pPr>
            <a:r>
              <a:rPr lang="it-IT" sz="1400" dirty="0">
                <a:solidFill>
                  <a:schemeClr val="bg1"/>
                </a:solidFill>
                <a:effectLst/>
                <a:latin typeface="Palatino Linotype" panose="02040502050505030304" pitchFamily="18" charset="0"/>
              </a:rPr>
              <a:t>Il contratto di cessione del credito </a:t>
            </a:r>
            <a:r>
              <a:rPr lang="it-IT" sz="1400" b="1" dirty="0">
                <a:solidFill>
                  <a:schemeClr val="bg1"/>
                </a:solidFill>
                <a:effectLst/>
                <a:latin typeface="Palatino Linotype" panose="02040502050505030304" pitchFamily="18" charset="0"/>
              </a:rPr>
              <a:t>si perfeziona con il consenso del creditore cedente e del nuovo creditore cessionario </a:t>
            </a:r>
            <a:r>
              <a:rPr lang="it-IT" sz="1400" dirty="0">
                <a:solidFill>
                  <a:schemeClr val="bg1"/>
                </a:solidFill>
                <a:effectLst/>
                <a:latin typeface="Palatino Linotype" panose="02040502050505030304" pitchFamily="18" charset="0"/>
              </a:rPr>
              <a:t>(art. 1376 c.c.). Pertanto, il credito si trasferisce dal patrimonio del cedente a quello del cessionario per effetto dell’accordo.</a:t>
            </a:r>
          </a:p>
          <a:p>
            <a:pPr marL="0" indent="0" algn="just">
              <a:spcBef>
                <a:spcPts val="0"/>
              </a:spcBef>
              <a:buNone/>
            </a:pPr>
            <a:r>
              <a:rPr lang="it-IT" sz="1400" dirty="0">
                <a:solidFill>
                  <a:schemeClr val="bg1"/>
                </a:solidFill>
                <a:effectLst/>
                <a:latin typeface="Palatino Linotype" panose="02040502050505030304" pitchFamily="18" charset="0"/>
              </a:rPr>
              <a:t>Il </a:t>
            </a:r>
            <a:r>
              <a:rPr lang="it-IT" sz="1400" b="1" dirty="0">
                <a:solidFill>
                  <a:schemeClr val="bg1"/>
                </a:solidFill>
                <a:effectLst/>
                <a:latin typeface="Palatino Linotype" panose="02040502050505030304" pitchFamily="18" charset="0"/>
              </a:rPr>
              <a:t>debitore ceduto non è parte del contratto </a:t>
            </a:r>
            <a:r>
              <a:rPr lang="it-IT" sz="1400" dirty="0">
                <a:solidFill>
                  <a:schemeClr val="bg1"/>
                </a:solidFill>
                <a:effectLst/>
                <a:latin typeface="Palatino Linotype" panose="02040502050505030304" pitchFamily="18" charset="0"/>
              </a:rPr>
              <a:t>di cessione, per cui non occorre il suo consenso ai fini del perfezionamento della cessione. Infatti, il debitore non assume diritti o obblighi nascenti dal contratto di cessione, ed è normalmente indifferente, per il debitore, adempiere nei confronti di un creditore piuttosto che di un altro. Al debitore dovrà solamente essere comunicato l’avvenuto trasferimento del credito.</a:t>
            </a:r>
          </a:p>
          <a:p>
            <a:pPr marL="0" indent="0" algn="just">
              <a:buNone/>
            </a:pPr>
            <a:endParaRPr lang="en-US" sz="1800" b="1" dirty="0">
              <a:solidFill>
                <a:schemeClr val="bg1"/>
              </a:solidFill>
              <a:effectLst/>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497697"/>
            <a:ext cx="9074086"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8" name="Titolo 7">
            <a:extLst>
              <a:ext uri="{FF2B5EF4-FFF2-40B4-BE49-F238E27FC236}">
                <a16:creationId xmlns:a16="http://schemas.microsoft.com/office/drawing/2014/main" xmlns="" id="{93890CB2-8624-49A8-9658-4A346474BF64}"/>
              </a:ext>
            </a:extLst>
          </p:cNvPr>
          <p:cNvSpPr>
            <a:spLocks noGrp="1"/>
          </p:cNvSpPr>
          <p:nvPr>
            <p:ph type="title"/>
          </p:nvPr>
        </p:nvSpPr>
        <p:spPr>
          <a:xfrm>
            <a:off x="-1429379" y="1339579"/>
            <a:ext cx="14669757" cy="858872"/>
          </a:xfrm>
        </p:spPr>
        <p:txBody>
          <a:bodyPr>
            <a:noAutofit/>
          </a:bodyPr>
          <a:lstStyle/>
          <a:p>
            <a:pPr marL="12700" marR="5080" lvl="0">
              <a:lnSpc>
                <a:spcPct val="150000"/>
              </a:lnSpc>
              <a:spcBef>
                <a:spcPts val="459"/>
              </a:spcBef>
              <a:tabLst>
                <a:tab pos="278130" algn="l"/>
              </a:tabLst>
            </a:pPr>
            <a:r>
              <a:rPr lang="it-IT" sz="3200" dirty="0">
                <a:solidFill>
                  <a:srgbClr val="C00000"/>
                </a:solidFill>
              </a:rPr>
              <a:t/>
            </a:r>
            <a:br>
              <a:rPr lang="it-IT" sz="3200" dirty="0">
                <a:solidFill>
                  <a:srgbClr val="C00000"/>
                </a:solidFill>
              </a:rPr>
            </a:br>
            <a:endParaRPr lang="it-IT" sz="3200" dirty="0">
              <a:solidFill>
                <a:srgbClr val="C00000"/>
              </a:solidFill>
            </a:endParaRPr>
          </a:p>
        </p:txBody>
      </p:sp>
      <p:sp>
        <p:nvSpPr>
          <p:cNvPr id="12" name="Segnaposto numero diapositiva 11"/>
          <p:cNvSpPr>
            <a:spLocks noGrp="1"/>
          </p:cNvSpPr>
          <p:nvPr>
            <p:ph type="sldNum" sz="quarter" idx="12"/>
          </p:nvPr>
        </p:nvSpPr>
        <p:spPr/>
        <p:txBody>
          <a:bodyPr/>
          <a:lstStyle/>
          <a:p>
            <a:fld id="{D57F1E4F-1CFF-5643-939E-217C01CDF565}" type="slidenum">
              <a:rPr lang="en-US" smtClean="0">
                <a:solidFill>
                  <a:schemeClr val="bg1"/>
                </a:solidFill>
              </a:rPr>
              <a:pPr/>
              <a:t>3</a:t>
            </a:fld>
            <a:endParaRPr lang="en-US" dirty="0">
              <a:solidFill>
                <a:schemeClr val="bg1"/>
              </a:solidFill>
            </a:endParaRPr>
          </a:p>
        </p:txBody>
      </p:sp>
    </p:spTree>
    <p:extLst>
      <p:ext uri="{BB962C8B-B14F-4D97-AF65-F5344CB8AC3E}">
        <p14:creationId xmlns:p14="http://schemas.microsoft.com/office/powerpoint/2010/main" val="2517885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C00000"/>
            </a:gs>
            <a:gs pos="83000">
              <a:srgbClr val="D3D3D3">
                <a:lumMod val="100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977774" y="1140737"/>
            <a:ext cx="10574448" cy="4955263"/>
          </a:xfrm>
        </p:spPr>
        <p:txBody>
          <a:bodyPr>
            <a:noAutofit/>
          </a:bodyPr>
          <a:lstStyle/>
          <a:p>
            <a:pPr marL="0" indent="0" algn="just">
              <a:spcBef>
                <a:spcPts val="0"/>
              </a:spcBef>
              <a:buNone/>
            </a:pPr>
            <a:r>
              <a:rPr lang="en-US" sz="1800" b="1" dirty="0">
                <a:solidFill>
                  <a:schemeClr val="bg1"/>
                </a:solidFill>
                <a:effectLst/>
                <a:latin typeface="Palatino Linotype" panose="02040502050505030304" pitchFamily="18" charset="0"/>
              </a:rPr>
              <a:t>LA CESSIONE DEL CREDITO</a:t>
            </a:r>
          </a:p>
          <a:p>
            <a:pPr marL="0" indent="0" algn="just">
              <a:spcBef>
                <a:spcPts val="0"/>
              </a:spcBef>
              <a:buNone/>
            </a:pPr>
            <a:endParaRPr lang="it-IT" sz="1000" dirty="0">
              <a:solidFill>
                <a:schemeClr val="bg1"/>
              </a:solidFill>
              <a:effectLst/>
              <a:latin typeface="Palatino Linotype" panose="02040502050505030304" pitchFamily="18" charset="0"/>
            </a:endParaRPr>
          </a:p>
          <a:p>
            <a:pPr marL="0" indent="0" algn="just">
              <a:spcBef>
                <a:spcPts val="0"/>
              </a:spcBef>
              <a:buNone/>
            </a:pPr>
            <a:r>
              <a:rPr lang="it-IT" sz="1400" dirty="0">
                <a:solidFill>
                  <a:schemeClr val="bg1"/>
                </a:solidFill>
                <a:effectLst/>
                <a:latin typeface="Palatino Linotype" panose="02040502050505030304" pitchFamily="18" charset="0"/>
              </a:rPr>
              <a:t>Pertanto, ai fini del perfezionamento della cessione del credito è normalmente necessario e sufficiente l’accordo tra il cedente e il cessionario (laddove il credito non sia di natura strettamente personale e non sussista uno specifico divieto normativo al riguardo), in quanto il contratto di cessione di credito ha </a:t>
            </a:r>
            <a:r>
              <a:rPr lang="it-IT" sz="1400" b="1" dirty="0">
                <a:solidFill>
                  <a:schemeClr val="bg1"/>
                </a:solidFill>
                <a:effectLst/>
                <a:latin typeface="Palatino Linotype" panose="02040502050505030304" pitchFamily="18" charset="0"/>
              </a:rPr>
              <a:t>natura consensuale </a:t>
            </a:r>
            <a:r>
              <a:rPr lang="it-IT" sz="1400" dirty="0">
                <a:solidFill>
                  <a:schemeClr val="bg1"/>
                </a:solidFill>
                <a:effectLst/>
                <a:latin typeface="Palatino Linotype" panose="02040502050505030304" pitchFamily="18" charset="0"/>
              </a:rPr>
              <a:t>e il suo perfezionamento consegue al solo scambio del consenso tra cedente e cessionario, che attribuisce a quest’ultimo la veste di creditore esclusivo, unico legittimato a pretendere la prestazione, pur se sia mancata la notificazione prevista dall’art. 1264 c.c.</a:t>
            </a:r>
          </a:p>
          <a:p>
            <a:pPr marL="0" indent="0" algn="just">
              <a:spcBef>
                <a:spcPts val="0"/>
              </a:spcBef>
              <a:buNone/>
            </a:pPr>
            <a:r>
              <a:rPr lang="it-IT" sz="1400" dirty="0">
                <a:solidFill>
                  <a:schemeClr val="bg1"/>
                </a:solidFill>
                <a:effectLst/>
                <a:latin typeface="Palatino Linotype" panose="02040502050505030304" pitchFamily="18" charset="0"/>
              </a:rPr>
              <a:t>In altri termini, la cessione di credito è un contratto che determina la successione del cessionario al cedente nel </a:t>
            </a:r>
            <a:r>
              <a:rPr lang="it-IT" sz="1400" b="1" dirty="0">
                <a:solidFill>
                  <a:schemeClr val="bg1"/>
                </a:solidFill>
                <a:effectLst/>
                <a:latin typeface="Palatino Linotype" panose="02040502050505030304" pitchFamily="18" charset="0"/>
              </a:rPr>
              <a:t>medesimo rapporto obbligatorio </a:t>
            </a:r>
            <a:r>
              <a:rPr lang="it-IT" sz="1400" dirty="0">
                <a:solidFill>
                  <a:schemeClr val="bg1"/>
                </a:solidFill>
                <a:effectLst/>
                <a:latin typeface="Palatino Linotype" panose="02040502050505030304" pitchFamily="18" charset="0"/>
              </a:rPr>
              <a:t>con </a:t>
            </a:r>
            <a:r>
              <a:rPr lang="it-IT" sz="1400" b="1" dirty="0">
                <a:solidFill>
                  <a:schemeClr val="bg1"/>
                </a:solidFill>
                <a:effectLst/>
                <a:latin typeface="Palatino Linotype" panose="02040502050505030304" pitchFamily="18" charset="0"/>
              </a:rPr>
              <a:t>effetti traslativi immediati </a:t>
            </a:r>
            <a:r>
              <a:rPr lang="it-IT" sz="1400" dirty="0">
                <a:solidFill>
                  <a:schemeClr val="bg1"/>
                </a:solidFill>
                <a:effectLst/>
                <a:latin typeface="Palatino Linotype" panose="02040502050505030304" pitchFamily="18" charset="0"/>
              </a:rPr>
              <a:t>non solo tra essi, ma anche nei confronti del debitore, la cui tutela ai sensi dell’art. 1264 c.c. — in forza del quale la cessione ha effetto nei confronti del debitore ceduto solo dopo che gli è stata notificata o in caso di sua accettazione — vale soltanto a tutelare la buona fede del </a:t>
            </a:r>
            <a:r>
              <a:rPr lang="it-IT" sz="1400" i="1" dirty="0" err="1">
                <a:solidFill>
                  <a:schemeClr val="bg1"/>
                </a:solidFill>
                <a:effectLst/>
                <a:latin typeface="Palatino Linotype" panose="02040502050505030304" pitchFamily="18" charset="0"/>
              </a:rPr>
              <a:t>solvens</a:t>
            </a:r>
            <a:r>
              <a:rPr lang="it-IT" sz="1400" dirty="0">
                <a:solidFill>
                  <a:schemeClr val="bg1"/>
                </a:solidFill>
                <a:effectLst/>
                <a:latin typeface="Palatino Linotype" panose="02040502050505030304" pitchFamily="18" charset="0"/>
              </a:rPr>
              <a:t>.</a:t>
            </a:r>
          </a:p>
          <a:p>
            <a:pPr marL="0" indent="0" algn="just">
              <a:spcBef>
                <a:spcPts val="0"/>
              </a:spcBef>
              <a:buNone/>
            </a:pPr>
            <a:r>
              <a:rPr lang="it-IT" sz="1400" dirty="0">
                <a:solidFill>
                  <a:schemeClr val="bg1"/>
                </a:solidFill>
                <a:effectLst/>
                <a:latin typeface="Palatino Linotype" panose="02040502050505030304" pitchFamily="18" charset="0"/>
              </a:rPr>
              <a:t>Per il contratto di cessione non sono previsti particolari requisiti di </a:t>
            </a:r>
            <a:r>
              <a:rPr lang="it-IT" sz="1400" b="1" dirty="0">
                <a:solidFill>
                  <a:schemeClr val="bg1"/>
                </a:solidFill>
                <a:effectLst/>
                <a:latin typeface="Palatino Linotype" panose="02040502050505030304" pitchFamily="18" charset="0"/>
              </a:rPr>
              <a:t>forma</a:t>
            </a:r>
            <a:r>
              <a:rPr lang="it-IT" sz="1400" dirty="0">
                <a:solidFill>
                  <a:schemeClr val="bg1"/>
                </a:solidFill>
                <a:effectLst/>
                <a:latin typeface="Palatino Linotype" panose="02040502050505030304" pitchFamily="18" charset="0"/>
              </a:rPr>
              <a:t>, a meno che una determinata forma sia richiesta dalla causa del negozio o da specifiche disposizioni di legge o sia prevista dalle parti (si pensi, ad es., alla donazione del credito, che deve rivestire la forma prevista per la donazione dall’art. 782 c.c., o alla cessione di un credito di un privato verso la pubblica amministrazione, che deve risultare da atto pubblico o da scrittura privata autenticata ai sensi dell’art. 69, co. 3, R.D. 2440/23).</a:t>
            </a:r>
          </a:p>
          <a:p>
            <a:pPr marL="0" indent="0" algn="just">
              <a:spcBef>
                <a:spcPts val="0"/>
              </a:spcBef>
              <a:buNone/>
            </a:pPr>
            <a:r>
              <a:rPr lang="it-IT" sz="1400" dirty="0">
                <a:solidFill>
                  <a:schemeClr val="bg1"/>
                </a:solidFill>
                <a:effectLst/>
                <a:latin typeface="Palatino Linotype" panose="02040502050505030304" pitchFamily="18" charset="0"/>
              </a:rPr>
              <a:t>L’</a:t>
            </a:r>
            <a:r>
              <a:rPr lang="it-IT" sz="1400" b="1" dirty="0">
                <a:solidFill>
                  <a:schemeClr val="bg1"/>
                </a:solidFill>
                <a:effectLst/>
                <a:latin typeface="Palatino Linotype" panose="02040502050505030304" pitchFamily="18" charset="0"/>
              </a:rPr>
              <a:t>oggetto </a:t>
            </a:r>
            <a:r>
              <a:rPr lang="it-IT" sz="1400" dirty="0">
                <a:solidFill>
                  <a:schemeClr val="bg1"/>
                </a:solidFill>
                <a:effectLst/>
                <a:latin typeface="Palatino Linotype" panose="02040502050505030304" pitchFamily="18" charset="0"/>
              </a:rPr>
              <a:t>della cessione è il trasferimento, totale o parziale, di un diritto di credito. Può essere ceduto qualunque credito, ad eccezione dei crediti incedibili</a:t>
            </a:r>
          </a:p>
          <a:p>
            <a:pPr marL="0" indent="0" algn="just">
              <a:buNone/>
            </a:pPr>
            <a:endParaRPr lang="en-US" sz="1800" b="1" dirty="0">
              <a:solidFill>
                <a:schemeClr val="bg1"/>
              </a:solidFill>
              <a:effectLst/>
              <a:latin typeface="Palatino Linotype" panose="02040502050505030304" pitchFamily="18"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497697"/>
            <a:ext cx="9074086"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8" name="Titolo 7">
            <a:extLst>
              <a:ext uri="{FF2B5EF4-FFF2-40B4-BE49-F238E27FC236}">
                <a16:creationId xmlns:a16="http://schemas.microsoft.com/office/drawing/2014/main" xmlns="" id="{93890CB2-8624-49A8-9658-4A346474BF64}"/>
              </a:ext>
            </a:extLst>
          </p:cNvPr>
          <p:cNvSpPr>
            <a:spLocks noGrp="1"/>
          </p:cNvSpPr>
          <p:nvPr>
            <p:ph type="title"/>
          </p:nvPr>
        </p:nvSpPr>
        <p:spPr>
          <a:xfrm>
            <a:off x="-1429379" y="1339579"/>
            <a:ext cx="14669757" cy="858872"/>
          </a:xfrm>
        </p:spPr>
        <p:txBody>
          <a:bodyPr>
            <a:noAutofit/>
          </a:bodyPr>
          <a:lstStyle/>
          <a:p>
            <a:pPr marL="12700" marR="5080" lvl="0">
              <a:lnSpc>
                <a:spcPct val="150000"/>
              </a:lnSpc>
              <a:spcBef>
                <a:spcPts val="459"/>
              </a:spcBef>
              <a:tabLst>
                <a:tab pos="278130" algn="l"/>
              </a:tabLst>
            </a:pPr>
            <a:r>
              <a:rPr lang="it-IT" sz="3200" dirty="0">
                <a:solidFill>
                  <a:srgbClr val="C00000"/>
                </a:solidFill>
              </a:rPr>
              <a:t/>
            </a:r>
            <a:br>
              <a:rPr lang="it-IT" sz="3200" dirty="0">
                <a:solidFill>
                  <a:srgbClr val="C00000"/>
                </a:solidFill>
              </a:rPr>
            </a:br>
            <a:endParaRPr lang="it-IT" sz="3200" dirty="0">
              <a:solidFill>
                <a:srgbClr val="C00000"/>
              </a:solidFill>
            </a:endParaRPr>
          </a:p>
        </p:txBody>
      </p:sp>
      <p:sp>
        <p:nvSpPr>
          <p:cNvPr id="12" name="Segnaposto numero diapositiva 11"/>
          <p:cNvSpPr>
            <a:spLocks noGrp="1"/>
          </p:cNvSpPr>
          <p:nvPr>
            <p:ph type="sldNum" sz="quarter" idx="12"/>
          </p:nvPr>
        </p:nvSpPr>
        <p:spPr/>
        <p:txBody>
          <a:bodyPr/>
          <a:lstStyle/>
          <a:p>
            <a:fld id="{D57F1E4F-1CFF-5643-939E-217C01CDF565}"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1456942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98177" y="582690"/>
            <a:ext cx="9381249" cy="586903"/>
          </a:xfrm>
        </p:spPr>
        <p:txBody>
          <a:bodyPr>
            <a:noAutofit/>
          </a:bodyPr>
          <a:lstStyle/>
          <a:p>
            <a:pPr marR="64008" lvl="0">
              <a:spcBef>
                <a:spcPts val="400"/>
              </a:spcBef>
              <a:defRPr/>
            </a:pPr>
            <a:r>
              <a:rPr lang="it-IT" sz="2000" b="0" cap="none" dirty="0">
                <a:solidFill>
                  <a:schemeClr val="bg1"/>
                </a:solidFill>
                <a:effectLst/>
                <a:latin typeface="Palatino Linotype" panose="02040502050505030304" pitchFamily="18" charset="0"/>
              </a:rPr>
              <a:t>Organismo di studio Area giudiziale – Sezione procedure concorsuali</a:t>
            </a:r>
          </a:p>
        </p:txBody>
      </p:sp>
      <p:sp>
        <p:nvSpPr>
          <p:cNvPr id="3" name="Segnaposto contenuto 2"/>
          <p:cNvSpPr>
            <a:spLocks noGrp="1"/>
          </p:cNvSpPr>
          <p:nvPr>
            <p:ph idx="1"/>
          </p:nvPr>
        </p:nvSpPr>
        <p:spPr>
          <a:xfrm>
            <a:off x="1064795" y="1296139"/>
            <a:ext cx="10360766" cy="4199139"/>
          </a:xfrm>
        </p:spPr>
        <p:txBody>
          <a:bodyPr>
            <a:noAutofit/>
          </a:bodyPr>
          <a:lstStyle/>
          <a:p>
            <a:pPr marL="0" indent="0">
              <a:lnSpc>
                <a:spcPct val="200000"/>
              </a:lnSpc>
              <a:buNone/>
            </a:pPr>
            <a:r>
              <a:rPr lang="it-IT" sz="1800" b="1" dirty="0">
                <a:solidFill>
                  <a:schemeClr val="bg1"/>
                </a:solidFill>
                <a:effectLst/>
                <a:latin typeface="Palatino Linotype" panose="02040502050505030304" pitchFamily="18" charset="0"/>
                <a:cs typeface="Arial" panose="020B0604020202020204" pitchFamily="34" charset="0"/>
              </a:rPr>
              <a:t>LA SURROGAZIONE</a:t>
            </a:r>
          </a:p>
          <a:p>
            <a:pPr marL="0" indent="0" algn="just">
              <a:buNone/>
            </a:pPr>
            <a:r>
              <a:rPr lang="it-IT" sz="1400" dirty="0">
                <a:solidFill>
                  <a:schemeClr val="bg1"/>
                </a:solidFill>
                <a:effectLst/>
                <a:latin typeface="Palatino Linotype" panose="02040502050505030304" pitchFamily="18" charset="0"/>
              </a:rPr>
              <a:t>La </a:t>
            </a:r>
            <a:r>
              <a:rPr lang="it-IT" sz="1400" b="1" dirty="0">
                <a:solidFill>
                  <a:schemeClr val="bg1"/>
                </a:solidFill>
                <a:effectLst/>
                <a:latin typeface="Palatino Linotype" panose="02040502050505030304" pitchFamily="18" charset="0"/>
              </a:rPr>
              <a:t>surrogazione</a:t>
            </a:r>
            <a:r>
              <a:rPr lang="it-IT" sz="1400" dirty="0">
                <a:solidFill>
                  <a:schemeClr val="bg1"/>
                </a:solidFill>
                <a:effectLst/>
                <a:latin typeface="Palatino Linotype" panose="02040502050505030304" pitchFamily="18" charset="0"/>
              </a:rPr>
              <a:t>, nell'ordinamento italiano, è il subingresso di un terzo che si sostituisce nei diritti del creditore verso un debitore, per effetto del pagamento del debito da parte del terzo stesso. È uno degli istituti che dà vita alle modificazioni soggettive del rapporto obbligatorio nel lato attivo.</a:t>
            </a:r>
          </a:p>
          <a:p>
            <a:pPr marL="0" indent="0" algn="just">
              <a:buNone/>
            </a:pPr>
            <a:r>
              <a:rPr lang="it-IT" sz="1400" b="1" dirty="0">
                <a:solidFill>
                  <a:schemeClr val="bg1"/>
                </a:solidFill>
                <a:effectLst/>
                <a:latin typeface="Palatino Linotype" panose="02040502050505030304" pitchFamily="18" charset="0"/>
              </a:rPr>
              <a:t>TIPOLOGIE</a:t>
            </a:r>
            <a:endParaRPr lang="it-IT" sz="1400" dirty="0">
              <a:solidFill>
                <a:schemeClr val="bg1"/>
              </a:solidFill>
              <a:effectLst/>
              <a:latin typeface="Palatino Linotype" panose="02040502050505030304" pitchFamily="18" charset="0"/>
            </a:endParaRPr>
          </a:p>
          <a:p>
            <a:pPr marL="0" indent="0" algn="just">
              <a:buNone/>
            </a:pPr>
            <a:r>
              <a:rPr lang="it-IT" sz="1400" dirty="0">
                <a:solidFill>
                  <a:schemeClr val="bg1"/>
                </a:solidFill>
                <a:effectLst/>
                <a:latin typeface="Palatino Linotype" panose="02040502050505030304" pitchFamily="18" charset="0"/>
              </a:rPr>
              <a:t>Il pagamento con surrogazione è disciplinato dal codice civile italiano agli artt. 1201-1205. Il codice prevede tre distinte figure di surrogazione:</a:t>
            </a:r>
          </a:p>
          <a:p>
            <a:pPr lvl="0" algn="just"/>
            <a:r>
              <a:rPr lang="it-IT" sz="1400" dirty="0">
                <a:solidFill>
                  <a:schemeClr val="bg1"/>
                </a:solidFill>
                <a:effectLst/>
                <a:latin typeface="Palatino Linotype" panose="02040502050505030304" pitchFamily="18" charset="0"/>
              </a:rPr>
              <a:t>Surrogazione per volontà del creditore: si ha quando il creditore, ricevendo il pagamento da parte del terzo, dichiara espressamente e contestualmente di surrogarlo nei propri diritti (art. 1201 c.c.);</a:t>
            </a:r>
          </a:p>
          <a:p>
            <a:pPr lvl="0" algn="just"/>
            <a:r>
              <a:rPr lang="it-IT" sz="1400" dirty="0">
                <a:solidFill>
                  <a:schemeClr val="bg1"/>
                </a:solidFill>
                <a:effectLst/>
                <a:latin typeface="Palatino Linotype" panose="02040502050505030304" pitchFamily="18" charset="0"/>
              </a:rPr>
              <a:t>Surrogazione per volontà del debitore, il quale prende a mutuo una somma di denaro da un terzo al fine di adempiere il proprio debito e surroga il mutuante nei diritti spettanti al creditore, anche senza il consenso di questi (art. 1202 c.c.);</a:t>
            </a:r>
          </a:p>
          <a:p>
            <a:pPr lvl="0" algn="just"/>
            <a:r>
              <a:rPr lang="it-IT" sz="1400" dirty="0">
                <a:solidFill>
                  <a:schemeClr val="bg1"/>
                </a:solidFill>
                <a:effectLst/>
                <a:latin typeface="Palatino Linotype" panose="02040502050505030304" pitchFamily="18" charset="0"/>
              </a:rPr>
              <a:t>Surrogazione legale, è la surrogazione che ha la sua fonte nella legge ed è prevista in alcune ipotesi tassative (art. 1203 c.c.).</a:t>
            </a:r>
          </a:p>
          <a:p>
            <a:pPr marL="0" indent="0" algn="just">
              <a:lnSpc>
                <a:spcPct val="200000"/>
              </a:lnSpc>
              <a:buNone/>
            </a:pPr>
            <a:endParaRPr lang="it-IT" sz="1800" b="1" dirty="0">
              <a:solidFill>
                <a:schemeClr val="bg1"/>
              </a:solidFill>
              <a:effectLst/>
              <a:latin typeface="Palatino Linotype" panose="02040502050505030304" pitchFamily="18" charset="0"/>
              <a:cs typeface="Arial" panose="020B0604020202020204" pitchFamily="34" charset="0"/>
            </a:endParaRPr>
          </a:p>
          <a:p>
            <a:pPr marL="0" indent="0">
              <a:lnSpc>
                <a:spcPct val="200000"/>
              </a:lnSpc>
              <a:buNone/>
            </a:pPr>
            <a:endParaRPr lang="it-IT" sz="1800" b="1" dirty="0">
              <a:solidFill>
                <a:schemeClr val="bg1"/>
              </a:solidFill>
              <a:effectLst/>
              <a:latin typeface="Palatino Linotype" panose="02040502050505030304" pitchFamily="18" charset="0"/>
              <a:cs typeface="Arial" panose="020B0604020202020204" pitchFamily="34"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3"/>
          <a:stretch>
            <a:fillRect/>
          </a:stretch>
        </p:blipFill>
        <p:spPr>
          <a:xfrm>
            <a:off x="144380" y="240633"/>
            <a:ext cx="1840831" cy="793918"/>
          </a:xfrm>
          <a:prstGeom prst="rect">
            <a:avLst/>
          </a:prstGeom>
        </p:spPr>
      </p:pic>
      <p:sp>
        <p:nvSpPr>
          <p:cNvPr id="9" name="Rettangolo 8">
            <a:extLst>
              <a:ext uri="{FF2B5EF4-FFF2-40B4-BE49-F238E27FC236}">
                <a16:creationId xmlns:a16="http://schemas.microsoft.com/office/drawing/2014/main" xmlns="" id="{115F4660-1267-4E7F-A5AE-70245606B055}"/>
              </a:ext>
            </a:extLst>
          </p:cNvPr>
          <p:cNvSpPr/>
          <p:nvPr/>
        </p:nvSpPr>
        <p:spPr>
          <a:xfrm>
            <a:off x="1553484" y="4498162"/>
            <a:ext cx="9729108" cy="400110"/>
          </a:xfrm>
          <a:prstGeom prst="rect">
            <a:avLst/>
          </a:prstGeom>
        </p:spPr>
        <p:txBody>
          <a:bodyPr wrap="square">
            <a:spAutoFit/>
          </a:bodyPr>
          <a:lstStyle/>
          <a:p>
            <a:endParaRPr lang="it-IT" sz="2000" b="1" dirty="0">
              <a:solidFill>
                <a:schemeClr val="bg1">
                  <a:lumMod val="75000"/>
                  <a:lumOff val="25000"/>
                </a:schemeClr>
              </a:solidFill>
            </a:endParaRPr>
          </a:p>
        </p:txBody>
      </p:sp>
      <p:sp>
        <p:nvSpPr>
          <p:cNvPr id="12" name="Segnaposto numero diapositiva 11"/>
          <p:cNvSpPr>
            <a:spLocks noGrp="1"/>
          </p:cNvSpPr>
          <p:nvPr>
            <p:ph type="sldNum" sz="quarter" idx="12"/>
          </p:nvPr>
        </p:nvSpPr>
        <p:spPr/>
        <p:txBody>
          <a:bodyPr/>
          <a:lstStyle/>
          <a:p>
            <a:fld id="{D57F1E4F-1CFF-5643-939E-217C01CDF565}"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val="3777046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nodePh="1">
                                  <p:stCondLst>
                                    <p:cond delay="0"/>
                                  </p:stCondLst>
                                  <p:endCondLst>
                                    <p:cond evt="begin" delay="0">
                                      <p:tn val="40"/>
                                    </p:cond>
                                  </p:end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653319" y="8167816"/>
            <a:ext cx="2247770" cy="1556951"/>
          </a:xfrm>
        </p:spPr>
        <p:txBody>
          <a:bodyPr>
            <a:noAutofit/>
          </a:bodyPr>
          <a:lstStyle/>
          <a:p>
            <a:pPr lvl="0" algn="l">
              <a:lnSpc>
                <a:spcPct val="120000"/>
              </a:lnSpc>
              <a:spcBef>
                <a:spcPts val="1000"/>
              </a:spcBef>
            </a:pPr>
            <a:endParaRPr lang="it-IT" sz="2000" cap="small" dirty="0">
              <a:solidFill>
                <a:srgbClr val="851528"/>
              </a:solidFill>
              <a:effectLst/>
              <a:latin typeface="Palatino Linotype" panose="02040502050505030304" pitchFamily="18" charset="0"/>
              <a:cs typeface="Calibri" panose="020F0502020204030204" pitchFamily="34" charset="0"/>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p>
          <a:p>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2131325" y="517038"/>
            <a:ext cx="8297778"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6</a:t>
            </a:fld>
            <a:endParaRPr lang="en-US" dirty="0">
              <a:solidFill>
                <a:schemeClr val="bg1"/>
              </a:solidFill>
            </a:endParaRPr>
          </a:p>
        </p:txBody>
      </p:sp>
      <p:sp>
        <p:nvSpPr>
          <p:cNvPr id="3" name="Segnaposto contenuto 2"/>
          <p:cNvSpPr>
            <a:spLocks noGrp="1"/>
          </p:cNvSpPr>
          <p:nvPr>
            <p:ph idx="1"/>
          </p:nvPr>
        </p:nvSpPr>
        <p:spPr>
          <a:xfrm>
            <a:off x="913795" y="1520982"/>
            <a:ext cx="10353762" cy="4270218"/>
          </a:xfrm>
        </p:spPr>
        <p:txBody>
          <a:bodyPr>
            <a:normAutofit/>
          </a:bodyPr>
          <a:lstStyle/>
          <a:p>
            <a:pPr marL="0" indent="0">
              <a:buNone/>
            </a:pPr>
            <a:endParaRPr lang="it-IT" b="1" u="sng" dirty="0">
              <a:solidFill>
                <a:schemeClr val="bg1"/>
              </a:solidFill>
              <a:effectLst/>
              <a:latin typeface="Palatino Linotype" panose="02040502050505030304" pitchFamily="18" charset="0"/>
            </a:endParaRPr>
          </a:p>
          <a:p>
            <a:pPr marL="0" indent="0" algn="just">
              <a:buNone/>
            </a:pPr>
            <a:r>
              <a:rPr lang="it-IT" b="1" u="sng" dirty="0">
                <a:solidFill>
                  <a:schemeClr val="bg1"/>
                </a:solidFill>
                <a:effectLst/>
                <a:latin typeface="Palatino Linotype" panose="02040502050505030304" pitchFamily="18" charset="0"/>
              </a:rPr>
              <a:t>Un caso pratico di surrogazione del credito</a:t>
            </a:r>
            <a:r>
              <a:rPr lang="it-IT" b="1" dirty="0">
                <a:solidFill>
                  <a:schemeClr val="bg1"/>
                </a:solidFill>
                <a:effectLst/>
                <a:latin typeface="Palatino Linotype" panose="02040502050505030304" pitchFamily="18" charset="0"/>
              </a:rPr>
              <a:t>: </a:t>
            </a:r>
            <a:r>
              <a:rPr lang="it-IT" sz="1800" b="1" dirty="0">
                <a:solidFill>
                  <a:schemeClr val="bg1"/>
                </a:solidFill>
                <a:effectLst/>
                <a:latin typeface="Palatino Linotype" panose="02040502050505030304" pitchFamily="18" charset="0"/>
              </a:rPr>
              <a:t>il pagamento del trattamento di fine rapporto di cui all’art. 2120 C.C., spettante ai lavoratori ex dipendenti e non corrisposto loro dal datore di lavoro insolvente, da parte dell’INPS quale gestore del Fondo di garanzia istituito ai sensi dell’art. 2 della legge 29.05.1982 n. 297.</a:t>
            </a:r>
          </a:p>
          <a:p>
            <a:pPr marL="0" indent="0" algn="just">
              <a:buNone/>
            </a:pPr>
            <a:r>
              <a:rPr lang="it-IT" sz="1800" dirty="0">
                <a:solidFill>
                  <a:schemeClr val="bg1"/>
                </a:solidFill>
                <a:effectLst/>
                <a:latin typeface="Palatino Linotype" panose="02040502050505030304" pitchFamily="18" charset="0"/>
              </a:rPr>
              <a:t>In questo caso opera una surrogazione ex </a:t>
            </a:r>
            <a:r>
              <a:rPr lang="it-IT" sz="1800" dirty="0" err="1">
                <a:solidFill>
                  <a:schemeClr val="bg1"/>
                </a:solidFill>
                <a:effectLst/>
                <a:latin typeface="Palatino Linotype" panose="02040502050505030304" pitchFamily="18" charset="0"/>
              </a:rPr>
              <a:t>lege</a:t>
            </a:r>
            <a:r>
              <a:rPr lang="it-IT" sz="1800" dirty="0">
                <a:solidFill>
                  <a:schemeClr val="bg1"/>
                </a:solidFill>
                <a:effectLst/>
                <a:latin typeface="Palatino Linotype" panose="02040502050505030304" pitchFamily="18" charset="0"/>
              </a:rPr>
              <a:t> nei diritti degli ex dipendenti per gli importi corrisposti in favore dei medesimi a titolo di TFR a favore dell’INPS, quale gestore del Fondo di garanzia, in quanto l’art. 2 comma 7 della L. 297/82 prevede che </a:t>
            </a:r>
            <a:r>
              <a:rPr lang="it-IT" sz="1800" i="1" dirty="0">
                <a:solidFill>
                  <a:schemeClr val="bg1"/>
                </a:solidFill>
                <a:effectLst/>
                <a:latin typeface="Palatino Linotype" panose="02040502050505030304" pitchFamily="18" charset="0"/>
              </a:rPr>
              <a:t>«il fondo </a:t>
            </a:r>
            <a:r>
              <a:rPr lang="it-IT" sz="1800" i="1" dirty="0" err="1">
                <a:solidFill>
                  <a:schemeClr val="bg1"/>
                </a:solidFill>
                <a:effectLst/>
                <a:latin typeface="Palatino Linotype" panose="02040502050505030304" pitchFamily="18" charset="0"/>
              </a:rPr>
              <a:t>e'</a:t>
            </a:r>
            <a:r>
              <a:rPr lang="it-IT" sz="1800" i="1" dirty="0">
                <a:solidFill>
                  <a:schemeClr val="bg1"/>
                </a:solidFill>
                <a:effectLst/>
                <a:latin typeface="Palatino Linotype" panose="02040502050505030304" pitchFamily="18" charset="0"/>
              </a:rPr>
              <a:t> surrogato di diritto al lavoratore o ai suoi aventi causa nel privilegio spettante sul patrimonio dei datori di lavoro ai sensi degli articoli 2751-bis e 2776 del codice civile per le somme da esso pagate»</a:t>
            </a:r>
          </a:p>
        </p:txBody>
      </p:sp>
    </p:spTree>
    <p:extLst>
      <p:ext uri="{BB962C8B-B14F-4D97-AF65-F5344CB8AC3E}">
        <p14:creationId xmlns:p14="http://schemas.microsoft.com/office/powerpoint/2010/main" val="2032783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1600199" y="1322173"/>
            <a:ext cx="9163050" cy="4510456"/>
          </a:xfrm>
        </p:spPr>
        <p:txBody>
          <a:bodyPr lIns="36000">
            <a:normAutofit fontScale="55000" lnSpcReduction="20000"/>
          </a:bodyPr>
          <a:lstStyle/>
          <a:p>
            <a:pPr marL="0" indent="0" algn="just">
              <a:buNone/>
            </a:pPr>
            <a:r>
              <a:rPr lang="it-IT" sz="2900" dirty="0">
                <a:solidFill>
                  <a:schemeClr val="bg1"/>
                </a:solidFill>
                <a:effectLst/>
                <a:latin typeface="Palatino Linotype" panose="02040502050505030304" pitchFamily="18" charset="0"/>
              </a:rPr>
              <a:t>Il decreto legislativo 27 gennaio 1992, n. 80 ha esteso la garanzia del Fondo anche ai crediti di lavoro diversi dal TFR: il Fondo corrisponde esclusivamente i crediti retributivi inerenti gli ultimi tre mesi del rapporto di lavoro purché rientrino nei dodici mesi che precedono i termini indicati dall’art. 2, comma 1, del </a:t>
            </a:r>
            <a:r>
              <a:rPr lang="it-IT" sz="2900" dirty="0" err="1">
                <a:solidFill>
                  <a:schemeClr val="bg1"/>
                </a:solidFill>
                <a:effectLst/>
                <a:latin typeface="Palatino Linotype" panose="02040502050505030304" pitchFamily="18" charset="0"/>
              </a:rPr>
              <a:t>D.Lgs.</a:t>
            </a:r>
            <a:r>
              <a:rPr lang="it-IT" sz="2900" dirty="0">
                <a:solidFill>
                  <a:schemeClr val="bg1"/>
                </a:solidFill>
                <a:effectLst/>
                <a:latin typeface="Palatino Linotype" panose="02040502050505030304" pitchFamily="18" charset="0"/>
              </a:rPr>
              <a:t> 80/92 e cioè:</a:t>
            </a:r>
          </a:p>
          <a:p>
            <a:pPr algn="just"/>
            <a:r>
              <a:rPr lang="it-IT" sz="2900" dirty="0">
                <a:solidFill>
                  <a:schemeClr val="bg1"/>
                </a:solidFill>
                <a:effectLst/>
                <a:latin typeface="Palatino Linotype" panose="02040502050505030304" pitchFamily="18" charset="0"/>
              </a:rPr>
              <a:t> </a:t>
            </a:r>
            <a:r>
              <a:rPr lang="it-IT" sz="2900" u="sng" dirty="0">
                <a:solidFill>
                  <a:schemeClr val="bg1"/>
                </a:solidFill>
                <a:effectLst/>
                <a:latin typeface="Palatino Linotype" panose="02040502050505030304" pitchFamily="18" charset="0"/>
              </a:rPr>
              <a:t>la data della domanda diretta all’apertura della procedura concorsuale a carico del datore di lavoro, se il lavoratore ha cessato il proprio rapporto prima dell’apertura della procedura stessa.</a:t>
            </a:r>
            <a:endParaRPr lang="it-IT" sz="2900" dirty="0">
              <a:solidFill>
                <a:schemeClr val="bg1"/>
              </a:solidFill>
              <a:effectLst/>
              <a:latin typeface="Palatino Linotype" panose="02040502050505030304" pitchFamily="18" charset="0"/>
            </a:endParaRPr>
          </a:p>
          <a:p>
            <a:pPr marL="0" indent="0" algn="just">
              <a:buNone/>
            </a:pPr>
            <a:r>
              <a:rPr lang="it-IT" sz="2900" dirty="0">
                <a:solidFill>
                  <a:schemeClr val="bg1"/>
                </a:solidFill>
                <a:effectLst/>
                <a:latin typeface="Palatino Linotype" panose="02040502050505030304" pitchFamily="18" charset="0"/>
              </a:rPr>
              <a:t>In caso di fallimento il </a:t>
            </a:r>
            <a:r>
              <a:rPr lang="it-IT" sz="2900" i="1" dirty="0" err="1">
                <a:solidFill>
                  <a:schemeClr val="bg1"/>
                </a:solidFill>
                <a:effectLst/>
                <a:latin typeface="Palatino Linotype" panose="02040502050505030304" pitchFamily="18" charset="0"/>
              </a:rPr>
              <a:t>dies</a:t>
            </a:r>
            <a:r>
              <a:rPr lang="it-IT" sz="2900" i="1" dirty="0">
                <a:solidFill>
                  <a:schemeClr val="bg1"/>
                </a:solidFill>
                <a:effectLst/>
                <a:latin typeface="Palatino Linotype" panose="02040502050505030304" pitchFamily="18" charset="0"/>
              </a:rPr>
              <a:t> a quo</a:t>
            </a:r>
            <a:r>
              <a:rPr lang="it-IT" sz="2900" dirty="0">
                <a:solidFill>
                  <a:schemeClr val="bg1"/>
                </a:solidFill>
                <a:effectLst/>
                <a:latin typeface="Palatino Linotype" panose="02040502050505030304" pitchFamily="18" charset="0"/>
              </a:rPr>
              <a:t> da cui partire per individuare i dodici mesi in cui devono essere compresi gli ultimi tre mesi del rapporto è la data del deposito in Tribunale del primo ricorso che ha originato la dichiarazione di fallimento, indipendentemente dal soggetto che l’ha proposto.</a:t>
            </a:r>
          </a:p>
          <a:p>
            <a:pPr marL="0" indent="0" algn="just">
              <a:buNone/>
            </a:pPr>
            <a:r>
              <a:rPr lang="it-IT" sz="2900" dirty="0">
                <a:solidFill>
                  <a:schemeClr val="bg1"/>
                </a:solidFill>
                <a:effectLst/>
                <a:latin typeface="Palatino Linotype" panose="02040502050505030304" pitchFamily="18" charset="0"/>
              </a:rPr>
              <a:t>Se la cessazione del rapporto di lavoro è intervenuta durante la continuazione dell’attività dell’impresa, i dodici mesi dovranno essere calcolati a partire dalla data di licenziamento o di dimissioni del lavoratore</a:t>
            </a:r>
          </a:p>
          <a:p>
            <a:pPr marL="0" indent="0" algn="just">
              <a:buNone/>
            </a:pPr>
            <a:r>
              <a:rPr lang="it-IT" sz="2900" dirty="0">
                <a:solidFill>
                  <a:schemeClr val="bg1"/>
                </a:solidFill>
                <a:effectLst/>
                <a:latin typeface="Palatino Linotype" panose="02040502050505030304" pitchFamily="18" charset="0"/>
              </a:rPr>
              <a:t>I crediti che possono essere corrisposti a carico del Fondo sono quelli inerenti gli ultimi tre mesi del rapporto di lavoro, da intendersi come tre mesi di calendario o, più precisamente, come l’arco di tempo compreso tra la data di cessazione del rapporto di lavoro e la stessa data del terzo mese precedente</a:t>
            </a:r>
          </a:p>
          <a:p>
            <a:pPr marL="0" indent="0">
              <a:buNone/>
            </a:pPr>
            <a:endParaRPr lang="it-IT" dirty="0">
              <a:solidFill>
                <a:schemeClr val="bg1"/>
              </a:solidFill>
              <a:effectLst/>
              <a:latin typeface="Palatino Linotype" panose="02040502050505030304" pitchFamily="18" charset="0"/>
            </a:endParaRPr>
          </a:p>
          <a:p>
            <a:endParaRPr lang="it-IT" sz="2000" dirty="0">
              <a:solidFill>
                <a:schemeClr val="bg1">
                  <a:lumMod val="75000"/>
                  <a:lumOff val="25000"/>
                </a:schemeClr>
              </a:solidFill>
              <a:effectLst/>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7</a:t>
            </a:fld>
            <a:endParaRPr lang="en-US" dirty="0">
              <a:solidFill>
                <a:schemeClr val="bg1"/>
              </a:solidFill>
            </a:endParaRPr>
          </a:p>
        </p:txBody>
      </p:sp>
    </p:spTree>
    <p:extLst>
      <p:ext uri="{BB962C8B-B14F-4D97-AF65-F5344CB8AC3E}">
        <p14:creationId xmlns:p14="http://schemas.microsoft.com/office/powerpoint/2010/main" val="2148343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1600199" y="1322173"/>
            <a:ext cx="9163050" cy="4483823"/>
          </a:xfrm>
        </p:spPr>
        <p:txBody>
          <a:bodyPr lIns="36000">
            <a:normAutofit fontScale="55000" lnSpcReduction="20000"/>
          </a:bodyPr>
          <a:lstStyle/>
          <a:p>
            <a:pPr marL="0" indent="0">
              <a:spcAft>
                <a:spcPts val="1200"/>
              </a:spcAft>
              <a:buNone/>
            </a:pPr>
            <a:r>
              <a:rPr lang="it-IT" sz="3600" b="1" u="sng" dirty="0">
                <a:solidFill>
                  <a:schemeClr val="bg1"/>
                </a:solidFill>
                <a:effectLst/>
                <a:latin typeface="Palatino Linotype" panose="02040502050505030304" pitchFamily="18" charset="0"/>
              </a:rPr>
              <a:t>Un caso pratico di cessione del credito: </a:t>
            </a:r>
            <a:r>
              <a:rPr lang="it-IT" sz="3600" b="1" dirty="0">
                <a:solidFill>
                  <a:schemeClr val="bg1"/>
                </a:solidFill>
                <a:effectLst/>
                <a:latin typeface="Palatino Linotype" panose="02040502050505030304" pitchFamily="18" charset="0"/>
              </a:rPr>
              <a:t> le SPV cessionarie di crediti bancari</a:t>
            </a:r>
            <a:endParaRPr lang="it-IT" sz="2900" b="1" dirty="0">
              <a:solidFill>
                <a:schemeClr val="bg1"/>
              </a:solidFill>
              <a:effectLst/>
              <a:latin typeface="Palatino Linotype" panose="02040502050505030304" pitchFamily="18" charset="0"/>
            </a:endParaRPr>
          </a:p>
          <a:p>
            <a:pPr marL="0" indent="0" algn="just">
              <a:spcAft>
                <a:spcPts val="1200"/>
              </a:spcAft>
              <a:buNone/>
            </a:pPr>
            <a:r>
              <a:rPr lang="it-IT" sz="2900" dirty="0">
                <a:solidFill>
                  <a:schemeClr val="bg1"/>
                </a:solidFill>
                <a:effectLst/>
                <a:latin typeface="Palatino Linotype" panose="02040502050505030304" pitchFamily="18" charset="0"/>
              </a:rPr>
              <a:t>La legge n. 130 del 30.04.1999, ha introdotto una disciplina per le </a:t>
            </a:r>
            <a:r>
              <a:rPr lang="it-IT" sz="2900" b="1" dirty="0">
                <a:solidFill>
                  <a:schemeClr val="bg1"/>
                </a:solidFill>
                <a:effectLst/>
                <a:latin typeface="Palatino Linotype" panose="02040502050505030304" pitchFamily="18" charset="0"/>
              </a:rPr>
              <a:t>operazioni di cartolarizzazione dei crediti</a:t>
            </a:r>
            <a:r>
              <a:rPr lang="it-IT" sz="2900" dirty="0">
                <a:solidFill>
                  <a:schemeClr val="bg1"/>
                </a:solidFill>
                <a:effectLst/>
                <a:latin typeface="Palatino Linotype" panose="02040502050505030304" pitchFamily="18" charset="0"/>
              </a:rPr>
              <a:t> che prevede la presenza di società appositamente costituite (</a:t>
            </a:r>
            <a:r>
              <a:rPr lang="it-IT" sz="2900" b="1" dirty="0">
                <a:solidFill>
                  <a:schemeClr val="bg1"/>
                </a:solidFill>
                <a:effectLst/>
                <a:latin typeface="Palatino Linotype" panose="02040502050505030304" pitchFamily="18" charset="0"/>
              </a:rPr>
              <a:t>società veicolo o special </a:t>
            </a:r>
            <a:r>
              <a:rPr lang="it-IT" sz="2900" b="1" dirty="0" err="1">
                <a:solidFill>
                  <a:schemeClr val="bg1"/>
                </a:solidFill>
                <a:effectLst/>
                <a:latin typeface="Palatino Linotype" panose="02040502050505030304" pitchFamily="18" charset="0"/>
              </a:rPr>
              <a:t>pourpose</a:t>
            </a:r>
            <a:r>
              <a:rPr lang="it-IT" sz="2900" b="1" dirty="0">
                <a:solidFill>
                  <a:schemeClr val="bg1"/>
                </a:solidFill>
                <a:effectLst/>
                <a:latin typeface="Palatino Linotype" panose="02040502050505030304" pitchFamily="18" charset="0"/>
              </a:rPr>
              <a:t> </a:t>
            </a:r>
            <a:r>
              <a:rPr lang="it-IT" sz="2900" b="1" dirty="0" err="1">
                <a:solidFill>
                  <a:schemeClr val="bg1"/>
                </a:solidFill>
                <a:effectLst/>
                <a:latin typeface="Palatino Linotype" panose="02040502050505030304" pitchFamily="18" charset="0"/>
              </a:rPr>
              <a:t>vehicle</a:t>
            </a:r>
            <a:r>
              <a:rPr lang="it-IT" sz="2900" b="1" dirty="0">
                <a:solidFill>
                  <a:schemeClr val="bg1"/>
                </a:solidFill>
                <a:effectLst/>
                <a:latin typeface="Palatino Linotype" panose="02040502050505030304" pitchFamily="18" charset="0"/>
              </a:rPr>
              <a:t> SPV</a:t>
            </a:r>
            <a:r>
              <a:rPr lang="it-IT" sz="2900" dirty="0">
                <a:solidFill>
                  <a:schemeClr val="bg1"/>
                </a:solidFill>
                <a:effectLst/>
                <a:latin typeface="Palatino Linotype" panose="02040502050505030304" pitchFamily="18" charset="0"/>
              </a:rPr>
              <a:t>) che emettono titoli destinati al finanziamento dell’acquisto dei </a:t>
            </a:r>
            <a:r>
              <a:rPr lang="it-IT" sz="2900" b="1" dirty="0">
                <a:solidFill>
                  <a:schemeClr val="bg1"/>
                </a:solidFill>
                <a:effectLst/>
                <a:latin typeface="Palatino Linotype" panose="02040502050505030304" pitchFamily="18" charset="0"/>
              </a:rPr>
              <a:t>crediti del cedente </a:t>
            </a:r>
            <a:r>
              <a:rPr lang="it-IT" sz="2900" dirty="0">
                <a:solidFill>
                  <a:schemeClr val="bg1"/>
                </a:solidFill>
                <a:effectLst/>
                <a:latin typeface="Palatino Linotype" panose="02040502050505030304" pitchFamily="18" charset="0"/>
              </a:rPr>
              <a:t>(</a:t>
            </a:r>
            <a:r>
              <a:rPr lang="it-IT" sz="2900" b="1" dirty="0">
                <a:solidFill>
                  <a:schemeClr val="bg1"/>
                </a:solidFill>
                <a:effectLst/>
                <a:latin typeface="Palatino Linotype" panose="02040502050505030304" pitchFamily="18" charset="0"/>
              </a:rPr>
              <a:t>originator</a:t>
            </a:r>
            <a:r>
              <a:rPr lang="it-IT" sz="2900" dirty="0">
                <a:solidFill>
                  <a:schemeClr val="bg1"/>
                </a:solidFill>
                <a:effectLst/>
                <a:latin typeface="Palatino Linotype" panose="02040502050505030304" pitchFamily="18" charset="0"/>
              </a:rPr>
              <a:t>), al recupero dei crediti acquistati e, attraverso la provvista conseguita, al rimborso degli stessi titoli</a:t>
            </a:r>
            <a:r>
              <a:rPr lang="it-IT" sz="2600" dirty="0">
                <a:solidFill>
                  <a:schemeClr val="bg1"/>
                </a:solidFill>
                <a:effectLst/>
                <a:latin typeface="Palatino Linotype" panose="02040502050505030304" pitchFamily="18" charset="0"/>
              </a:rPr>
              <a:t>. </a:t>
            </a:r>
          </a:p>
          <a:p>
            <a:pPr marL="0" indent="0" algn="just">
              <a:buNone/>
            </a:pPr>
            <a:r>
              <a:rPr lang="it-IT" sz="2900" dirty="0">
                <a:solidFill>
                  <a:schemeClr val="bg1"/>
                </a:solidFill>
                <a:effectLst/>
                <a:latin typeface="Palatino Linotype" panose="02040502050505030304" pitchFamily="18" charset="0"/>
              </a:rPr>
              <a:t>Il provvedimento della Banca d'Italia del 7 giugno 2017 disciplina gli obblighi statistici e di comunicazione anagrafica delle società di cartolarizzazione, sulla base di quanto previsto dal Regolamento (CE) N.1075/2013 della BCE.</a:t>
            </a:r>
          </a:p>
          <a:p>
            <a:pPr marL="0" indent="0" algn="just">
              <a:buNone/>
            </a:pPr>
            <a:r>
              <a:rPr lang="it-IT" sz="2900" dirty="0">
                <a:solidFill>
                  <a:schemeClr val="bg1"/>
                </a:solidFill>
                <a:effectLst/>
                <a:latin typeface="Palatino Linotype" panose="02040502050505030304" pitchFamily="18" charset="0"/>
              </a:rPr>
              <a:t>A tal fine prevede la costituzione di un apposito elenco di società veicolo e ne definisce le modalità di iscrizione e cancellazione.</a:t>
            </a:r>
          </a:p>
          <a:p>
            <a:pPr marL="0" indent="0" algn="just">
              <a:buNone/>
            </a:pPr>
            <a:r>
              <a:rPr lang="it-IT" sz="2900" dirty="0">
                <a:solidFill>
                  <a:schemeClr val="bg1"/>
                </a:solidFill>
                <a:effectLst/>
                <a:latin typeface="Palatino Linotype" panose="02040502050505030304" pitchFamily="18" charset="0"/>
              </a:rPr>
              <a:t>Le principali operazioni di cartolarizzazione dei crediti riguardano i crediti deteriorati delle banche</a:t>
            </a:r>
            <a:r>
              <a:rPr lang="it-IT" sz="2900" b="1" dirty="0">
                <a:solidFill>
                  <a:schemeClr val="bg1"/>
                </a:solidFill>
                <a:effectLst/>
                <a:latin typeface="Palatino Linotype" panose="02040502050505030304" pitchFamily="18" charset="0"/>
              </a:rPr>
              <a:t> </a:t>
            </a:r>
            <a:r>
              <a:rPr lang="it-IT" sz="2900" dirty="0">
                <a:solidFill>
                  <a:schemeClr val="bg1"/>
                </a:solidFill>
                <a:effectLst/>
                <a:latin typeface="Palatino Linotype" panose="02040502050505030304" pitchFamily="18" charset="0"/>
              </a:rPr>
              <a:t>(</a:t>
            </a:r>
            <a:r>
              <a:rPr lang="it-IT" sz="2900" b="1" i="1" dirty="0">
                <a:solidFill>
                  <a:schemeClr val="bg1"/>
                </a:solidFill>
                <a:effectLst/>
                <a:latin typeface="Palatino Linotype" panose="02040502050505030304" pitchFamily="18" charset="0"/>
              </a:rPr>
              <a:t>non-</a:t>
            </a:r>
            <a:r>
              <a:rPr lang="it-IT" sz="2900" b="1" i="1" dirty="0" err="1">
                <a:solidFill>
                  <a:schemeClr val="bg1"/>
                </a:solidFill>
                <a:effectLst/>
                <a:latin typeface="Palatino Linotype" panose="02040502050505030304" pitchFamily="18" charset="0"/>
              </a:rPr>
              <a:t>performing</a:t>
            </a:r>
            <a:r>
              <a:rPr lang="it-IT" sz="2900" b="1" i="1" dirty="0">
                <a:solidFill>
                  <a:schemeClr val="bg1"/>
                </a:solidFill>
                <a:effectLst/>
                <a:latin typeface="Palatino Linotype" panose="02040502050505030304" pitchFamily="18" charset="0"/>
              </a:rPr>
              <a:t> </a:t>
            </a:r>
            <a:r>
              <a:rPr lang="it-IT" sz="2900" b="1" i="1" dirty="0" err="1">
                <a:solidFill>
                  <a:schemeClr val="bg1"/>
                </a:solidFill>
                <a:effectLst/>
                <a:latin typeface="Palatino Linotype" panose="02040502050505030304" pitchFamily="18" charset="0"/>
              </a:rPr>
              <a:t>loans</a:t>
            </a:r>
            <a:r>
              <a:rPr lang="it-IT" sz="2900" b="1" dirty="0">
                <a:solidFill>
                  <a:schemeClr val="bg1"/>
                </a:solidFill>
                <a:effectLst/>
                <a:latin typeface="Palatino Linotype" panose="02040502050505030304" pitchFamily="18" charset="0"/>
              </a:rPr>
              <a:t> - </a:t>
            </a:r>
            <a:r>
              <a:rPr lang="it-IT" sz="2900" b="1" dirty="0" err="1">
                <a:solidFill>
                  <a:schemeClr val="bg1"/>
                </a:solidFill>
                <a:effectLst/>
                <a:latin typeface="Palatino Linotype" panose="02040502050505030304" pitchFamily="18" charset="0"/>
              </a:rPr>
              <a:t>NPLs</a:t>
            </a:r>
            <a:r>
              <a:rPr lang="it-IT" sz="2900" dirty="0">
                <a:solidFill>
                  <a:schemeClr val="bg1"/>
                </a:solidFill>
                <a:effectLst/>
                <a:latin typeface="Palatino Linotype" panose="02040502050505030304" pitchFamily="18" charset="0"/>
              </a:rPr>
              <a:t>)</a:t>
            </a:r>
            <a:endParaRPr lang="it-IT" sz="2900" b="1" dirty="0">
              <a:solidFill>
                <a:schemeClr val="bg1"/>
              </a:solidFill>
              <a:effectLst/>
              <a:latin typeface="Palatino Linotype" panose="02040502050505030304" pitchFamily="18" charset="0"/>
            </a:endParaRPr>
          </a:p>
          <a:p>
            <a:pPr marL="0" indent="0">
              <a:buNone/>
            </a:pPr>
            <a:r>
              <a:rPr lang="it-IT" b="1" u="sng" dirty="0">
                <a:solidFill>
                  <a:schemeClr val="bg1"/>
                </a:solidFill>
                <a:effectLst/>
                <a:latin typeface="Palatino Linotype" panose="02040502050505030304" pitchFamily="18" charset="0"/>
              </a:rPr>
              <a:t> </a:t>
            </a:r>
          </a:p>
          <a:p>
            <a:pPr marL="0" indent="0">
              <a:buNone/>
            </a:pPr>
            <a:endParaRPr lang="it-IT" dirty="0">
              <a:solidFill>
                <a:schemeClr val="bg1"/>
              </a:solidFill>
              <a:effectLst/>
              <a:latin typeface="Palatino Linotype" panose="02040502050505030304" pitchFamily="18" charset="0"/>
            </a:endParaRPr>
          </a:p>
          <a:p>
            <a:endParaRPr lang="it-IT" sz="2000" dirty="0">
              <a:solidFill>
                <a:schemeClr val="bg1">
                  <a:lumMod val="75000"/>
                  <a:lumOff val="25000"/>
                </a:schemeClr>
              </a:solidFill>
              <a:effectLst/>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8</a:t>
            </a:fld>
            <a:endParaRPr lang="en-US" dirty="0">
              <a:solidFill>
                <a:schemeClr val="bg1"/>
              </a:solidFill>
            </a:endParaRPr>
          </a:p>
        </p:txBody>
      </p:sp>
    </p:spTree>
    <p:extLst>
      <p:ext uri="{BB962C8B-B14F-4D97-AF65-F5344CB8AC3E}">
        <p14:creationId xmlns:p14="http://schemas.microsoft.com/office/powerpoint/2010/main" val="3817108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25788" y="1381329"/>
            <a:ext cx="9944099" cy="953310"/>
          </a:xfrm>
        </p:spPr>
        <p:txBody>
          <a:bodyPr>
            <a:noAutofit/>
          </a:bodyPr>
          <a:lstStyle/>
          <a:p>
            <a:r>
              <a:rPr lang="it-IT" sz="2400" cap="none" dirty="0">
                <a:solidFill>
                  <a:schemeClr val="tx2">
                    <a:lumMod val="50000"/>
                  </a:schemeClr>
                </a:solidFill>
                <a:effectLst/>
              </a:rPr>
              <a:t/>
            </a:r>
            <a:br>
              <a:rPr lang="it-IT" sz="2400" cap="none" dirty="0">
                <a:solidFill>
                  <a:schemeClr val="tx2">
                    <a:lumMod val="50000"/>
                  </a:schemeClr>
                </a:solidFill>
                <a:effectLst/>
              </a:rPr>
            </a:br>
            <a:r>
              <a:rPr lang="it-IT" sz="2400" cap="none" dirty="0">
                <a:solidFill>
                  <a:schemeClr val="tx2">
                    <a:lumMod val="50000"/>
                  </a:schemeClr>
                </a:solidFill>
                <a:effectLst/>
              </a:rPr>
              <a:t/>
            </a:r>
            <a:br>
              <a:rPr lang="it-IT" sz="2400" cap="none" dirty="0">
                <a:solidFill>
                  <a:schemeClr val="tx2">
                    <a:lumMod val="50000"/>
                  </a:schemeClr>
                </a:solidFill>
                <a:effectLst/>
              </a:rPr>
            </a:br>
            <a:endParaRPr lang="it-IT" sz="2400" cap="small" dirty="0">
              <a:solidFill>
                <a:srgbClr val="851528"/>
              </a:solidFill>
              <a:effectLst/>
              <a:latin typeface="Palatino Linotype" panose="02040502050505030304" pitchFamily="18" charset="0"/>
              <a:cs typeface="Calibri" panose="020F0502020204030204" pitchFamily="34" charset="0"/>
            </a:endParaRPr>
          </a:p>
        </p:txBody>
      </p:sp>
      <p:sp>
        <p:nvSpPr>
          <p:cNvPr id="3" name="Segnaposto contenuto 2"/>
          <p:cNvSpPr>
            <a:spLocks noGrp="1"/>
          </p:cNvSpPr>
          <p:nvPr>
            <p:ph idx="1"/>
          </p:nvPr>
        </p:nvSpPr>
        <p:spPr>
          <a:xfrm>
            <a:off x="1064796" y="1171852"/>
            <a:ext cx="10085558" cy="4864964"/>
          </a:xfrm>
        </p:spPr>
        <p:txBody>
          <a:bodyPr lIns="36000">
            <a:normAutofit fontScale="62500" lnSpcReduction="20000"/>
          </a:bodyPr>
          <a:lstStyle/>
          <a:p>
            <a:pPr marL="0" indent="0" algn="just">
              <a:buNone/>
            </a:pPr>
            <a:r>
              <a:rPr lang="it-IT" sz="2400" dirty="0">
                <a:solidFill>
                  <a:schemeClr val="bg1"/>
                </a:solidFill>
                <a:effectLst/>
                <a:latin typeface="Palatino Linotype" panose="02040502050505030304" pitchFamily="18" charset="0"/>
              </a:rPr>
              <a:t>I crediti deteriorati delle banche (</a:t>
            </a:r>
            <a:r>
              <a:rPr lang="it-IT" sz="2400" b="1" i="1" dirty="0">
                <a:solidFill>
                  <a:schemeClr val="bg1"/>
                </a:solidFill>
                <a:effectLst/>
                <a:latin typeface="Palatino Linotype" panose="02040502050505030304" pitchFamily="18" charset="0"/>
              </a:rPr>
              <a:t>non-</a:t>
            </a:r>
            <a:r>
              <a:rPr lang="it-IT" sz="2400" b="1" i="1" dirty="0" err="1">
                <a:solidFill>
                  <a:schemeClr val="bg1"/>
                </a:solidFill>
                <a:effectLst/>
                <a:latin typeface="Palatino Linotype" panose="02040502050505030304" pitchFamily="18" charset="0"/>
              </a:rPr>
              <a:t>performing</a:t>
            </a:r>
            <a:r>
              <a:rPr lang="it-IT" sz="2400" b="1" i="1" dirty="0">
                <a:solidFill>
                  <a:schemeClr val="bg1"/>
                </a:solidFill>
                <a:effectLst/>
                <a:latin typeface="Palatino Linotype" panose="02040502050505030304" pitchFamily="18" charset="0"/>
              </a:rPr>
              <a:t> </a:t>
            </a:r>
            <a:r>
              <a:rPr lang="it-IT" sz="2400" b="1" i="1" dirty="0" err="1">
                <a:solidFill>
                  <a:schemeClr val="bg1"/>
                </a:solidFill>
                <a:effectLst/>
                <a:latin typeface="Palatino Linotype" panose="02040502050505030304" pitchFamily="18" charset="0"/>
              </a:rPr>
              <a:t>loans</a:t>
            </a:r>
            <a:r>
              <a:rPr lang="it-IT" sz="2400" b="1" dirty="0">
                <a:solidFill>
                  <a:schemeClr val="bg1"/>
                </a:solidFill>
                <a:effectLst/>
                <a:latin typeface="Palatino Linotype" panose="02040502050505030304" pitchFamily="18" charset="0"/>
              </a:rPr>
              <a:t> - </a:t>
            </a:r>
            <a:r>
              <a:rPr lang="it-IT" sz="2400" b="1" dirty="0" err="1">
                <a:solidFill>
                  <a:schemeClr val="bg1"/>
                </a:solidFill>
                <a:effectLst/>
                <a:latin typeface="Palatino Linotype" panose="02040502050505030304" pitchFamily="18" charset="0"/>
              </a:rPr>
              <a:t>NPLs</a:t>
            </a:r>
            <a:r>
              <a:rPr lang="it-IT" sz="2400" dirty="0">
                <a:solidFill>
                  <a:schemeClr val="bg1"/>
                </a:solidFill>
                <a:effectLst/>
                <a:latin typeface="Palatino Linotype" panose="02040502050505030304" pitchFamily="18" charset="0"/>
              </a:rPr>
              <a:t>) sono esposizioni verso soggetti che, a causa di un peggioramento della loro situazione economica e finanziaria, non sono in grado di adempiere in tutto o in parte alle proprie obbligazioni contrattuali. Negli anni passati, le banche tipicamente effettuavano l'attività di recupero in proprio oppure l’affidavano a società esterne specializzate (tra cui società di recupero non vigilate dalla Banca d'Italia titolari della licenza di recupero stragiudiziale di crediti ai sensi dell'art. 115 del Testo unico delle leggi di pubblica sicurezza - TULPS). Negli ultimi anni, le pressioni del regolatore e del mercato per ridurre l'incidenza degli NPL nei bilanci bancari e per migliorarne la gestione hanno indotto le banche a ricorrere a due principali modalità alternative di gestione degli </a:t>
            </a:r>
            <a:r>
              <a:rPr lang="it-IT" sz="2400" dirty="0" err="1">
                <a:solidFill>
                  <a:schemeClr val="bg1"/>
                </a:solidFill>
                <a:effectLst/>
                <a:latin typeface="Palatino Linotype" panose="02040502050505030304" pitchFamily="18" charset="0"/>
              </a:rPr>
              <a:t>NPLs</a:t>
            </a:r>
            <a:r>
              <a:rPr lang="it-IT" sz="2400" dirty="0">
                <a:solidFill>
                  <a:schemeClr val="bg1"/>
                </a:solidFill>
                <a:effectLst/>
                <a:latin typeface="Palatino Linotype" panose="02040502050505030304" pitchFamily="18" charset="0"/>
              </a:rPr>
              <a:t>: la cessione diretta a terzi; le cartolarizzazioni. Nel complesso, da questi sviluppi è scaturito un significativo aumento delle opportunità di </a:t>
            </a:r>
            <a:r>
              <a:rPr lang="it-IT" sz="2400" i="1" dirty="0">
                <a:solidFill>
                  <a:schemeClr val="bg1"/>
                </a:solidFill>
                <a:effectLst/>
                <a:latin typeface="Palatino Linotype" panose="02040502050505030304" pitchFamily="18" charset="0"/>
              </a:rPr>
              <a:t>business</a:t>
            </a:r>
            <a:r>
              <a:rPr lang="it-IT" sz="2400" dirty="0">
                <a:solidFill>
                  <a:schemeClr val="bg1"/>
                </a:solidFill>
                <a:effectLst/>
                <a:latin typeface="Palatino Linotype" panose="02040502050505030304" pitchFamily="18" charset="0"/>
              </a:rPr>
              <a:t> per le imprese operanti nel mercato della gestione e del recupero crediti. Il mercato, che inizialmente vedeva attivi pochi acquirenti internazionali, si è gradualmente ampliato.</a:t>
            </a:r>
          </a:p>
          <a:p>
            <a:pPr marL="0" indent="0" algn="just">
              <a:buNone/>
            </a:pPr>
            <a:r>
              <a:rPr lang="it-IT" sz="2400" dirty="0">
                <a:solidFill>
                  <a:schemeClr val="bg1"/>
                </a:solidFill>
                <a:effectLst/>
                <a:latin typeface="Palatino Linotype" panose="02040502050505030304" pitchFamily="18" charset="0"/>
              </a:rPr>
              <a:t>Nelle operazioni di cartolarizzazione, le banche cedono i crediti a una società veicolo di cartolarizzazione la quale emette titoli suddivisi in </a:t>
            </a:r>
            <a:r>
              <a:rPr lang="it-IT" sz="2400" i="1" dirty="0" err="1">
                <a:solidFill>
                  <a:schemeClr val="bg1"/>
                </a:solidFill>
                <a:effectLst/>
                <a:latin typeface="Palatino Linotype" panose="02040502050505030304" pitchFamily="18" charset="0"/>
              </a:rPr>
              <a:t>tranches</a:t>
            </a:r>
            <a:r>
              <a:rPr lang="it-IT" sz="2400" dirty="0">
                <a:solidFill>
                  <a:schemeClr val="bg1"/>
                </a:solidFill>
                <a:effectLst/>
                <a:latin typeface="Palatino Linotype" panose="02040502050505030304" pitchFamily="18" charset="0"/>
              </a:rPr>
              <a:t> con una rischiosità diversificata. Inoltre, sulla </a:t>
            </a:r>
            <a:r>
              <a:rPr lang="it-IT" sz="2400" i="1" dirty="0">
                <a:solidFill>
                  <a:schemeClr val="bg1"/>
                </a:solidFill>
                <a:effectLst/>
                <a:latin typeface="Palatino Linotype" panose="02040502050505030304" pitchFamily="18" charset="0"/>
              </a:rPr>
              <a:t>tranche</a:t>
            </a:r>
            <a:r>
              <a:rPr lang="it-IT" sz="2400" dirty="0">
                <a:solidFill>
                  <a:schemeClr val="bg1"/>
                </a:solidFill>
                <a:effectLst/>
                <a:latin typeface="Palatino Linotype" panose="02040502050505030304" pitchFamily="18" charset="0"/>
              </a:rPr>
              <a:t> meno rischiosa, cioè la </a:t>
            </a:r>
            <a:r>
              <a:rPr lang="it-IT" sz="2400" i="1" dirty="0">
                <a:solidFill>
                  <a:schemeClr val="bg1"/>
                </a:solidFill>
                <a:effectLst/>
                <a:latin typeface="Palatino Linotype" panose="02040502050505030304" pitchFamily="18" charset="0"/>
              </a:rPr>
              <a:t>senior</a:t>
            </a:r>
            <a:r>
              <a:rPr lang="it-IT" sz="2400" dirty="0">
                <a:solidFill>
                  <a:schemeClr val="bg1"/>
                </a:solidFill>
                <a:effectLst/>
                <a:latin typeface="Palatino Linotype" panose="02040502050505030304" pitchFamily="18" charset="0"/>
              </a:rPr>
              <a:t>, può essere rilasciata la garanzia dello Stato italiano, la cosiddetta GACS (Garanzia Cartolarizzazione Sofferenze) a condizione che siano rispettati i rigorosi requisiti previsti dalla legge.</a:t>
            </a:r>
          </a:p>
          <a:p>
            <a:pPr marL="0" indent="0" algn="just">
              <a:buNone/>
            </a:pPr>
            <a:r>
              <a:rPr lang="it-IT" sz="2400" dirty="0">
                <a:solidFill>
                  <a:schemeClr val="bg1"/>
                </a:solidFill>
                <a:effectLst/>
                <a:latin typeface="Palatino Linotype" panose="02040502050505030304" pitchFamily="18" charset="0"/>
              </a:rPr>
              <a:t>Nell'ambito delle operazioni di cartolarizzazione, il soggetto tenuto alla gestione/recupero dei crediti (</a:t>
            </a:r>
            <a:r>
              <a:rPr lang="it-IT" sz="2400" i="1" dirty="0" err="1">
                <a:solidFill>
                  <a:schemeClr val="bg1"/>
                </a:solidFill>
                <a:effectLst/>
                <a:latin typeface="Palatino Linotype" panose="02040502050505030304" pitchFamily="18" charset="0"/>
              </a:rPr>
              <a:t>servicer</a:t>
            </a:r>
            <a:r>
              <a:rPr lang="it-IT" sz="2400" dirty="0">
                <a:solidFill>
                  <a:schemeClr val="bg1"/>
                </a:solidFill>
                <a:effectLst/>
                <a:latin typeface="Palatino Linotype" panose="02040502050505030304" pitchFamily="18" charset="0"/>
              </a:rPr>
              <a:t>) deve essere una banca o un intermediario finanziario vigilato, come definito dal Testo Unico Bancario. Questi soggetti, come detto, possono esternalizzare l'attività di recupero alle società non vigilate titolari della licenza prevista dal TULPS; non può invece essere delegato a soggetti terzi non vigilati il compito di verificare la conformità delle operazioni di cartolarizzazione alla legge e al prospetto informativo.</a:t>
            </a:r>
          </a:p>
          <a:p>
            <a:endParaRPr lang="it-IT" sz="2000" dirty="0">
              <a:solidFill>
                <a:schemeClr val="bg1">
                  <a:lumMod val="75000"/>
                  <a:lumOff val="25000"/>
                </a:schemeClr>
              </a:solidFill>
              <a:effectLst/>
            </a:endParaRPr>
          </a:p>
        </p:txBody>
      </p:sp>
      <p:sp>
        <p:nvSpPr>
          <p:cNvPr id="5" name="Segnaposto piè di pagina 4"/>
          <p:cNvSpPr>
            <a:spLocks noGrp="1"/>
          </p:cNvSpPr>
          <p:nvPr>
            <p:ph type="ftr" sz="quarter" idx="11"/>
          </p:nvPr>
        </p:nvSpPr>
        <p:spPr>
          <a:xfrm>
            <a:off x="913794" y="6220326"/>
            <a:ext cx="4991706" cy="311102"/>
          </a:xfrm>
        </p:spPr>
        <p:txBody>
          <a:bodyPr/>
          <a:lstStyle/>
          <a:p>
            <a:r>
              <a:rPr lang="it-IT" sz="1400" i="1" dirty="0">
                <a:solidFill>
                  <a:schemeClr val="bg1"/>
                </a:solidFill>
                <a:latin typeface="Palatino Linotype" panose="02040502050505030304" pitchFamily="18" charset="0"/>
              </a:rPr>
              <a:t>Dott. Marco Nelli – Pistoia, 10 novembre 2022</a:t>
            </a:r>
            <a:endParaRPr lang="en-US" sz="1400" i="1" dirty="0">
              <a:solidFill>
                <a:schemeClr val="bg1"/>
              </a:solidFill>
              <a:latin typeface="Palatino Linotype" panose="02040502050505030304" pitchFamily="18" charset="0"/>
            </a:endParaRPr>
          </a:p>
        </p:txBody>
      </p:sp>
      <p:pic>
        <p:nvPicPr>
          <p:cNvPr id="7" name="Immagine 6"/>
          <p:cNvPicPr>
            <a:picLocks noChangeAspect="1"/>
          </p:cNvPicPr>
          <p:nvPr/>
        </p:nvPicPr>
        <p:blipFill>
          <a:blip r:embed="rId2"/>
          <a:stretch>
            <a:fillRect/>
          </a:stretch>
        </p:blipFill>
        <p:spPr>
          <a:xfrm>
            <a:off x="144380" y="240633"/>
            <a:ext cx="1840831" cy="793918"/>
          </a:xfrm>
          <a:prstGeom prst="rect">
            <a:avLst/>
          </a:prstGeom>
        </p:spPr>
      </p:pic>
      <p:sp>
        <p:nvSpPr>
          <p:cNvPr id="10" name="Rettangolo 9"/>
          <p:cNvSpPr/>
          <p:nvPr/>
        </p:nvSpPr>
        <p:spPr>
          <a:xfrm>
            <a:off x="1985211" y="512955"/>
            <a:ext cx="8443892" cy="400110"/>
          </a:xfrm>
          <a:prstGeom prst="rect">
            <a:avLst/>
          </a:prstGeom>
        </p:spPr>
        <p:txBody>
          <a:bodyPr wrap="square">
            <a:spAutoFit/>
          </a:bodyPr>
          <a:lstStyle/>
          <a:p>
            <a:pPr marR="64008" lvl="0" algn="ctr" defTabSz="914400">
              <a:spcBef>
                <a:spcPts val="400"/>
              </a:spcBef>
              <a:buClr>
                <a:schemeClr val="accent1"/>
              </a:buClr>
              <a:buSzPct val="68000"/>
              <a:defRPr/>
            </a:pPr>
            <a:r>
              <a:rPr lang="it-IT" sz="2000" dirty="0">
                <a:solidFill>
                  <a:schemeClr val="bg1"/>
                </a:solidFill>
                <a:latin typeface="Palatino Linotype" panose="02040502050505030304" pitchFamily="18" charset="0"/>
              </a:rPr>
              <a:t>Organismo di studio Area giudiziale – Sezione procedure concorsuali</a:t>
            </a:r>
          </a:p>
        </p:txBody>
      </p:sp>
      <p:sp>
        <p:nvSpPr>
          <p:cNvPr id="11" name="Segnaposto numero diapositiva 10"/>
          <p:cNvSpPr>
            <a:spLocks noGrp="1"/>
          </p:cNvSpPr>
          <p:nvPr>
            <p:ph type="sldNum" sz="quarter" idx="12"/>
          </p:nvPr>
        </p:nvSpPr>
        <p:spPr/>
        <p:txBody>
          <a:bodyPr/>
          <a:lstStyle/>
          <a:p>
            <a:fld id="{D57F1E4F-1CFF-5643-939E-217C01CDF565}" type="slidenum">
              <a:rPr lang="en-US" smtClean="0">
                <a:solidFill>
                  <a:schemeClr val="bg1"/>
                </a:solidFill>
              </a:rPr>
              <a:pPr/>
              <a:t>9</a:t>
            </a:fld>
            <a:endParaRPr lang="en-US" dirty="0">
              <a:solidFill>
                <a:schemeClr val="bg1"/>
              </a:solidFill>
            </a:endParaRPr>
          </a:p>
        </p:txBody>
      </p:sp>
    </p:spTree>
    <p:extLst>
      <p:ext uri="{BB962C8B-B14F-4D97-AF65-F5344CB8AC3E}">
        <p14:creationId xmlns:p14="http://schemas.microsoft.com/office/powerpoint/2010/main" val="629719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Personalizzato 1">
      <a:dk1>
        <a:sysClr val="windowText" lastClr="000000"/>
      </a:dk1>
      <a:lt1>
        <a:sysClr val="window" lastClr="FFFFFF"/>
      </a:lt1>
      <a:dk2>
        <a:srgbClr val="742332"/>
      </a:dk2>
      <a:lt2>
        <a:srgbClr val="EE91A0"/>
      </a:lt2>
      <a:accent1>
        <a:srgbClr val="E03754"/>
      </a:accent1>
      <a:accent2>
        <a:srgbClr val="E86C2E"/>
      </a:accent2>
      <a:accent3>
        <a:srgbClr val="60C4AA"/>
      </a:accent3>
      <a:accent4>
        <a:srgbClr val="60C4AA"/>
      </a:accent4>
      <a:accent5>
        <a:srgbClr val="51A9DB"/>
      </a:accent5>
      <a:accent6>
        <a:srgbClr val="976AC9"/>
      </a:accent6>
      <a:hlink>
        <a:srgbClr val="D5445E"/>
      </a:hlink>
      <a:folHlink>
        <a:srgbClr val="E17C8E"/>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6B2E858E-683F-40D9-B4CB-284D097F3AC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TM04033921[[fn=Damascato]]</Template>
  <TotalTime>4656</TotalTime>
  <Words>3614</Words>
  <Application>Microsoft Office PowerPoint</Application>
  <PresentationFormat>Personalizzato</PresentationFormat>
  <Paragraphs>156</Paragraphs>
  <Slides>18</Slides>
  <Notes>2</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Damask</vt:lpstr>
      <vt:lpstr>         La surrogazione del creditore ex art. 115 lf/230 CCII il caso delle spv cessionarie di crediti bancari </vt:lpstr>
      <vt:lpstr>Presentazione standard di PowerPoint</vt:lpstr>
      <vt:lpstr> </vt:lpstr>
      <vt:lpstr> </vt:lpstr>
      <vt:lpstr>Organismo di studio Area giudiziale – Sezione procedure concorsuali</vt:lpstr>
      <vt:lpstr>Presentazione standard di PowerPoint</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controlli preliminari del delegato e l’espropriazione dei beni indivisi</dc:title>
  <dc:creator>Francesca Lo Iacono</dc:creator>
  <cp:lastModifiedBy>Studio</cp:lastModifiedBy>
  <cp:revision>252</cp:revision>
  <cp:lastPrinted>2017-05-04T17:19:12Z</cp:lastPrinted>
  <dcterms:created xsi:type="dcterms:W3CDTF">2017-05-03T21:50:47Z</dcterms:created>
  <dcterms:modified xsi:type="dcterms:W3CDTF">2022-11-10T07:10:55Z</dcterms:modified>
</cp:coreProperties>
</file>