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1" r:id="rId1"/>
  </p:sldMasterIdLst>
  <p:notesMasterIdLst>
    <p:notesMasterId r:id="rId30"/>
  </p:notesMasterIdLst>
  <p:handoutMasterIdLst>
    <p:handoutMasterId r:id="rId31"/>
  </p:handoutMasterIdLst>
  <p:sldIdLst>
    <p:sldId id="256" r:id="rId2"/>
    <p:sldId id="270" r:id="rId3"/>
    <p:sldId id="271" r:id="rId4"/>
    <p:sldId id="272" r:id="rId5"/>
    <p:sldId id="273" r:id="rId6"/>
    <p:sldId id="274" r:id="rId7"/>
    <p:sldId id="275" r:id="rId8"/>
    <p:sldId id="276" r:id="rId9"/>
    <p:sldId id="277" r:id="rId10"/>
    <p:sldId id="280" r:id="rId11"/>
    <p:sldId id="282" r:id="rId12"/>
    <p:sldId id="283" r:id="rId13"/>
    <p:sldId id="284" r:id="rId14"/>
    <p:sldId id="285" r:id="rId15"/>
    <p:sldId id="305" r:id="rId16"/>
    <p:sldId id="306" r:id="rId17"/>
    <p:sldId id="299" r:id="rId18"/>
    <p:sldId id="286" r:id="rId19"/>
    <p:sldId id="288" r:id="rId20"/>
    <p:sldId id="289" r:id="rId21"/>
    <p:sldId id="293" r:id="rId22"/>
    <p:sldId id="307" r:id="rId23"/>
    <p:sldId id="297" r:id="rId24"/>
    <p:sldId id="300" r:id="rId25"/>
    <p:sldId id="301" r:id="rId26"/>
    <p:sldId id="302" r:id="rId27"/>
    <p:sldId id="303" r:id="rId28"/>
    <p:sldId id="304" r:id="rId2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639D1CF0-14AD-47ED-8CCD-4F3AD90C0D16}">
          <p14:sldIdLst>
            <p14:sldId id="256"/>
            <p14:sldId id="270"/>
            <p14:sldId id="271"/>
            <p14:sldId id="272"/>
            <p14:sldId id="273"/>
            <p14:sldId id="274"/>
            <p14:sldId id="275"/>
            <p14:sldId id="276"/>
            <p14:sldId id="277"/>
          </p14:sldIdLst>
        </p14:section>
        <p14:section name="Sezione senza titolo" id="{A87C7CAE-13D9-415B-A4C0-80FA4028067A}">
          <p14:sldIdLst>
            <p14:sldId id="280"/>
            <p14:sldId id="282"/>
            <p14:sldId id="283"/>
            <p14:sldId id="284"/>
            <p14:sldId id="285"/>
            <p14:sldId id="305"/>
            <p14:sldId id="306"/>
            <p14:sldId id="299"/>
            <p14:sldId id="286"/>
            <p14:sldId id="288"/>
            <p14:sldId id="289"/>
            <p14:sldId id="293"/>
            <p14:sldId id="307"/>
            <p14:sldId id="297"/>
            <p14:sldId id="300"/>
            <p14:sldId id="301"/>
            <p14:sldId id="302"/>
            <p14:sldId id="303"/>
            <p14:sldId id="30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derico Paolini" initials="FP" lastIdx="1" clrIdx="0">
    <p:extLst>
      <p:ext uri="{19B8F6BF-5375-455C-9EA6-DF929625EA0E}">
        <p15:presenceInfo xmlns:p15="http://schemas.microsoft.com/office/powerpoint/2012/main" userId="50e7ad0dd074ad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1528"/>
    <a:srgbClr val="B51C36"/>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85" autoAdjust="0"/>
    <p:restoredTop sz="94660"/>
  </p:normalViewPr>
  <p:slideViewPr>
    <p:cSldViewPr snapToGrid="0">
      <p:cViewPr varScale="1">
        <p:scale>
          <a:sx n="81" d="100"/>
          <a:sy n="81" d="100"/>
        </p:scale>
        <p:origin x="102"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60" cy="496332"/>
          </a:xfrm>
          <a:prstGeom prst="rect">
            <a:avLst/>
          </a:prstGeom>
        </p:spPr>
        <p:txBody>
          <a:bodyPr vert="horz" lIns="95561" tIns="47779" rIns="95561" bIns="47779" rtlCol="0"/>
          <a:lstStyle>
            <a:lvl1pPr algn="l">
              <a:defRPr sz="1300"/>
            </a:lvl1pPr>
          </a:lstStyle>
          <a:p>
            <a:endParaRPr lang="it-IT"/>
          </a:p>
        </p:txBody>
      </p:sp>
      <p:sp>
        <p:nvSpPr>
          <p:cNvPr id="3" name="Segnaposto data 2"/>
          <p:cNvSpPr>
            <a:spLocks noGrp="1"/>
          </p:cNvSpPr>
          <p:nvPr>
            <p:ph type="dt" sz="quarter" idx="1"/>
          </p:nvPr>
        </p:nvSpPr>
        <p:spPr>
          <a:xfrm>
            <a:off x="3850447" y="0"/>
            <a:ext cx="2945660" cy="496332"/>
          </a:xfrm>
          <a:prstGeom prst="rect">
            <a:avLst/>
          </a:prstGeom>
        </p:spPr>
        <p:txBody>
          <a:bodyPr vert="horz" lIns="95561" tIns="47779" rIns="95561" bIns="47779" rtlCol="0"/>
          <a:lstStyle>
            <a:lvl1pPr algn="r">
              <a:defRPr sz="1300"/>
            </a:lvl1pPr>
          </a:lstStyle>
          <a:p>
            <a:fld id="{DE9DA84D-AE3B-412F-B90D-1826DB6019F0}" type="datetimeFigureOut">
              <a:rPr lang="it-IT" smtClean="0"/>
              <a:pPr/>
              <a:t>03/11/2022</a:t>
            </a:fld>
            <a:endParaRPr lang="it-IT"/>
          </a:p>
        </p:txBody>
      </p:sp>
      <p:sp>
        <p:nvSpPr>
          <p:cNvPr id="4" name="Segnaposto piè di pagina 3"/>
          <p:cNvSpPr>
            <a:spLocks noGrp="1"/>
          </p:cNvSpPr>
          <p:nvPr>
            <p:ph type="ftr" sz="quarter" idx="2"/>
          </p:nvPr>
        </p:nvSpPr>
        <p:spPr>
          <a:xfrm>
            <a:off x="2" y="9428585"/>
            <a:ext cx="2945660" cy="496332"/>
          </a:xfrm>
          <a:prstGeom prst="rect">
            <a:avLst/>
          </a:prstGeom>
        </p:spPr>
        <p:txBody>
          <a:bodyPr vert="horz" lIns="95561" tIns="47779" rIns="95561" bIns="47779" rtlCol="0" anchor="b"/>
          <a:lstStyle>
            <a:lvl1pPr algn="l">
              <a:defRPr sz="1300"/>
            </a:lvl1pPr>
          </a:lstStyle>
          <a:p>
            <a:endParaRPr lang="it-IT"/>
          </a:p>
        </p:txBody>
      </p:sp>
      <p:sp>
        <p:nvSpPr>
          <p:cNvPr id="5" name="Segnaposto numero diapositiva 4"/>
          <p:cNvSpPr>
            <a:spLocks noGrp="1"/>
          </p:cNvSpPr>
          <p:nvPr>
            <p:ph type="sldNum" sz="quarter" idx="3"/>
          </p:nvPr>
        </p:nvSpPr>
        <p:spPr>
          <a:xfrm>
            <a:off x="3850447" y="9428585"/>
            <a:ext cx="2945660" cy="496332"/>
          </a:xfrm>
          <a:prstGeom prst="rect">
            <a:avLst/>
          </a:prstGeom>
        </p:spPr>
        <p:txBody>
          <a:bodyPr vert="horz" lIns="95561" tIns="47779" rIns="95561" bIns="47779" rtlCol="0" anchor="b"/>
          <a:lstStyle>
            <a:lvl1pPr algn="r">
              <a:defRPr sz="1300"/>
            </a:lvl1pPr>
          </a:lstStyle>
          <a:p>
            <a:fld id="{60434BF9-E56D-4690-9608-DEE5411F6ED8}" type="slidenum">
              <a:rPr lang="it-IT" smtClean="0"/>
              <a:pPr/>
              <a:t>‹N›</a:t>
            </a:fld>
            <a:endParaRPr lang="it-IT"/>
          </a:p>
        </p:txBody>
      </p:sp>
    </p:spTree>
    <p:extLst>
      <p:ext uri="{BB962C8B-B14F-4D97-AF65-F5344CB8AC3E}">
        <p14:creationId xmlns:p14="http://schemas.microsoft.com/office/powerpoint/2010/main" val="2378244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60" cy="496332"/>
          </a:xfrm>
          <a:prstGeom prst="rect">
            <a:avLst/>
          </a:prstGeom>
        </p:spPr>
        <p:txBody>
          <a:bodyPr vert="horz" lIns="95561" tIns="47779" rIns="95561" bIns="47779" rtlCol="0"/>
          <a:lstStyle>
            <a:lvl1pPr algn="l">
              <a:defRPr sz="1300"/>
            </a:lvl1pPr>
          </a:lstStyle>
          <a:p>
            <a:endParaRPr lang="it-IT"/>
          </a:p>
        </p:txBody>
      </p:sp>
      <p:sp>
        <p:nvSpPr>
          <p:cNvPr id="3" name="Segnaposto data 2"/>
          <p:cNvSpPr>
            <a:spLocks noGrp="1"/>
          </p:cNvSpPr>
          <p:nvPr>
            <p:ph type="dt" idx="1"/>
          </p:nvPr>
        </p:nvSpPr>
        <p:spPr>
          <a:xfrm>
            <a:off x="3850447" y="0"/>
            <a:ext cx="2945660" cy="496332"/>
          </a:xfrm>
          <a:prstGeom prst="rect">
            <a:avLst/>
          </a:prstGeom>
        </p:spPr>
        <p:txBody>
          <a:bodyPr vert="horz" lIns="95561" tIns="47779" rIns="95561" bIns="47779" rtlCol="0"/>
          <a:lstStyle>
            <a:lvl1pPr algn="r">
              <a:defRPr sz="1300"/>
            </a:lvl1pPr>
          </a:lstStyle>
          <a:p>
            <a:fld id="{799B1EA9-5B95-4B03-8D67-32D7F72ED393}" type="datetimeFigureOut">
              <a:rPr lang="it-IT" smtClean="0"/>
              <a:t>03/11/2022</a:t>
            </a:fld>
            <a:endParaRPr lang="it-IT"/>
          </a:p>
        </p:txBody>
      </p:sp>
      <p:sp>
        <p:nvSpPr>
          <p:cNvPr id="4" name="Segnaposto immagine diapositiva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5561" tIns="47779" rIns="95561" bIns="47779" rtlCol="0" anchor="ctr"/>
          <a:lstStyle/>
          <a:p>
            <a:endParaRPr lang="it-IT"/>
          </a:p>
        </p:txBody>
      </p:sp>
      <p:sp>
        <p:nvSpPr>
          <p:cNvPr id="5" name="Segnaposto note 4"/>
          <p:cNvSpPr>
            <a:spLocks noGrp="1"/>
          </p:cNvSpPr>
          <p:nvPr>
            <p:ph type="body" sz="quarter" idx="3"/>
          </p:nvPr>
        </p:nvSpPr>
        <p:spPr>
          <a:xfrm>
            <a:off x="679768" y="4715157"/>
            <a:ext cx="5438140" cy="4466987"/>
          </a:xfrm>
          <a:prstGeom prst="rect">
            <a:avLst/>
          </a:prstGeom>
        </p:spPr>
        <p:txBody>
          <a:bodyPr vert="horz" lIns="95561" tIns="47779" rIns="95561" bIns="47779"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2" y="9428585"/>
            <a:ext cx="2945660" cy="496332"/>
          </a:xfrm>
          <a:prstGeom prst="rect">
            <a:avLst/>
          </a:prstGeom>
        </p:spPr>
        <p:txBody>
          <a:bodyPr vert="horz" lIns="95561" tIns="47779" rIns="95561" bIns="47779" rtlCol="0" anchor="b"/>
          <a:lstStyle>
            <a:lvl1pPr algn="l">
              <a:defRPr sz="1300"/>
            </a:lvl1pPr>
          </a:lstStyle>
          <a:p>
            <a:endParaRPr lang="it-IT"/>
          </a:p>
        </p:txBody>
      </p:sp>
      <p:sp>
        <p:nvSpPr>
          <p:cNvPr id="7" name="Segnaposto numero diapositiva 6"/>
          <p:cNvSpPr>
            <a:spLocks noGrp="1"/>
          </p:cNvSpPr>
          <p:nvPr>
            <p:ph type="sldNum" sz="quarter" idx="5"/>
          </p:nvPr>
        </p:nvSpPr>
        <p:spPr>
          <a:xfrm>
            <a:off x="3850447" y="9428585"/>
            <a:ext cx="2945660" cy="496332"/>
          </a:xfrm>
          <a:prstGeom prst="rect">
            <a:avLst/>
          </a:prstGeom>
        </p:spPr>
        <p:txBody>
          <a:bodyPr vert="horz" lIns="95561" tIns="47779" rIns="95561" bIns="47779" rtlCol="0" anchor="b"/>
          <a:lstStyle>
            <a:lvl1pPr algn="r">
              <a:defRPr sz="1300"/>
            </a:lvl1pPr>
          </a:lstStyle>
          <a:p>
            <a:fld id="{7638BE2F-C80C-44BC-AD32-A8F0F0EEA5C3}" type="slidenum">
              <a:rPr lang="it-IT" smtClean="0"/>
              <a:t>‹N›</a:t>
            </a:fld>
            <a:endParaRPr lang="it-IT"/>
          </a:p>
        </p:txBody>
      </p:sp>
    </p:spTree>
    <p:extLst>
      <p:ext uri="{BB962C8B-B14F-4D97-AF65-F5344CB8AC3E}">
        <p14:creationId xmlns:p14="http://schemas.microsoft.com/office/powerpoint/2010/main" val="2543321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it-IT"/>
              <a:t>Fare clic per modificare lo stile del titolo</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15549AB-7792-45FF-85AF-142ECEE09D14}" type="datetime1">
              <a:rPr lang="en-US" smtClean="0"/>
              <a:t>11/3/2022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35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E18339F-0DB0-46F2-B719-72CDE26A2578}" type="datetime1">
              <a:rPr lang="en-US" smtClean="0"/>
              <a:t>11/3/2022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8494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6A440E9-255A-4E97-A750-7E791CA5DFB2}" type="datetime1">
              <a:rPr lang="en-US" smtClean="0"/>
              <a:t>11/3/2022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7568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CCA0D98-E0FF-4429-B94B-A5D62B748DED}" type="datetime1">
              <a:rPr lang="en-US" smtClean="0"/>
              <a:t>11/3/2022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91648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DF7AE0E-1807-4CDA-BD41-92746BF43567}" type="datetime1">
              <a:rPr lang="en-US" smtClean="0"/>
              <a:t>11/3/2022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48076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83E86762-71B8-4647-A38B-F3B756CEBEFB}" type="datetime1">
              <a:rPr lang="en-US" smtClean="0"/>
              <a:t>11/3/2022</a:t>
            </a:fld>
            <a:endParaRPr lang="en-US" dirty="0"/>
          </a:p>
        </p:txBody>
      </p:sp>
      <p:sp>
        <p:nvSpPr>
          <p:cNvPr id="4" name="Footer Placeholder 3"/>
          <p:cNvSpPr>
            <a:spLocks noGrp="1"/>
          </p:cNvSpPr>
          <p:nvPr>
            <p:ph type="ftr" sz="quarter" idx="11"/>
          </p:nvPr>
        </p:nvSpPr>
        <p:spPr/>
        <p:txBody>
          <a:bodyPr/>
          <a:lstStyle/>
          <a:p>
            <a:r>
              <a:rPr lang="it-IT"/>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30852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2637DCD6-6667-4BA9-BE51-FB33EDA663A3}" type="datetime1">
              <a:rPr lang="en-US" smtClean="0"/>
              <a:t>11/3/2022</a:t>
            </a:fld>
            <a:endParaRPr lang="en-US" dirty="0"/>
          </a:p>
        </p:txBody>
      </p:sp>
      <p:sp>
        <p:nvSpPr>
          <p:cNvPr id="4" name="Footer Placeholder 3"/>
          <p:cNvSpPr>
            <a:spLocks noGrp="1"/>
          </p:cNvSpPr>
          <p:nvPr>
            <p:ph type="ftr" sz="quarter" idx="11"/>
          </p:nvPr>
        </p:nvSpPr>
        <p:spPr/>
        <p:txBody>
          <a:bodyPr/>
          <a:lstStyle/>
          <a:p>
            <a:r>
              <a:rPr lang="it-IT"/>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6911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AFF3425-C10B-4C6B-86B3-5FE7BE33CD13}" type="datetime1">
              <a:rPr lang="en-US" smtClean="0"/>
              <a:t>11/3/2022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9451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079A6C-14F3-432B-BAE4-D5AD2C02ECF0}" type="datetime1">
              <a:rPr lang="en-US" smtClean="0"/>
              <a:t>11/3/2022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2800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5212D46-B57F-4F62-9063-A5F4C9D4024E}" type="datetime1">
              <a:rPr lang="en-US" smtClean="0"/>
              <a:t>11/3/2022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0064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it-IT"/>
              <a:t>Fare clic per modificare lo stile del titolo</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781CDF4-9777-4137-BA48-485E1C2FFDC8}" type="datetime1">
              <a:rPr lang="en-US" smtClean="0"/>
              <a:t>11/3/2022</a:t>
            </a:fld>
            <a:endParaRPr lang="en-US" dirty="0"/>
          </a:p>
        </p:txBody>
      </p:sp>
      <p:sp>
        <p:nvSpPr>
          <p:cNvPr id="5" name="Footer Placeholder 4"/>
          <p:cNvSpPr>
            <a:spLocks noGrp="1"/>
          </p:cNvSpPr>
          <p:nvPr>
            <p:ph type="ftr" sz="quarter" idx="11"/>
          </p:nvPr>
        </p:nvSpPr>
        <p:spPr/>
        <p:txBody>
          <a:bodyPr/>
          <a:lstStyle/>
          <a:p>
            <a:r>
              <a:rPr lang="it-IT"/>
              <a:t>Francesca Lo Iacono - Pistoia, 5 maggio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868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88DFA92-8532-47A4-B63F-062AA0EF7C7F}" type="datetime1">
              <a:rPr lang="en-US" smtClean="0"/>
              <a:t>11/3/2022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1952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913795" y="2912232"/>
            <a:ext cx="5107208"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2912232"/>
            <a:ext cx="5095357"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98E3BEE-7A7A-4687-BCAB-E2873F3726CA}" type="datetime1">
              <a:rPr lang="en-US" smtClean="0"/>
              <a:t>11/3/2022</a:t>
            </a:fld>
            <a:endParaRPr lang="en-US" dirty="0"/>
          </a:p>
        </p:txBody>
      </p:sp>
      <p:sp>
        <p:nvSpPr>
          <p:cNvPr id="8" name="Footer Placeholder 7"/>
          <p:cNvSpPr>
            <a:spLocks noGrp="1"/>
          </p:cNvSpPr>
          <p:nvPr>
            <p:ph type="ftr" sz="quarter" idx="11"/>
          </p:nvPr>
        </p:nvSpPr>
        <p:spPr/>
        <p:txBody>
          <a:bodyPr/>
          <a:lstStyle/>
          <a:p>
            <a:r>
              <a:rPr lang="it-IT"/>
              <a:t>Francesca Lo Iacono - Pistoia, 5 maggio 2017</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39112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7D92BEB6-AC5F-4A0D-B559-3405DF5958E3}" type="datetime1">
              <a:rPr lang="en-US" smtClean="0"/>
              <a:t>11/3/2022</a:t>
            </a:fld>
            <a:endParaRPr lang="en-US" dirty="0"/>
          </a:p>
        </p:txBody>
      </p:sp>
      <p:sp>
        <p:nvSpPr>
          <p:cNvPr id="4" name="Footer Placeholder 3"/>
          <p:cNvSpPr>
            <a:spLocks noGrp="1"/>
          </p:cNvSpPr>
          <p:nvPr>
            <p:ph type="ftr" sz="quarter" idx="11"/>
          </p:nvPr>
        </p:nvSpPr>
        <p:spPr/>
        <p:txBody>
          <a:bodyPr/>
          <a:lstStyle/>
          <a:p>
            <a:r>
              <a:rPr lang="it-IT"/>
              <a:t>Francesca Lo Iacono - Pistoia, 5 maggio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0827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562C-D98F-4F38-AF97-C44893B2DD97}" type="datetime1">
              <a:rPr lang="en-US" smtClean="0"/>
              <a:t>11/3/2022</a:t>
            </a:fld>
            <a:endParaRPr lang="en-US" dirty="0"/>
          </a:p>
        </p:txBody>
      </p:sp>
      <p:sp>
        <p:nvSpPr>
          <p:cNvPr id="3" name="Footer Placeholder 2"/>
          <p:cNvSpPr>
            <a:spLocks noGrp="1"/>
          </p:cNvSpPr>
          <p:nvPr>
            <p:ph type="ftr" sz="quarter" idx="11"/>
          </p:nvPr>
        </p:nvSpPr>
        <p:spPr/>
        <p:txBody>
          <a:bodyPr/>
          <a:lstStyle/>
          <a:p>
            <a:r>
              <a:rPr lang="it-IT"/>
              <a:t>Francesca Lo Iacono - Pistoia, 5 maggio 2017</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1295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it-IT"/>
              <a:t>Fare clic per modificare lo stile del titolo</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1DDCD72-2DA3-4099-A25F-50DB9786E487}" type="datetime1">
              <a:rPr lang="en-US" smtClean="0"/>
              <a:t>11/3/2022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9116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5D6ED87-B51A-412F-A6E9-3E37C14A0892}" type="datetime1">
              <a:rPr lang="en-US" smtClean="0"/>
              <a:t>11/3/2022</a:t>
            </a:fld>
            <a:endParaRPr lang="en-US" dirty="0"/>
          </a:p>
        </p:txBody>
      </p:sp>
      <p:sp>
        <p:nvSpPr>
          <p:cNvPr id="6" name="Footer Placeholder 5"/>
          <p:cNvSpPr>
            <a:spLocks noGrp="1"/>
          </p:cNvSpPr>
          <p:nvPr>
            <p:ph type="ftr" sz="quarter" idx="11"/>
          </p:nvPr>
        </p:nvSpPr>
        <p:spPr/>
        <p:txBody>
          <a:bodyPr/>
          <a:lstStyle/>
          <a:p>
            <a:r>
              <a:rPr lang="it-IT"/>
              <a:t>Francesca Lo Iacono - Pistoia, 5 maggio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51915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E3DCF06-FFA8-4A79-AE79-14C26D341E41}" type="datetime1">
              <a:rPr lang="en-US" smtClean="0"/>
              <a:t>11/3/2022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it-IT"/>
              <a:t>Francesca Lo Iacono - Pistoia, 5 maggio 2017</a:t>
            </a:r>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20163459"/>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hf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9231" y="3009901"/>
            <a:ext cx="11044989" cy="1429751"/>
          </a:xfrm>
        </p:spPr>
        <p:txBody>
          <a:bodyPr>
            <a:noAutofit/>
          </a:bodyPr>
          <a:lstStyle/>
          <a:p>
            <a:br>
              <a:rPr lang="it-IT" sz="4400" b="1" i="1" dirty="0"/>
            </a:br>
            <a:br>
              <a:rPr lang="it-IT" sz="4400" b="1" i="1" dirty="0"/>
            </a:br>
            <a:br>
              <a:rPr lang="it-IT" sz="4400" b="1" i="1" dirty="0"/>
            </a:br>
            <a:br>
              <a:rPr lang="it-IT" sz="4400" b="1" i="1" dirty="0"/>
            </a:br>
            <a:br>
              <a:rPr lang="it-IT" sz="4400" b="1" i="1" dirty="0"/>
            </a:br>
            <a:br>
              <a:rPr lang="it-IT" sz="4400" b="1" i="1" dirty="0"/>
            </a:br>
            <a:br>
              <a:rPr lang="it-IT" sz="4400" b="1" i="1" dirty="0"/>
            </a:br>
            <a:br>
              <a:rPr lang="it-IT" sz="4400" b="1" i="1" dirty="0"/>
            </a:br>
            <a:br>
              <a:rPr lang="it-IT" sz="4400" b="1" i="1" dirty="0"/>
            </a:br>
            <a:br>
              <a:rPr lang="it-IT" sz="4400" b="1" i="1" dirty="0"/>
            </a:br>
            <a:r>
              <a:rPr lang="it-IT" sz="3200" b="1" i="1" dirty="0">
                <a:solidFill>
                  <a:srgbClr val="851528"/>
                </a:solidFill>
              </a:rPr>
              <a:t>IL TRATTAMENTO DEI CREDITORI: </a:t>
            </a:r>
            <a:br>
              <a:rPr lang="it-IT" sz="3200" i="1" dirty="0">
                <a:solidFill>
                  <a:srgbClr val="851528"/>
                </a:solidFill>
              </a:rPr>
            </a:br>
            <a:r>
              <a:rPr lang="it-IT" sz="2000" i="1" dirty="0">
                <a:solidFill>
                  <a:srgbClr val="851528"/>
                </a:solidFill>
              </a:rPr>
              <a:t>IL SURPLUS CONCORDATARIO, LE IMPLICAZIONI DELLA RELATIVE PRIORITY RULE, IL CLASSAMENTO OBBLIGATORIO</a:t>
            </a:r>
            <a:endParaRPr lang="it-IT" sz="3200" i="1" dirty="0">
              <a:solidFill>
                <a:srgbClr val="851528"/>
              </a:solidFill>
            </a:endParaRPr>
          </a:p>
        </p:txBody>
      </p:sp>
      <p:sp>
        <p:nvSpPr>
          <p:cNvPr id="6" name="Rectangle 3"/>
          <p:cNvSpPr>
            <a:spLocks noGrp="1" noChangeArrowheads="1"/>
          </p:cNvSpPr>
          <p:nvPr>
            <p:ph type="subTitle" idx="1"/>
          </p:nvPr>
        </p:nvSpPr>
        <p:spPr bwMode="auto">
          <a:xfrm>
            <a:off x="2577164" y="6218691"/>
            <a:ext cx="7579895"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it-IT" sz="2000" i="1" dirty="0">
                <a:solidFill>
                  <a:schemeClr val="bg1"/>
                </a:solidFill>
                <a:latin typeface="Palatino Linotype" panose="02040502050505030304" pitchFamily="18" charset="0"/>
              </a:rPr>
              <a:t>Federico Paolini - Pistoia, 27 ottobre 2022</a:t>
            </a:r>
          </a:p>
        </p:txBody>
      </p:sp>
      <p:pic>
        <p:nvPicPr>
          <p:cNvPr id="4" name="Picture 9"/>
          <p:cNvPicPr>
            <a:picLocks noChangeAspect="1" noChangeArrowheads="1"/>
          </p:cNvPicPr>
          <p:nvPr/>
        </p:nvPicPr>
        <p:blipFill>
          <a:blip r:embed="rId2" cstate="print"/>
          <a:srcRect/>
          <a:stretch>
            <a:fillRect/>
          </a:stretch>
        </p:blipFill>
        <p:spPr bwMode="auto">
          <a:xfrm>
            <a:off x="5117408" y="439254"/>
            <a:ext cx="2725200" cy="1036787"/>
          </a:xfrm>
          <a:prstGeom prst="rect">
            <a:avLst/>
          </a:prstGeom>
          <a:noFill/>
          <a:ln w="9525">
            <a:noFill/>
            <a:miter lim="800000"/>
            <a:headEnd/>
            <a:tailEnd/>
          </a:ln>
        </p:spPr>
      </p:pic>
      <p:sp>
        <p:nvSpPr>
          <p:cNvPr id="5" name="Sottotitolo 2"/>
          <p:cNvSpPr txBox="1">
            <a:spLocks/>
          </p:cNvSpPr>
          <p:nvPr/>
        </p:nvSpPr>
        <p:spPr>
          <a:xfrm>
            <a:off x="1866900" y="1885950"/>
            <a:ext cx="9226216" cy="736732"/>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40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240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Tree>
    <p:extLst>
      <p:ext uri="{BB962C8B-B14F-4D97-AF65-F5344CB8AC3E}">
        <p14:creationId xmlns:p14="http://schemas.microsoft.com/office/powerpoint/2010/main" val="208378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4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 </a:t>
            </a:r>
          </a:p>
        </p:txBody>
      </p:sp>
      <p:sp>
        <p:nvSpPr>
          <p:cNvPr id="3" name="Segnaposto contenuto 2"/>
          <p:cNvSpPr>
            <a:spLocks noGrp="1"/>
          </p:cNvSpPr>
          <p:nvPr>
            <p:ph idx="1"/>
          </p:nvPr>
        </p:nvSpPr>
        <p:spPr>
          <a:xfrm>
            <a:off x="1619250" y="2105526"/>
            <a:ext cx="9163050" cy="3957494"/>
          </a:xfrm>
        </p:spPr>
        <p:txBody>
          <a:bodyPr>
            <a:normAutofit fontScale="62500" lnSpcReduction="20000"/>
          </a:bodyPr>
          <a:lstStyle/>
          <a:p>
            <a:pPr marL="0" indent="0" algn="ctr">
              <a:buNone/>
            </a:pPr>
            <a:r>
              <a:rPr lang="it-IT" sz="2300" b="1" u="sng" dirty="0">
                <a:solidFill>
                  <a:schemeClr val="bg1"/>
                </a:solidFill>
                <a:effectLst/>
                <a:latin typeface="Palatino Linotype" panose="02040502050505030304" pitchFamily="18" charset="0"/>
                <a:cs typeface="Calibri" panose="020F0502020204030204" pitchFamily="34" charset="0"/>
              </a:rPr>
              <a:t>ESEMPIO (ELEMENTARE)  DI APPLICAZIONE DELLE NUOVE REGOLE DISTRIBUTIVE NEL CONCORDATO IN CONTINUITA’</a:t>
            </a:r>
            <a:endParaRPr lang="it-IT" sz="2300" u="sng" dirty="0">
              <a:solidFill>
                <a:schemeClr val="bg1"/>
              </a:solidFill>
              <a:effectLst/>
              <a:latin typeface="Palatino Linotype" panose="02040502050505030304" pitchFamily="18" charset="0"/>
              <a:cs typeface="Calibri" panose="020F0502020204030204" pitchFamily="34" charset="0"/>
            </a:endParaRPr>
          </a:p>
          <a:p>
            <a:pPr algn="just"/>
            <a:r>
              <a:rPr lang="it-IT" sz="2400" b="1" dirty="0">
                <a:solidFill>
                  <a:schemeClr val="bg1"/>
                </a:solidFill>
                <a:effectLst/>
                <a:latin typeface="Palatino Linotype" panose="02040502050505030304" pitchFamily="18" charset="0"/>
                <a:cs typeface="Calibri" panose="020F0502020204030204" pitchFamily="34" charset="0"/>
              </a:rPr>
              <a:t>Attivo concordatario (130)</a:t>
            </a:r>
          </a:p>
          <a:p>
            <a:pPr marL="0" indent="0" algn="just">
              <a:buNone/>
            </a:pPr>
            <a:r>
              <a:rPr lang="it-IT" sz="2400" dirty="0">
                <a:solidFill>
                  <a:schemeClr val="bg1"/>
                </a:solidFill>
                <a:effectLst/>
                <a:latin typeface="Palatino Linotype" panose="02040502050505030304" pitchFamily="18" charset="0"/>
                <a:cs typeface="Calibri" panose="020F0502020204030204" pitchFamily="34" charset="0"/>
              </a:rPr>
              <a:t>Valore di liquidazione: 70</a:t>
            </a:r>
          </a:p>
          <a:p>
            <a:pPr algn="just">
              <a:buNone/>
            </a:pPr>
            <a:r>
              <a:rPr lang="it-IT" sz="2400" dirty="0">
                <a:solidFill>
                  <a:schemeClr val="bg1"/>
                </a:solidFill>
                <a:effectLst/>
                <a:latin typeface="Palatino Linotype" panose="02040502050505030304" pitchFamily="18" charset="0"/>
                <a:cs typeface="Calibri" panose="020F0502020204030204" pitchFamily="34" charset="0"/>
              </a:rPr>
              <a:t>Surplus concordatario (da continuità): 60</a:t>
            </a:r>
          </a:p>
          <a:p>
            <a:pPr algn="just"/>
            <a:r>
              <a:rPr lang="it-IT" sz="2400" b="1" dirty="0">
                <a:solidFill>
                  <a:schemeClr val="bg1"/>
                </a:solidFill>
                <a:effectLst/>
                <a:latin typeface="Palatino Linotype" panose="02040502050505030304" pitchFamily="18" charset="0"/>
                <a:cs typeface="Calibri" panose="020F0502020204030204" pitchFamily="34" charset="0"/>
              </a:rPr>
              <a:t>Passivo concordatario (480)</a:t>
            </a:r>
          </a:p>
          <a:p>
            <a:pPr algn="just">
              <a:buNone/>
            </a:pPr>
            <a:r>
              <a:rPr lang="it-IT" sz="2400" dirty="0">
                <a:solidFill>
                  <a:schemeClr val="bg1"/>
                </a:solidFill>
                <a:effectLst/>
                <a:latin typeface="Palatino Linotype" panose="02040502050505030304" pitchFamily="18" charset="0"/>
                <a:cs typeface="Calibri" panose="020F0502020204030204" pitchFamily="34" charset="0"/>
              </a:rPr>
              <a:t>Classe 1-crediti ex art. 2751</a:t>
            </a:r>
            <a:r>
              <a:rPr lang="it-IT" sz="2400" i="1" dirty="0">
                <a:solidFill>
                  <a:schemeClr val="bg1"/>
                </a:solidFill>
                <a:effectLst/>
                <a:latin typeface="Palatino Linotype" panose="02040502050505030304" pitchFamily="18" charset="0"/>
                <a:cs typeface="Calibri" panose="020F0502020204030204" pitchFamily="34" charset="0"/>
              </a:rPr>
              <a:t>bis</a:t>
            </a:r>
            <a:r>
              <a:rPr lang="it-IT" sz="2400" dirty="0">
                <a:solidFill>
                  <a:schemeClr val="bg1"/>
                </a:solidFill>
                <a:effectLst/>
                <a:latin typeface="Palatino Linotype" panose="02040502050505030304" pitchFamily="18" charset="0"/>
                <a:cs typeface="Calibri" panose="020F0502020204030204" pitchFamily="34" charset="0"/>
              </a:rPr>
              <a:t> n. 1/2777 c.c. = 80</a:t>
            </a:r>
          </a:p>
          <a:p>
            <a:pPr algn="just">
              <a:buNone/>
            </a:pPr>
            <a:r>
              <a:rPr lang="it-IT" sz="2400" dirty="0">
                <a:solidFill>
                  <a:schemeClr val="bg1"/>
                </a:solidFill>
                <a:effectLst/>
                <a:latin typeface="Palatino Linotype" panose="02040502050505030304" pitchFamily="18" charset="0"/>
                <a:cs typeface="Calibri" panose="020F0502020204030204" pitchFamily="34" charset="0"/>
              </a:rPr>
              <a:t>Classe 2-crediti ex art. 2751</a:t>
            </a:r>
            <a:r>
              <a:rPr lang="it-IT" sz="2400" i="1" dirty="0">
                <a:solidFill>
                  <a:schemeClr val="bg1"/>
                </a:solidFill>
                <a:effectLst/>
                <a:latin typeface="Palatino Linotype" panose="02040502050505030304" pitchFamily="18" charset="0"/>
                <a:cs typeface="Calibri" panose="020F0502020204030204" pitchFamily="34" charset="0"/>
              </a:rPr>
              <a:t>bis</a:t>
            </a:r>
            <a:r>
              <a:rPr lang="it-IT" sz="2400" dirty="0">
                <a:solidFill>
                  <a:schemeClr val="bg1"/>
                </a:solidFill>
                <a:effectLst/>
                <a:latin typeface="Palatino Linotype" panose="02040502050505030304" pitchFamily="18" charset="0"/>
                <a:cs typeface="Calibri" panose="020F0502020204030204" pitchFamily="34" charset="0"/>
              </a:rPr>
              <a:t> n. 2/2777 c.c. = 60</a:t>
            </a:r>
          </a:p>
          <a:p>
            <a:pPr algn="just">
              <a:buNone/>
            </a:pPr>
            <a:r>
              <a:rPr lang="it-IT" sz="2400" dirty="0">
                <a:solidFill>
                  <a:schemeClr val="bg1"/>
                </a:solidFill>
                <a:effectLst/>
                <a:latin typeface="Palatino Linotype" panose="02040502050505030304" pitchFamily="18" charset="0"/>
                <a:cs typeface="Calibri" panose="020F0502020204030204" pitchFamily="34" charset="0"/>
              </a:rPr>
              <a:t>Classe 3-crediti ex art. 2751</a:t>
            </a:r>
            <a:r>
              <a:rPr lang="it-IT" sz="2400" i="1" dirty="0">
                <a:solidFill>
                  <a:schemeClr val="bg1"/>
                </a:solidFill>
                <a:effectLst/>
                <a:latin typeface="Palatino Linotype" panose="02040502050505030304" pitchFamily="18" charset="0"/>
                <a:cs typeface="Calibri" panose="020F0502020204030204" pitchFamily="34" charset="0"/>
              </a:rPr>
              <a:t>bis</a:t>
            </a:r>
            <a:r>
              <a:rPr lang="it-IT" sz="2400" dirty="0">
                <a:solidFill>
                  <a:schemeClr val="bg1"/>
                </a:solidFill>
                <a:effectLst/>
                <a:latin typeface="Palatino Linotype" panose="02040502050505030304" pitchFamily="18" charset="0"/>
                <a:cs typeface="Calibri" panose="020F0502020204030204" pitchFamily="34" charset="0"/>
              </a:rPr>
              <a:t> n. 5/2777 c.c. = 40</a:t>
            </a:r>
          </a:p>
          <a:p>
            <a:pPr algn="just">
              <a:buNone/>
            </a:pPr>
            <a:r>
              <a:rPr lang="it-IT" sz="2400" dirty="0">
                <a:solidFill>
                  <a:schemeClr val="bg1"/>
                </a:solidFill>
                <a:effectLst/>
                <a:latin typeface="Palatino Linotype" panose="02040502050505030304" pitchFamily="18" charset="0"/>
                <a:cs typeface="Calibri" panose="020F0502020204030204" pitchFamily="34" charset="0"/>
              </a:rPr>
              <a:t>Classe 4-crediti erariali ex art. 2752 c. 1/2778 n. 18 c.c. = 50</a:t>
            </a:r>
          </a:p>
          <a:p>
            <a:pPr algn="just">
              <a:buNone/>
            </a:pPr>
            <a:r>
              <a:rPr lang="it-IT" sz="2400" dirty="0">
                <a:solidFill>
                  <a:schemeClr val="bg1"/>
                </a:solidFill>
                <a:effectLst/>
                <a:latin typeface="Palatino Linotype" panose="02040502050505030304" pitchFamily="18" charset="0"/>
                <a:cs typeface="Calibri" panose="020F0502020204030204" pitchFamily="34" charset="0"/>
              </a:rPr>
              <a:t>Classe 5-banche chirografarie=250 </a:t>
            </a:r>
          </a:p>
          <a:p>
            <a:pPr algn="just">
              <a:buNone/>
            </a:pPr>
            <a:endParaRPr lang="it-IT" sz="2100" dirty="0">
              <a:solidFill>
                <a:schemeClr val="bg1"/>
              </a:solidFill>
              <a:effectLst/>
              <a:latin typeface="Palatino Linotype" panose="02040502050505030304" pitchFamily="18"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10</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090845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 </a:t>
            </a:r>
          </a:p>
        </p:txBody>
      </p:sp>
      <p:sp>
        <p:nvSpPr>
          <p:cNvPr id="3" name="Segnaposto contenuto 2"/>
          <p:cNvSpPr>
            <a:spLocks noGrp="1"/>
          </p:cNvSpPr>
          <p:nvPr>
            <p:ph idx="1"/>
          </p:nvPr>
        </p:nvSpPr>
        <p:spPr>
          <a:xfrm>
            <a:off x="1619250" y="2105526"/>
            <a:ext cx="9163050" cy="3957494"/>
          </a:xfrm>
        </p:spPr>
        <p:txBody>
          <a:bodyPr>
            <a:normAutofit fontScale="70000" lnSpcReduction="20000"/>
          </a:bodyPr>
          <a:lstStyle/>
          <a:p>
            <a:r>
              <a:rPr lang="it-IT" sz="2200" b="1" dirty="0">
                <a:solidFill>
                  <a:schemeClr val="bg1"/>
                </a:solidFill>
                <a:effectLst/>
                <a:latin typeface="Palatino Linotype" panose="02040502050505030304" pitchFamily="18" charset="0"/>
                <a:cs typeface="Calibri" panose="020F0502020204030204" pitchFamily="34" charset="0"/>
              </a:rPr>
              <a:t>Distribuzione delle risorse ai creditori (130) – ipotesi 1</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1-crediti ex art. 2751</a:t>
            </a:r>
            <a:r>
              <a:rPr lang="it-IT" sz="2000" i="1" dirty="0">
                <a:solidFill>
                  <a:schemeClr val="bg1"/>
                </a:solidFill>
                <a:effectLst/>
                <a:latin typeface="Palatino Linotype" panose="02040502050505030304" pitchFamily="18" charset="0"/>
                <a:cs typeface="Calibri" panose="020F0502020204030204" pitchFamily="34" charset="0"/>
              </a:rPr>
              <a:t>bis</a:t>
            </a:r>
            <a:r>
              <a:rPr lang="it-IT" sz="2000" dirty="0">
                <a:solidFill>
                  <a:schemeClr val="bg1"/>
                </a:solidFill>
                <a:effectLst/>
                <a:latin typeface="Palatino Linotype" panose="02040502050505030304" pitchFamily="18" charset="0"/>
                <a:cs typeface="Calibri" panose="020F0502020204030204" pitchFamily="34" charset="0"/>
              </a:rPr>
              <a:t> n. 1/2777 c.c. =  80 (100%)</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2-crediti ex art. 2751</a:t>
            </a:r>
            <a:r>
              <a:rPr lang="it-IT" sz="2000" i="1" dirty="0">
                <a:solidFill>
                  <a:schemeClr val="bg1"/>
                </a:solidFill>
                <a:effectLst/>
                <a:latin typeface="Palatino Linotype" panose="02040502050505030304" pitchFamily="18" charset="0"/>
                <a:cs typeface="Calibri" panose="020F0502020204030204" pitchFamily="34" charset="0"/>
              </a:rPr>
              <a:t>bis</a:t>
            </a:r>
            <a:r>
              <a:rPr lang="it-IT" sz="2000" dirty="0">
                <a:solidFill>
                  <a:schemeClr val="bg1"/>
                </a:solidFill>
                <a:effectLst/>
                <a:latin typeface="Palatino Linotype" panose="02040502050505030304" pitchFamily="18" charset="0"/>
                <a:cs typeface="Calibri" panose="020F0502020204030204" pitchFamily="34" charset="0"/>
              </a:rPr>
              <a:t> n. 2/2777 c.c. = 18 (30%)</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3-crediti ex art. 2751</a:t>
            </a:r>
            <a:r>
              <a:rPr lang="it-IT" sz="2000" i="1" dirty="0">
                <a:solidFill>
                  <a:schemeClr val="bg1"/>
                </a:solidFill>
                <a:effectLst/>
                <a:latin typeface="Palatino Linotype" panose="02040502050505030304" pitchFamily="18" charset="0"/>
                <a:cs typeface="Calibri" panose="020F0502020204030204" pitchFamily="34" charset="0"/>
              </a:rPr>
              <a:t>bis</a:t>
            </a:r>
            <a:r>
              <a:rPr lang="it-IT" sz="2000" dirty="0">
                <a:solidFill>
                  <a:schemeClr val="bg1"/>
                </a:solidFill>
                <a:effectLst/>
                <a:latin typeface="Palatino Linotype" panose="02040502050505030304" pitchFamily="18" charset="0"/>
                <a:cs typeface="Calibri" panose="020F0502020204030204" pitchFamily="34" charset="0"/>
              </a:rPr>
              <a:t> n. 5/2777 c.c. = 8 (20%)</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4-crediti erariali ex art. 2752 c. 1/2778 n. </a:t>
            </a:r>
            <a:r>
              <a:rPr lang="it-IT" dirty="0">
                <a:solidFill>
                  <a:schemeClr val="bg1"/>
                </a:solidFill>
                <a:effectLst/>
                <a:latin typeface="Palatino Linotype" panose="02040502050505030304" pitchFamily="18" charset="0"/>
                <a:cs typeface="Calibri" panose="020F0502020204030204" pitchFamily="34" charset="0"/>
              </a:rPr>
              <a:t>18</a:t>
            </a:r>
            <a:r>
              <a:rPr lang="it-IT" sz="2000" dirty="0">
                <a:solidFill>
                  <a:schemeClr val="bg1"/>
                </a:solidFill>
                <a:effectLst/>
                <a:latin typeface="Palatino Linotype" panose="02040502050505030304" pitchFamily="18" charset="0"/>
                <a:cs typeface="Calibri" panose="020F0502020204030204" pitchFamily="34" charset="0"/>
              </a:rPr>
              <a:t> c.c. = 7,5 (15%)</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5-banche chirografarie = </a:t>
            </a:r>
            <a:r>
              <a:rPr lang="it-IT" sz="2000" dirty="0">
                <a:solidFill>
                  <a:srgbClr val="FF0000"/>
                </a:solidFill>
                <a:effectLst/>
                <a:latin typeface="Palatino Linotype" panose="02040502050505030304" pitchFamily="18" charset="0"/>
                <a:cs typeface="Calibri" panose="020F0502020204030204" pitchFamily="34" charset="0"/>
              </a:rPr>
              <a:t>16,5</a:t>
            </a:r>
            <a:r>
              <a:rPr lang="it-IT" sz="2000" dirty="0">
                <a:solidFill>
                  <a:schemeClr val="bg1"/>
                </a:solidFill>
                <a:effectLst/>
                <a:latin typeface="Palatino Linotype" panose="02040502050505030304" pitchFamily="18" charset="0"/>
                <a:cs typeface="Calibri" panose="020F0502020204030204" pitchFamily="34" charset="0"/>
              </a:rPr>
              <a:t> (6,66%)</a:t>
            </a:r>
          </a:p>
          <a:p>
            <a:pPr marL="0" indent="0" algn="just">
              <a:buNone/>
            </a:pPr>
            <a:r>
              <a:rPr lang="it-IT" sz="2200" b="1" u="sng" dirty="0">
                <a:solidFill>
                  <a:schemeClr val="bg1"/>
                </a:solidFill>
                <a:effectLst/>
                <a:latin typeface="Palatino Linotype" panose="02040502050505030304" pitchFamily="18" charset="0"/>
                <a:cs typeface="Calibri" panose="020F0502020204030204" pitchFamily="34" charset="0"/>
              </a:rPr>
              <a:t>N.B</a:t>
            </a:r>
            <a:r>
              <a:rPr lang="it-IT" sz="2200" u="sng" dirty="0">
                <a:solidFill>
                  <a:schemeClr val="bg1"/>
                </a:solidFill>
                <a:effectLst/>
                <a:latin typeface="Palatino Linotype" panose="02040502050505030304" pitchFamily="18" charset="0"/>
                <a:cs typeface="Calibri" panose="020F0502020204030204" pitchFamily="34" charset="0"/>
              </a:rPr>
              <a:t>. (</a:t>
            </a:r>
            <a:r>
              <a:rPr lang="it-IT" sz="2200" i="1" u="sng" dirty="0">
                <a:solidFill>
                  <a:schemeClr val="bg1"/>
                </a:solidFill>
                <a:effectLst/>
                <a:latin typeface="Palatino Linotype" panose="02040502050505030304" pitchFamily="18" charset="0"/>
                <a:cs typeface="Calibri" panose="020F0502020204030204" pitchFamily="34" charset="0"/>
              </a:rPr>
              <a:t>i</a:t>
            </a:r>
            <a:r>
              <a:rPr lang="it-IT" sz="2200" u="sng" dirty="0">
                <a:solidFill>
                  <a:schemeClr val="bg1"/>
                </a:solidFill>
                <a:effectLst/>
                <a:latin typeface="Palatino Linotype" panose="02040502050505030304" pitchFamily="18" charset="0"/>
                <a:cs typeface="Calibri" panose="020F0502020204030204" pitchFamily="34" charset="0"/>
              </a:rPr>
              <a:t>) I creditori della classe 1 trovano collocazione anche sul </a:t>
            </a:r>
            <a:r>
              <a:rPr lang="it-IT" sz="2200" i="1" u="sng" dirty="0">
                <a:solidFill>
                  <a:schemeClr val="bg1"/>
                </a:solidFill>
                <a:effectLst/>
                <a:latin typeface="Palatino Linotype" panose="02040502050505030304" pitchFamily="18" charset="0"/>
                <a:cs typeface="Calibri" panose="020F0502020204030204" pitchFamily="34" charset="0"/>
              </a:rPr>
              <a:t>surplus</a:t>
            </a:r>
            <a:r>
              <a:rPr lang="it-IT" sz="2200" u="sng" dirty="0">
                <a:solidFill>
                  <a:schemeClr val="bg1"/>
                </a:solidFill>
                <a:effectLst/>
                <a:latin typeface="Palatino Linotype" panose="02040502050505030304" pitchFamily="18" charset="0"/>
                <a:cs typeface="Calibri" panose="020F0502020204030204" pitchFamily="34" charset="0"/>
              </a:rPr>
              <a:t> concordatario secondo la regola dell’APR, cosicché le risorse distribuibili alle altre classi secondo la regola della RPR si riducono da 60 a 50; (</a:t>
            </a:r>
            <a:r>
              <a:rPr lang="it-IT" sz="2200" i="1" u="sng" dirty="0">
                <a:solidFill>
                  <a:schemeClr val="bg1"/>
                </a:solidFill>
                <a:effectLst/>
                <a:latin typeface="Palatino Linotype" panose="02040502050505030304" pitchFamily="18" charset="0"/>
                <a:cs typeface="Calibri" panose="020F0502020204030204" pitchFamily="34" charset="0"/>
              </a:rPr>
              <a:t>ii</a:t>
            </a:r>
            <a:r>
              <a:rPr lang="it-IT" sz="2200" u="sng" dirty="0">
                <a:solidFill>
                  <a:schemeClr val="bg1"/>
                </a:solidFill>
                <a:effectLst/>
                <a:latin typeface="Palatino Linotype" panose="02040502050505030304" pitchFamily="18" charset="0"/>
                <a:cs typeface="Calibri" panose="020F0502020204030204" pitchFamily="34" charset="0"/>
              </a:rPr>
              <a:t>) il </a:t>
            </a:r>
            <a:r>
              <a:rPr lang="it-IT" sz="2200" i="1" u="sng" dirty="0">
                <a:solidFill>
                  <a:schemeClr val="bg1"/>
                </a:solidFill>
                <a:effectLst/>
                <a:latin typeface="Palatino Linotype" panose="02040502050505030304" pitchFamily="18" charset="0"/>
                <a:cs typeface="Calibri" panose="020F0502020204030204" pitchFamily="34" charset="0"/>
              </a:rPr>
              <a:t>surplus</a:t>
            </a:r>
            <a:r>
              <a:rPr lang="it-IT" sz="2200" u="sng" dirty="0">
                <a:solidFill>
                  <a:schemeClr val="bg1"/>
                </a:solidFill>
                <a:effectLst/>
                <a:latin typeface="Palatino Linotype" panose="02040502050505030304" pitchFamily="18" charset="0"/>
                <a:cs typeface="Calibri" panose="020F0502020204030204" pitchFamily="34" charset="0"/>
              </a:rPr>
              <a:t> concordatario di 50 – al netto della quota destinata ai creditori della classe 1 – è stato ripartito in modo tale da far sì che il trattamento (percentuale) riservato alle classi poziori (30%-20%-15%-6,66%) risulti superiore a quello offerto alle classi di grado inferiore. In valore assoluto, però, il trattamento riservato alla classe 5 (16,5) è superiore a quello delle classi 3 (8) e 4 (7,5). E’ corretto?    </a:t>
            </a:r>
          </a:p>
          <a:p>
            <a:pPr marL="0" indent="0" algn="just">
              <a:buNone/>
            </a:pPr>
            <a:endParaRPr lang="it-IT" sz="2200" u="sng"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sz="2200" u="sng"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sz="2200" u="sng" dirty="0">
              <a:solidFill>
                <a:schemeClr val="bg1"/>
              </a:solidFill>
              <a:effectLst/>
              <a:latin typeface="Palatino Linotype" panose="02040502050505030304" pitchFamily="18" charset="0"/>
              <a:cs typeface="Calibri" panose="020F0502020204030204" pitchFamily="34" charset="0"/>
            </a:endParaRPr>
          </a:p>
          <a:p>
            <a:pPr algn="just">
              <a:buNone/>
            </a:pPr>
            <a:endParaRPr lang="it-IT" u="sng"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11</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63617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 </a:t>
            </a:r>
          </a:p>
        </p:txBody>
      </p:sp>
      <p:sp>
        <p:nvSpPr>
          <p:cNvPr id="3" name="Segnaposto contenuto 2"/>
          <p:cNvSpPr>
            <a:spLocks noGrp="1"/>
          </p:cNvSpPr>
          <p:nvPr>
            <p:ph idx="1"/>
          </p:nvPr>
        </p:nvSpPr>
        <p:spPr>
          <a:xfrm>
            <a:off x="1619250" y="2105526"/>
            <a:ext cx="9163050" cy="3957494"/>
          </a:xfrm>
        </p:spPr>
        <p:txBody>
          <a:bodyPr>
            <a:normAutofit fontScale="77500" lnSpcReduction="20000"/>
          </a:bodyPr>
          <a:lstStyle/>
          <a:p>
            <a:r>
              <a:rPr lang="it-IT" sz="2000" b="1" dirty="0">
                <a:solidFill>
                  <a:schemeClr val="bg1"/>
                </a:solidFill>
                <a:effectLst/>
                <a:latin typeface="Palatino Linotype" panose="02040502050505030304" pitchFamily="18" charset="0"/>
                <a:cs typeface="Calibri" panose="020F0502020204030204" pitchFamily="34" charset="0"/>
              </a:rPr>
              <a:t>Distribuzione delle risorse ai creditori (130) – ipotesi 2</a:t>
            </a:r>
          </a:p>
          <a:p>
            <a:pPr algn="just">
              <a:buNone/>
            </a:pPr>
            <a:r>
              <a:rPr lang="it-IT" sz="1800" dirty="0">
                <a:solidFill>
                  <a:schemeClr val="bg1"/>
                </a:solidFill>
                <a:effectLst/>
                <a:latin typeface="Palatino Linotype" panose="02040502050505030304" pitchFamily="18" charset="0"/>
                <a:cs typeface="Calibri" panose="020F0502020204030204" pitchFamily="34" charset="0"/>
              </a:rPr>
              <a:t>Classe 1-crediti ex art. 2751</a:t>
            </a:r>
            <a:r>
              <a:rPr lang="it-IT" sz="1800" i="1" dirty="0">
                <a:solidFill>
                  <a:schemeClr val="bg1"/>
                </a:solidFill>
                <a:effectLst/>
                <a:latin typeface="Palatino Linotype" panose="02040502050505030304" pitchFamily="18" charset="0"/>
                <a:cs typeface="Calibri" panose="020F0502020204030204" pitchFamily="34" charset="0"/>
              </a:rPr>
              <a:t>bis</a:t>
            </a:r>
            <a:r>
              <a:rPr lang="it-IT" sz="1800" dirty="0">
                <a:solidFill>
                  <a:schemeClr val="bg1"/>
                </a:solidFill>
                <a:effectLst/>
                <a:latin typeface="Palatino Linotype" panose="02040502050505030304" pitchFamily="18" charset="0"/>
                <a:cs typeface="Calibri" panose="020F0502020204030204" pitchFamily="34" charset="0"/>
              </a:rPr>
              <a:t> n. 1/2777 c.c. =  80 (100%)</a:t>
            </a:r>
          </a:p>
          <a:p>
            <a:pPr algn="just">
              <a:buNone/>
            </a:pPr>
            <a:r>
              <a:rPr lang="it-IT" sz="1800" dirty="0">
                <a:solidFill>
                  <a:schemeClr val="bg1"/>
                </a:solidFill>
                <a:effectLst/>
                <a:latin typeface="Palatino Linotype" panose="02040502050505030304" pitchFamily="18" charset="0"/>
                <a:cs typeface="Calibri" panose="020F0502020204030204" pitchFamily="34" charset="0"/>
              </a:rPr>
              <a:t>Classe 2-crediti ex art. 2751</a:t>
            </a:r>
            <a:r>
              <a:rPr lang="it-IT" sz="1800" i="1" dirty="0">
                <a:solidFill>
                  <a:schemeClr val="bg1"/>
                </a:solidFill>
                <a:effectLst/>
                <a:latin typeface="Palatino Linotype" panose="02040502050505030304" pitchFamily="18" charset="0"/>
                <a:cs typeface="Calibri" panose="020F0502020204030204" pitchFamily="34" charset="0"/>
              </a:rPr>
              <a:t>bis</a:t>
            </a:r>
            <a:r>
              <a:rPr lang="it-IT" sz="1800" dirty="0">
                <a:solidFill>
                  <a:schemeClr val="bg1"/>
                </a:solidFill>
                <a:effectLst/>
                <a:latin typeface="Palatino Linotype" panose="02040502050505030304" pitchFamily="18" charset="0"/>
                <a:cs typeface="Calibri" panose="020F0502020204030204" pitchFamily="34" charset="0"/>
              </a:rPr>
              <a:t> n. 2/2777 c.c. = 20 (33,33%)</a:t>
            </a:r>
          </a:p>
          <a:p>
            <a:pPr algn="just">
              <a:buNone/>
            </a:pPr>
            <a:r>
              <a:rPr lang="it-IT" sz="1800" dirty="0">
                <a:solidFill>
                  <a:schemeClr val="bg1"/>
                </a:solidFill>
                <a:effectLst/>
                <a:latin typeface="Palatino Linotype" panose="02040502050505030304" pitchFamily="18" charset="0"/>
                <a:cs typeface="Calibri" panose="020F0502020204030204" pitchFamily="34" charset="0"/>
              </a:rPr>
              <a:t>Classe 3-crediti ex art. 2751</a:t>
            </a:r>
            <a:r>
              <a:rPr lang="it-IT" sz="1800" i="1" dirty="0">
                <a:solidFill>
                  <a:schemeClr val="bg1"/>
                </a:solidFill>
                <a:effectLst/>
                <a:latin typeface="Palatino Linotype" panose="02040502050505030304" pitchFamily="18" charset="0"/>
                <a:cs typeface="Calibri" panose="020F0502020204030204" pitchFamily="34" charset="0"/>
              </a:rPr>
              <a:t>bis</a:t>
            </a:r>
            <a:r>
              <a:rPr lang="it-IT" sz="1800" dirty="0">
                <a:solidFill>
                  <a:schemeClr val="bg1"/>
                </a:solidFill>
                <a:effectLst/>
                <a:latin typeface="Palatino Linotype" panose="02040502050505030304" pitchFamily="18" charset="0"/>
                <a:cs typeface="Calibri" panose="020F0502020204030204" pitchFamily="34" charset="0"/>
              </a:rPr>
              <a:t> n. 5/2777 c.c. = 15 (</a:t>
            </a:r>
            <a:r>
              <a:rPr lang="it-IT" sz="1800" dirty="0">
                <a:solidFill>
                  <a:srgbClr val="FF0000"/>
                </a:solidFill>
                <a:effectLst/>
                <a:latin typeface="Palatino Linotype" panose="02040502050505030304" pitchFamily="18" charset="0"/>
                <a:cs typeface="Calibri" panose="020F0502020204030204" pitchFamily="34" charset="0"/>
              </a:rPr>
              <a:t>37,5%</a:t>
            </a:r>
            <a:r>
              <a:rPr lang="it-IT" sz="1800" dirty="0">
                <a:solidFill>
                  <a:schemeClr val="bg1"/>
                </a:solidFill>
                <a:effectLst/>
                <a:latin typeface="Palatino Linotype" panose="02040502050505030304" pitchFamily="18" charset="0"/>
                <a:cs typeface="Calibri" panose="020F0502020204030204" pitchFamily="34" charset="0"/>
              </a:rPr>
              <a:t>)</a:t>
            </a:r>
          </a:p>
          <a:p>
            <a:pPr algn="just">
              <a:buNone/>
            </a:pPr>
            <a:r>
              <a:rPr lang="it-IT" sz="1800" dirty="0">
                <a:solidFill>
                  <a:schemeClr val="bg1"/>
                </a:solidFill>
                <a:effectLst/>
                <a:latin typeface="Palatino Linotype" panose="02040502050505030304" pitchFamily="18" charset="0"/>
                <a:cs typeface="Calibri" panose="020F0502020204030204" pitchFamily="34" charset="0"/>
              </a:rPr>
              <a:t>Classe 4-crediti erariali ex art. 2752 c. 1/2778 n. 18 c.c. = 10 (15%)</a:t>
            </a:r>
          </a:p>
          <a:p>
            <a:pPr algn="just">
              <a:buNone/>
            </a:pPr>
            <a:r>
              <a:rPr lang="it-IT" sz="1800" dirty="0">
                <a:solidFill>
                  <a:schemeClr val="bg1"/>
                </a:solidFill>
                <a:effectLst/>
                <a:latin typeface="Palatino Linotype" panose="02040502050505030304" pitchFamily="18" charset="0"/>
                <a:cs typeface="Calibri" panose="020F0502020204030204" pitchFamily="34" charset="0"/>
              </a:rPr>
              <a:t>Classe 5-banche chirografarie = 5 (2%)</a:t>
            </a:r>
          </a:p>
          <a:p>
            <a:pPr marL="0" indent="0" algn="just">
              <a:buNone/>
            </a:pPr>
            <a:r>
              <a:rPr lang="it-IT" sz="2000" b="1" u="sng" dirty="0">
                <a:solidFill>
                  <a:schemeClr val="bg1"/>
                </a:solidFill>
                <a:effectLst/>
                <a:latin typeface="Palatino Linotype" panose="02040502050505030304" pitchFamily="18" charset="0"/>
                <a:cs typeface="Calibri" panose="020F0502020204030204" pitchFamily="34" charset="0"/>
              </a:rPr>
              <a:t>N.B</a:t>
            </a:r>
            <a:r>
              <a:rPr lang="it-IT" sz="2000" u="sng" dirty="0">
                <a:solidFill>
                  <a:schemeClr val="bg1"/>
                </a:solidFill>
                <a:effectLst/>
                <a:latin typeface="Palatino Linotype" panose="02040502050505030304" pitchFamily="18" charset="0"/>
                <a:cs typeface="Calibri" panose="020F0502020204030204" pitchFamily="34" charset="0"/>
              </a:rPr>
              <a:t>. (</a:t>
            </a:r>
            <a:r>
              <a:rPr lang="it-IT" sz="2000" i="1" u="sng" dirty="0">
                <a:solidFill>
                  <a:schemeClr val="bg1"/>
                </a:solidFill>
                <a:effectLst/>
                <a:latin typeface="Palatino Linotype" panose="02040502050505030304" pitchFamily="18" charset="0"/>
                <a:cs typeface="Calibri" panose="020F0502020204030204" pitchFamily="34" charset="0"/>
              </a:rPr>
              <a:t>i</a:t>
            </a:r>
            <a:r>
              <a:rPr lang="it-IT" sz="2000" u="sng" dirty="0">
                <a:solidFill>
                  <a:schemeClr val="bg1"/>
                </a:solidFill>
                <a:effectLst/>
                <a:latin typeface="Palatino Linotype" panose="02040502050505030304" pitchFamily="18" charset="0"/>
                <a:cs typeface="Calibri" panose="020F0502020204030204" pitchFamily="34" charset="0"/>
              </a:rPr>
              <a:t>) I creditori della classe 1 trovano collocazione anche sul </a:t>
            </a:r>
            <a:r>
              <a:rPr lang="it-IT" sz="2000" i="1" u="sng" dirty="0">
                <a:solidFill>
                  <a:schemeClr val="bg1"/>
                </a:solidFill>
                <a:effectLst/>
                <a:latin typeface="Palatino Linotype" panose="02040502050505030304" pitchFamily="18" charset="0"/>
                <a:cs typeface="Calibri" panose="020F0502020204030204" pitchFamily="34" charset="0"/>
              </a:rPr>
              <a:t>surplus</a:t>
            </a:r>
            <a:r>
              <a:rPr lang="it-IT" sz="2000" u="sng" dirty="0">
                <a:solidFill>
                  <a:schemeClr val="bg1"/>
                </a:solidFill>
                <a:effectLst/>
                <a:latin typeface="Palatino Linotype" panose="02040502050505030304" pitchFamily="18" charset="0"/>
                <a:cs typeface="Calibri" panose="020F0502020204030204" pitchFamily="34" charset="0"/>
              </a:rPr>
              <a:t> concordatario secondo la regola dell’APR, cosicché le risorse distribuibili alle altre classi secondo la regola della RPR si riducono da 60 a 50; (</a:t>
            </a:r>
            <a:r>
              <a:rPr lang="it-IT" sz="2000" i="1" u="sng" dirty="0">
                <a:solidFill>
                  <a:schemeClr val="bg1"/>
                </a:solidFill>
                <a:effectLst/>
                <a:latin typeface="Palatino Linotype" panose="02040502050505030304" pitchFamily="18" charset="0"/>
                <a:cs typeface="Calibri" panose="020F0502020204030204" pitchFamily="34" charset="0"/>
              </a:rPr>
              <a:t>ii</a:t>
            </a:r>
            <a:r>
              <a:rPr lang="it-IT" sz="2000" u="sng" dirty="0">
                <a:solidFill>
                  <a:schemeClr val="bg1"/>
                </a:solidFill>
                <a:effectLst/>
                <a:latin typeface="Palatino Linotype" panose="02040502050505030304" pitchFamily="18" charset="0"/>
                <a:cs typeface="Calibri" panose="020F0502020204030204" pitchFamily="34" charset="0"/>
              </a:rPr>
              <a:t>) il </a:t>
            </a:r>
            <a:r>
              <a:rPr lang="it-IT" sz="2000" i="1" u="sng" dirty="0">
                <a:solidFill>
                  <a:schemeClr val="bg1"/>
                </a:solidFill>
                <a:effectLst/>
                <a:latin typeface="Palatino Linotype" panose="02040502050505030304" pitchFamily="18" charset="0"/>
                <a:cs typeface="Calibri" panose="020F0502020204030204" pitchFamily="34" charset="0"/>
              </a:rPr>
              <a:t>surplus</a:t>
            </a:r>
            <a:r>
              <a:rPr lang="it-IT" sz="2000" u="sng" dirty="0">
                <a:solidFill>
                  <a:schemeClr val="bg1"/>
                </a:solidFill>
                <a:effectLst/>
                <a:latin typeface="Palatino Linotype" panose="02040502050505030304" pitchFamily="18" charset="0"/>
                <a:cs typeface="Calibri" panose="020F0502020204030204" pitchFamily="34" charset="0"/>
              </a:rPr>
              <a:t> concordatario di 50 – al netto della quota destinata ai creditori della classe 1 –  è stato ripartito attribuendo alle diverse classi una percentuale del </a:t>
            </a:r>
            <a:r>
              <a:rPr lang="it-IT" sz="2000" i="1" u="sng" dirty="0">
                <a:solidFill>
                  <a:schemeClr val="bg1"/>
                </a:solidFill>
                <a:effectLst/>
                <a:latin typeface="Palatino Linotype" panose="02040502050505030304" pitchFamily="18" charset="0"/>
                <a:cs typeface="Calibri" panose="020F0502020204030204" pitchFamily="34" charset="0"/>
              </a:rPr>
              <a:t>surplus</a:t>
            </a:r>
            <a:r>
              <a:rPr lang="it-IT" sz="2000" u="sng" dirty="0">
                <a:solidFill>
                  <a:schemeClr val="bg1"/>
                </a:solidFill>
                <a:effectLst/>
                <a:latin typeface="Palatino Linotype" panose="02040502050505030304" pitchFamily="18" charset="0"/>
                <a:cs typeface="Calibri" panose="020F0502020204030204" pitchFamily="34" charset="0"/>
              </a:rPr>
              <a:t> stesso secondo un ordine verticale decrescente (40%-30%-20%-10%). In termini percentuali, però, il soddisfacimento offerto alla classe 2 (33,33%) si rivela a consuntivo  inferiore a quello della classe 3 (37,5%)</a:t>
            </a:r>
            <a:r>
              <a:rPr lang="it-IT" u="sng" dirty="0">
                <a:solidFill>
                  <a:schemeClr val="bg1"/>
                </a:solidFill>
                <a:effectLst/>
                <a:latin typeface="Palatino Linotype" panose="02040502050505030304" pitchFamily="18" charset="0"/>
                <a:cs typeface="Calibri" panose="020F0502020204030204" pitchFamily="34" charset="0"/>
              </a:rPr>
              <a:t>.</a:t>
            </a:r>
            <a:r>
              <a:rPr lang="it-IT" sz="2000" u="sng" dirty="0">
                <a:solidFill>
                  <a:schemeClr val="bg1"/>
                </a:solidFill>
                <a:effectLst/>
                <a:latin typeface="Palatino Linotype" panose="02040502050505030304" pitchFamily="18" charset="0"/>
                <a:cs typeface="Calibri" panose="020F0502020204030204" pitchFamily="34" charset="0"/>
              </a:rPr>
              <a:t> E’ corretto?</a:t>
            </a:r>
          </a:p>
          <a:p>
            <a:pPr>
              <a:buNone/>
            </a:pPr>
            <a:endParaRPr lang="it-IT" sz="2100" dirty="0">
              <a:solidFill>
                <a:schemeClr val="bg1"/>
              </a:solidFill>
              <a:effectLst/>
              <a:latin typeface="Palatino Linotype" panose="02040502050505030304" pitchFamily="18"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06969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 </a:t>
            </a:r>
          </a:p>
        </p:txBody>
      </p:sp>
      <p:sp>
        <p:nvSpPr>
          <p:cNvPr id="3" name="Segnaposto contenuto 2"/>
          <p:cNvSpPr>
            <a:spLocks noGrp="1"/>
          </p:cNvSpPr>
          <p:nvPr>
            <p:ph idx="1"/>
          </p:nvPr>
        </p:nvSpPr>
        <p:spPr>
          <a:xfrm>
            <a:off x="1619250" y="2105526"/>
            <a:ext cx="9163050" cy="3957494"/>
          </a:xfrm>
        </p:spPr>
        <p:txBody>
          <a:bodyPr>
            <a:normAutofit fontScale="62500" lnSpcReduction="20000"/>
          </a:bodyPr>
          <a:lstStyle/>
          <a:p>
            <a:r>
              <a:rPr lang="it-IT" sz="2400" b="1" dirty="0">
                <a:solidFill>
                  <a:schemeClr val="bg1"/>
                </a:solidFill>
                <a:effectLst/>
                <a:latin typeface="Palatino Linotype" panose="02040502050505030304" pitchFamily="18" charset="0"/>
                <a:cs typeface="Calibri" panose="020F0502020204030204" pitchFamily="34" charset="0"/>
              </a:rPr>
              <a:t>Distribuzione delle risorse ai creditori (130) – ipotesi 3</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1-crediti ex art. 2751</a:t>
            </a:r>
            <a:r>
              <a:rPr lang="it-IT" sz="2000" i="1" dirty="0">
                <a:solidFill>
                  <a:schemeClr val="bg1"/>
                </a:solidFill>
                <a:effectLst/>
                <a:latin typeface="Palatino Linotype" panose="02040502050505030304" pitchFamily="18" charset="0"/>
                <a:cs typeface="Calibri" panose="020F0502020204030204" pitchFamily="34" charset="0"/>
              </a:rPr>
              <a:t>bis</a:t>
            </a:r>
            <a:r>
              <a:rPr lang="it-IT" sz="2000" dirty="0">
                <a:solidFill>
                  <a:schemeClr val="bg1"/>
                </a:solidFill>
                <a:effectLst/>
                <a:latin typeface="Palatino Linotype" panose="02040502050505030304" pitchFamily="18" charset="0"/>
                <a:cs typeface="Calibri" panose="020F0502020204030204" pitchFamily="34" charset="0"/>
              </a:rPr>
              <a:t> n. 1/2777 c.c. =  80 (100%)</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2-crediti ex art. 2751</a:t>
            </a:r>
            <a:r>
              <a:rPr lang="it-IT" sz="2000" i="1" dirty="0">
                <a:solidFill>
                  <a:schemeClr val="bg1"/>
                </a:solidFill>
                <a:effectLst/>
                <a:latin typeface="Palatino Linotype" panose="02040502050505030304" pitchFamily="18" charset="0"/>
                <a:cs typeface="Calibri" panose="020F0502020204030204" pitchFamily="34" charset="0"/>
              </a:rPr>
              <a:t>bis</a:t>
            </a:r>
            <a:r>
              <a:rPr lang="it-IT" sz="2000" dirty="0">
                <a:solidFill>
                  <a:schemeClr val="bg1"/>
                </a:solidFill>
                <a:effectLst/>
                <a:latin typeface="Palatino Linotype" panose="02040502050505030304" pitchFamily="18" charset="0"/>
                <a:cs typeface="Calibri" panose="020F0502020204030204" pitchFamily="34" charset="0"/>
              </a:rPr>
              <a:t> n. 2/2777 c.c. = </a:t>
            </a:r>
            <a:r>
              <a:rPr lang="it-IT" dirty="0">
                <a:solidFill>
                  <a:schemeClr val="bg1"/>
                </a:solidFill>
                <a:effectLst/>
                <a:latin typeface="Palatino Linotype" panose="02040502050505030304" pitchFamily="18" charset="0"/>
                <a:cs typeface="Calibri" panose="020F0502020204030204" pitchFamily="34" charset="0"/>
              </a:rPr>
              <a:t>25</a:t>
            </a:r>
            <a:r>
              <a:rPr lang="it-IT" sz="2000" dirty="0">
                <a:solidFill>
                  <a:schemeClr val="bg1"/>
                </a:solidFill>
                <a:effectLst/>
                <a:latin typeface="Palatino Linotype" panose="02040502050505030304" pitchFamily="18" charset="0"/>
                <a:cs typeface="Calibri" panose="020F0502020204030204" pitchFamily="34" charset="0"/>
              </a:rPr>
              <a:t> (</a:t>
            </a:r>
            <a:r>
              <a:rPr lang="it-IT" dirty="0">
                <a:solidFill>
                  <a:schemeClr val="bg1"/>
                </a:solidFill>
                <a:effectLst/>
                <a:latin typeface="Palatino Linotype" panose="02040502050505030304" pitchFamily="18" charset="0"/>
                <a:cs typeface="Calibri" panose="020F0502020204030204" pitchFamily="34" charset="0"/>
              </a:rPr>
              <a:t>41,66</a:t>
            </a:r>
            <a:r>
              <a:rPr lang="it-IT" sz="2000" dirty="0">
                <a:solidFill>
                  <a:schemeClr val="bg1"/>
                </a:solidFill>
                <a:effectLst/>
                <a:latin typeface="Palatino Linotype" panose="02040502050505030304" pitchFamily="18" charset="0"/>
                <a:cs typeface="Calibri" panose="020F0502020204030204" pitchFamily="34" charset="0"/>
              </a:rPr>
              <a:t>%)</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3-crediti ex art. 2751</a:t>
            </a:r>
            <a:r>
              <a:rPr lang="it-IT" sz="2000" i="1" dirty="0">
                <a:solidFill>
                  <a:schemeClr val="bg1"/>
                </a:solidFill>
                <a:effectLst/>
                <a:latin typeface="Palatino Linotype" panose="02040502050505030304" pitchFamily="18" charset="0"/>
                <a:cs typeface="Calibri" panose="020F0502020204030204" pitchFamily="34" charset="0"/>
              </a:rPr>
              <a:t>bis</a:t>
            </a:r>
            <a:r>
              <a:rPr lang="it-IT" sz="2000" dirty="0">
                <a:solidFill>
                  <a:schemeClr val="bg1"/>
                </a:solidFill>
                <a:effectLst/>
                <a:latin typeface="Palatino Linotype" panose="02040502050505030304" pitchFamily="18" charset="0"/>
                <a:cs typeface="Calibri" panose="020F0502020204030204" pitchFamily="34" charset="0"/>
              </a:rPr>
              <a:t> n. 5/2777 c.c. = </a:t>
            </a:r>
            <a:r>
              <a:rPr lang="it-IT" dirty="0">
                <a:solidFill>
                  <a:schemeClr val="bg1"/>
                </a:solidFill>
                <a:effectLst/>
                <a:latin typeface="Palatino Linotype" panose="02040502050505030304" pitchFamily="18" charset="0"/>
                <a:cs typeface="Calibri" panose="020F0502020204030204" pitchFamily="34" charset="0"/>
              </a:rPr>
              <a:t>12,5</a:t>
            </a:r>
            <a:r>
              <a:rPr lang="it-IT" sz="2000" dirty="0">
                <a:solidFill>
                  <a:schemeClr val="bg1"/>
                </a:solidFill>
                <a:effectLst/>
                <a:latin typeface="Palatino Linotype" panose="02040502050505030304" pitchFamily="18" charset="0"/>
                <a:cs typeface="Calibri" panose="020F0502020204030204" pitchFamily="34" charset="0"/>
              </a:rPr>
              <a:t> (</a:t>
            </a:r>
            <a:r>
              <a:rPr lang="it-IT" dirty="0">
                <a:solidFill>
                  <a:schemeClr val="bg1"/>
                </a:solidFill>
                <a:effectLst/>
                <a:latin typeface="Palatino Linotype" panose="02040502050505030304" pitchFamily="18" charset="0"/>
                <a:cs typeface="Calibri" panose="020F0502020204030204" pitchFamily="34" charset="0"/>
              </a:rPr>
              <a:t>31,25</a:t>
            </a:r>
            <a:r>
              <a:rPr lang="it-IT" sz="2000" dirty="0">
                <a:solidFill>
                  <a:schemeClr val="bg1"/>
                </a:solidFill>
                <a:effectLst/>
                <a:latin typeface="Palatino Linotype" panose="02040502050505030304" pitchFamily="18" charset="0"/>
                <a:cs typeface="Calibri" panose="020F0502020204030204" pitchFamily="34" charset="0"/>
              </a:rPr>
              <a:t>%)</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4-crediti erariali ex art. 2752 c. 1/2778 n. 18 c.c. = </a:t>
            </a:r>
            <a:r>
              <a:rPr lang="it-IT" dirty="0">
                <a:solidFill>
                  <a:schemeClr val="bg1"/>
                </a:solidFill>
                <a:effectLst/>
                <a:latin typeface="Palatino Linotype" panose="02040502050505030304" pitchFamily="18" charset="0"/>
                <a:cs typeface="Calibri" panose="020F0502020204030204" pitchFamily="34" charset="0"/>
              </a:rPr>
              <a:t>7,5</a:t>
            </a:r>
            <a:r>
              <a:rPr lang="it-IT" sz="2000" dirty="0">
                <a:solidFill>
                  <a:schemeClr val="bg1"/>
                </a:solidFill>
                <a:effectLst/>
                <a:latin typeface="Palatino Linotype" panose="02040502050505030304" pitchFamily="18" charset="0"/>
                <a:cs typeface="Calibri" panose="020F0502020204030204" pitchFamily="34" charset="0"/>
              </a:rPr>
              <a:t> (</a:t>
            </a:r>
            <a:r>
              <a:rPr lang="it-IT" dirty="0">
                <a:solidFill>
                  <a:schemeClr val="bg1"/>
                </a:solidFill>
                <a:effectLst/>
                <a:latin typeface="Palatino Linotype" panose="02040502050505030304" pitchFamily="18" charset="0"/>
                <a:cs typeface="Calibri" panose="020F0502020204030204" pitchFamily="34" charset="0"/>
              </a:rPr>
              <a:t>15</a:t>
            </a:r>
            <a:r>
              <a:rPr lang="it-IT" sz="2000" dirty="0">
                <a:solidFill>
                  <a:schemeClr val="bg1"/>
                </a:solidFill>
                <a:effectLst/>
                <a:latin typeface="Palatino Linotype" panose="02040502050505030304" pitchFamily="18" charset="0"/>
                <a:cs typeface="Calibri" panose="020F0502020204030204" pitchFamily="34" charset="0"/>
              </a:rPr>
              <a:t>%)</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Classe 5-banche chirografarie = 5 (2%)</a:t>
            </a:r>
          </a:p>
          <a:p>
            <a:pPr marL="0" indent="0" algn="just">
              <a:buNone/>
            </a:pPr>
            <a:r>
              <a:rPr lang="it-IT" sz="2400" b="1" u="sng" dirty="0">
                <a:solidFill>
                  <a:schemeClr val="bg1"/>
                </a:solidFill>
                <a:effectLst/>
                <a:latin typeface="Palatino Linotype" panose="02040502050505030304" pitchFamily="18" charset="0"/>
                <a:cs typeface="Calibri" panose="020F0502020204030204" pitchFamily="34" charset="0"/>
              </a:rPr>
              <a:t>N.B</a:t>
            </a:r>
            <a:r>
              <a:rPr lang="it-IT" sz="2400" u="sng" dirty="0">
                <a:solidFill>
                  <a:schemeClr val="bg1"/>
                </a:solidFill>
                <a:effectLst/>
                <a:latin typeface="Palatino Linotype" panose="02040502050505030304" pitchFamily="18" charset="0"/>
                <a:cs typeface="Calibri" panose="020F0502020204030204" pitchFamily="34" charset="0"/>
              </a:rPr>
              <a:t>. (</a:t>
            </a:r>
            <a:r>
              <a:rPr lang="it-IT" sz="2400" i="1" u="sng" dirty="0">
                <a:solidFill>
                  <a:schemeClr val="bg1"/>
                </a:solidFill>
                <a:effectLst/>
                <a:latin typeface="Palatino Linotype" panose="02040502050505030304" pitchFamily="18" charset="0"/>
                <a:cs typeface="Calibri" panose="020F0502020204030204" pitchFamily="34" charset="0"/>
              </a:rPr>
              <a:t>i</a:t>
            </a:r>
            <a:r>
              <a:rPr lang="it-IT" sz="2400" u="sng" dirty="0">
                <a:solidFill>
                  <a:schemeClr val="bg1"/>
                </a:solidFill>
                <a:effectLst/>
                <a:latin typeface="Palatino Linotype" panose="02040502050505030304" pitchFamily="18" charset="0"/>
                <a:cs typeface="Calibri" panose="020F0502020204030204" pitchFamily="34" charset="0"/>
              </a:rPr>
              <a:t>) I creditori della classe 1 trovano collocazione anche sul </a:t>
            </a:r>
            <a:r>
              <a:rPr lang="it-IT" sz="2400" i="1" u="sng" dirty="0">
                <a:solidFill>
                  <a:schemeClr val="bg1"/>
                </a:solidFill>
                <a:effectLst/>
                <a:latin typeface="Palatino Linotype" panose="02040502050505030304" pitchFamily="18" charset="0"/>
                <a:cs typeface="Calibri" panose="020F0502020204030204" pitchFamily="34" charset="0"/>
              </a:rPr>
              <a:t>surplus</a:t>
            </a:r>
            <a:r>
              <a:rPr lang="it-IT" sz="2400" u="sng" dirty="0">
                <a:solidFill>
                  <a:schemeClr val="bg1"/>
                </a:solidFill>
                <a:effectLst/>
                <a:latin typeface="Palatino Linotype" panose="02040502050505030304" pitchFamily="18" charset="0"/>
                <a:cs typeface="Calibri" panose="020F0502020204030204" pitchFamily="34" charset="0"/>
              </a:rPr>
              <a:t> concordatario secondo la regola dell’APR, cosicché le risorse distribuibili alle altre classi secondo la regola della RPR si riducono da 60 a 50; (</a:t>
            </a:r>
            <a:r>
              <a:rPr lang="it-IT" sz="2400" i="1" u="sng" dirty="0">
                <a:solidFill>
                  <a:schemeClr val="bg1"/>
                </a:solidFill>
                <a:effectLst/>
                <a:latin typeface="Palatino Linotype" panose="02040502050505030304" pitchFamily="18" charset="0"/>
                <a:cs typeface="Calibri" panose="020F0502020204030204" pitchFamily="34" charset="0"/>
              </a:rPr>
              <a:t>ii</a:t>
            </a:r>
            <a:r>
              <a:rPr lang="it-IT" sz="2400" u="sng" dirty="0">
                <a:solidFill>
                  <a:schemeClr val="bg1"/>
                </a:solidFill>
                <a:effectLst/>
                <a:latin typeface="Palatino Linotype" panose="02040502050505030304" pitchFamily="18" charset="0"/>
                <a:cs typeface="Calibri" panose="020F0502020204030204" pitchFamily="34" charset="0"/>
              </a:rPr>
              <a:t>) il </a:t>
            </a:r>
            <a:r>
              <a:rPr lang="it-IT" sz="2400" i="1" u="sng" dirty="0">
                <a:solidFill>
                  <a:schemeClr val="bg1"/>
                </a:solidFill>
                <a:effectLst/>
                <a:latin typeface="Palatino Linotype" panose="02040502050505030304" pitchFamily="18" charset="0"/>
                <a:cs typeface="Calibri" panose="020F0502020204030204" pitchFamily="34" charset="0"/>
              </a:rPr>
              <a:t>surplus</a:t>
            </a:r>
            <a:r>
              <a:rPr lang="it-IT" sz="2400" u="sng" dirty="0">
                <a:solidFill>
                  <a:schemeClr val="bg1"/>
                </a:solidFill>
                <a:effectLst/>
                <a:latin typeface="Palatino Linotype" panose="02040502050505030304" pitchFamily="18" charset="0"/>
                <a:cs typeface="Calibri" panose="020F0502020204030204" pitchFamily="34" charset="0"/>
              </a:rPr>
              <a:t> concordatario – al netto della quota destinata ai creditori della classe 1 –  è stato ripartito: a) attribuendo alle diverse classi una percentuale dello stesso </a:t>
            </a:r>
            <a:r>
              <a:rPr lang="it-IT" sz="2400" i="1" u="sng" dirty="0">
                <a:solidFill>
                  <a:schemeClr val="bg1"/>
                </a:solidFill>
                <a:effectLst/>
                <a:latin typeface="Palatino Linotype" panose="02040502050505030304" pitchFamily="18" charset="0"/>
                <a:cs typeface="Calibri" panose="020F0502020204030204" pitchFamily="34" charset="0"/>
              </a:rPr>
              <a:t>surplus</a:t>
            </a:r>
            <a:r>
              <a:rPr lang="it-IT" sz="2400" u="sng" dirty="0">
                <a:solidFill>
                  <a:schemeClr val="bg1"/>
                </a:solidFill>
                <a:effectLst/>
                <a:latin typeface="Palatino Linotype" panose="02040502050505030304" pitchFamily="18" charset="0"/>
                <a:cs typeface="Calibri" panose="020F0502020204030204" pitchFamily="34" charset="0"/>
              </a:rPr>
              <a:t> secondo un ordine verticale decrescente (50%-25%-15%-10%); b) facendo sì che il trattamento (percentuale) riservato alle classi poziori risulti superiore a quello offerto alle classi di grado inferiore (41,66%-31,25%-15%-2%).  </a:t>
            </a:r>
          </a:p>
          <a:p>
            <a:pPr>
              <a:buNone/>
            </a:pPr>
            <a:endParaRPr lang="it-IT" sz="2100" dirty="0">
              <a:solidFill>
                <a:schemeClr val="bg1"/>
              </a:solidFill>
              <a:effectLst/>
              <a:latin typeface="Palatino Linotype" panose="02040502050505030304" pitchFamily="18"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625867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 </a:t>
            </a:r>
          </a:p>
        </p:txBody>
      </p:sp>
      <p:sp>
        <p:nvSpPr>
          <p:cNvPr id="3" name="Segnaposto contenuto 2"/>
          <p:cNvSpPr>
            <a:spLocks noGrp="1"/>
          </p:cNvSpPr>
          <p:nvPr>
            <p:ph idx="1"/>
          </p:nvPr>
        </p:nvSpPr>
        <p:spPr>
          <a:xfrm>
            <a:off x="1619250" y="2105526"/>
            <a:ext cx="9163050" cy="3957494"/>
          </a:xfrm>
        </p:spPr>
        <p:txBody>
          <a:bodyPr>
            <a:noAutofit/>
          </a:bodyPr>
          <a:lstStyle/>
          <a:p>
            <a:pPr marL="0" indent="0" algn="ctr">
              <a:buNone/>
            </a:pPr>
            <a:r>
              <a:rPr lang="it-IT" sz="1600" b="1" dirty="0">
                <a:solidFill>
                  <a:schemeClr val="bg1"/>
                </a:solidFill>
                <a:effectLst/>
                <a:latin typeface="Palatino Linotype" panose="02040502050505030304" pitchFamily="18" charset="0"/>
                <a:cs typeface="Calibri" panose="020F0502020204030204" pitchFamily="34" charset="0"/>
              </a:rPr>
              <a:t>Problemi aperti in ordine alla quantificazione del </a:t>
            </a:r>
            <a:r>
              <a:rPr lang="it-IT" sz="1600" b="1" i="1" dirty="0">
                <a:solidFill>
                  <a:schemeClr val="bg1"/>
                </a:solidFill>
                <a:effectLst/>
                <a:latin typeface="Palatino Linotype" panose="02040502050505030304" pitchFamily="18" charset="0"/>
                <a:cs typeface="Calibri" panose="020F0502020204030204" pitchFamily="34" charset="0"/>
              </a:rPr>
              <a:t>surplus </a:t>
            </a:r>
            <a:r>
              <a:rPr lang="it-IT" sz="1600" b="1" dirty="0">
                <a:solidFill>
                  <a:schemeClr val="bg1"/>
                </a:solidFill>
                <a:effectLst/>
                <a:latin typeface="Palatino Linotype" panose="02040502050505030304" pitchFamily="18" charset="0"/>
                <a:cs typeface="Calibri" panose="020F0502020204030204" pitchFamily="34" charset="0"/>
              </a:rPr>
              <a:t>concordatario da continuità</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a:t>
            </a:r>
            <a:r>
              <a:rPr lang="it-IT" sz="1600" dirty="0">
                <a:solidFill>
                  <a:schemeClr val="bg1"/>
                </a:solidFill>
                <a:effectLst/>
                <a:latin typeface="Palatino Linotype" panose="02040502050505030304" pitchFamily="18" charset="0"/>
                <a:cs typeface="Calibri" panose="020F0502020204030204" pitchFamily="34" charset="0"/>
              </a:rPr>
              <a:t>) Determinazione del valore di liquidazione quale termine di comparazione: rilevano le risorse eventualmente ritraibili dall’esercizio provvisorio? Occorre altresì provvedere alla stima dei (verosimili) realizzi derivanti dalle azioni recuperatorie, risarcitorie e revocatorie esperibili nella (sola) liquidazione giudiziale?</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ii</a:t>
            </a:r>
            <a:r>
              <a:rPr lang="it-IT" sz="1600" dirty="0">
                <a:solidFill>
                  <a:schemeClr val="bg1"/>
                </a:solidFill>
                <a:effectLst/>
                <a:latin typeface="Palatino Linotype" panose="02040502050505030304" pitchFamily="18" charset="0"/>
                <a:cs typeface="Calibri" panose="020F0502020204030204" pitchFamily="34" charset="0"/>
              </a:rPr>
              <a:t>)  Il </a:t>
            </a:r>
            <a:r>
              <a:rPr lang="it-IT" sz="1600" i="1" dirty="0">
                <a:solidFill>
                  <a:schemeClr val="bg1"/>
                </a:solidFill>
                <a:effectLst/>
                <a:latin typeface="Palatino Linotype" panose="02040502050505030304" pitchFamily="18" charset="0"/>
                <a:cs typeface="Calibri" panose="020F0502020204030204" pitchFamily="34" charset="0"/>
              </a:rPr>
              <a:t>surplus</a:t>
            </a:r>
            <a:r>
              <a:rPr lang="it-IT" sz="1600" dirty="0">
                <a:solidFill>
                  <a:schemeClr val="bg1"/>
                </a:solidFill>
                <a:effectLst/>
                <a:latin typeface="Palatino Linotype" panose="02040502050505030304" pitchFamily="18" charset="0"/>
                <a:cs typeface="Calibri" panose="020F0502020204030204" pitchFamily="34" charset="0"/>
              </a:rPr>
              <a:t> da continuità (diretta) va inteso come ammontare complessivo dei flussi della continuità oppure come differenziale rispetto ai cosiddetti flussi </a:t>
            </a:r>
            <a:r>
              <a:rPr lang="it-IT" sz="1600" i="1" dirty="0">
                <a:solidFill>
                  <a:schemeClr val="bg1"/>
                </a:solidFill>
                <a:effectLst/>
                <a:latin typeface="Palatino Linotype" panose="02040502050505030304" pitchFamily="18" charset="0"/>
                <a:cs typeface="Calibri" panose="020F0502020204030204" pitchFamily="34" charset="0"/>
              </a:rPr>
              <a:t>stand alone </a:t>
            </a:r>
            <a:r>
              <a:rPr lang="it-IT" sz="1600" dirty="0">
                <a:solidFill>
                  <a:schemeClr val="bg1"/>
                </a:solidFill>
                <a:effectLst/>
                <a:latin typeface="Palatino Linotype" panose="02040502050505030304" pitchFamily="18" charset="0"/>
                <a:cs typeface="Calibri" panose="020F0502020204030204" pitchFamily="34" charset="0"/>
              </a:rPr>
              <a:t>per effetto di discontinuità gestionali/investimenti/sviluppi aziendali dipendenti da nuove strategie commerciali?</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iii</a:t>
            </a:r>
            <a:r>
              <a:rPr lang="it-IT" sz="1600" dirty="0">
                <a:solidFill>
                  <a:schemeClr val="bg1"/>
                </a:solidFill>
                <a:effectLst/>
                <a:latin typeface="Palatino Linotype" panose="02040502050505030304" pitchFamily="18" charset="0"/>
                <a:cs typeface="Calibri" panose="020F0502020204030204" pitchFamily="34" charset="0"/>
              </a:rPr>
              <a:t>)  In ipotesi di continuità indiretta, sono ascrivibili al </a:t>
            </a:r>
            <a:r>
              <a:rPr lang="it-IT" sz="1600" i="1" dirty="0">
                <a:solidFill>
                  <a:schemeClr val="bg1"/>
                </a:solidFill>
                <a:effectLst/>
                <a:latin typeface="Palatino Linotype" panose="02040502050505030304" pitchFamily="18" charset="0"/>
                <a:cs typeface="Calibri" panose="020F0502020204030204" pitchFamily="34" charset="0"/>
              </a:rPr>
              <a:t>surplus</a:t>
            </a:r>
            <a:r>
              <a:rPr lang="it-IT" sz="1600" dirty="0">
                <a:solidFill>
                  <a:schemeClr val="bg1"/>
                </a:solidFill>
                <a:effectLst/>
                <a:latin typeface="Palatino Linotype" panose="02040502050505030304" pitchFamily="18" charset="0"/>
                <a:cs typeface="Calibri" panose="020F0502020204030204" pitchFamily="34" charset="0"/>
              </a:rPr>
              <a:t> anche i canoni di affitto d’azienda percepiti dal concedente/debitore concordatario?</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iv</a:t>
            </a:r>
            <a:r>
              <a:rPr lang="it-IT" sz="1600" dirty="0">
                <a:solidFill>
                  <a:schemeClr val="bg1"/>
                </a:solidFill>
                <a:effectLst/>
                <a:latin typeface="Palatino Linotype" panose="02040502050505030304" pitchFamily="18" charset="0"/>
                <a:cs typeface="Calibri" panose="020F0502020204030204" pitchFamily="34" charset="0"/>
              </a:rPr>
              <a:t>) Sempre in ipotesi di continuità indiretta, come si determina il </a:t>
            </a:r>
            <a:r>
              <a:rPr lang="it-IT" sz="1600" i="1" dirty="0">
                <a:solidFill>
                  <a:schemeClr val="bg1"/>
                </a:solidFill>
                <a:effectLst/>
                <a:latin typeface="Palatino Linotype" panose="02040502050505030304" pitchFamily="18" charset="0"/>
                <a:cs typeface="Calibri" panose="020F0502020204030204" pitchFamily="34" charset="0"/>
              </a:rPr>
              <a:t>surplus</a:t>
            </a:r>
            <a:r>
              <a:rPr lang="it-IT" sz="1600" dirty="0">
                <a:solidFill>
                  <a:schemeClr val="bg1"/>
                </a:solidFill>
                <a:effectLst/>
                <a:latin typeface="Palatino Linotype" panose="02040502050505030304" pitchFamily="18" charset="0"/>
                <a:cs typeface="Calibri" panose="020F0502020204030204" pitchFamily="34" charset="0"/>
              </a:rPr>
              <a:t> in presenza della dismissione (cessione o conferimento) dell’azienda o di un suo ramo?</a:t>
            </a:r>
          </a:p>
          <a:p>
            <a:pPr marL="0" indent="0">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buNone/>
            </a:pPr>
            <a:endParaRPr lang="it-IT" sz="1600"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224523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 </a:t>
            </a:r>
          </a:p>
        </p:txBody>
      </p:sp>
      <p:sp>
        <p:nvSpPr>
          <p:cNvPr id="3" name="Segnaposto contenuto 2"/>
          <p:cNvSpPr>
            <a:spLocks noGrp="1"/>
          </p:cNvSpPr>
          <p:nvPr>
            <p:ph idx="1"/>
          </p:nvPr>
        </p:nvSpPr>
        <p:spPr>
          <a:xfrm>
            <a:off x="1619250" y="2105526"/>
            <a:ext cx="9163050" cy="3957494"/>
          </a:xfrm>
        </p:spPr>
        <p:txBody>
          <a:bodyPr>
            <a:noAutofit/>
          </a:bodyPr>
          <a:lstStyle/>
          <a:p>
            <a:pPr marL="0" indent="0" algn="ctr">
              <a:buNone/>
            </a:pPr>
            <a:r>
              <a:rPr lang="it-IT" sz="1800" b="1" dirty="0">
                <a:solidFill>
                  <a:schemeClr val="bg1"/>
                </a:solidFill>
                <a:effectLst/>
                <a:latin typeface="Palatino Linotype" panose="02040502050505030304" pitchFamily="18" charset="0"/>
                <a:cs typeface="Calibri" panose="020F0502020204030204" pitchFamily="34" charset="0"/>
              </a:rPr>
              <a:t>RPR ed omologazione del concordato in continuità in presenza di classi dissenzienti: la ristrutturazione trasversale (</a:t>
            </a:r>
            <a:r>
              <a:rPr lang="it-IT" sz="1800" b="1" i="1" dirty="0">
                <a:solidFill>
                  <a:schemeClr val="bg1"/>
                </a:solidFill>
                <a:effectLst/>
                <a:latin typeface="Palatino Linotype" panose="02040502050505030304" pitchFamily="18" charset="0"/>
                <a:cs typeface="Calibri" panose="020F0502020204030204" pitchFamily="34" charset="0"/>
              </a:rPr>
              <a:t>cross class </a:t>
            </a:r>
            <a:r>
              <a:rPr lang="it-IT" sz="1800" b="1" i="1" dirty="0" err="1">
                <a:solidFill>
                  <a:schemeClr val="bg1"/>
                </a:solidFill>
                <a:effectLst/>
                <a:latin typeface="Palatino Linotype" panose="02040502050505030304" pitchFamily="18" charset="0"/>
                <a:cs typeface="Calibri" panose="020F0502020204030204" pitchFamily="34" charset="0"/>
              </a:rPr>
              <a:t>craw</a:t>
            </a:r>
            <a:r>
              <a:rPr lang="it-IT" sz="1800" b="1" i="1" dirty="0">
                <a:solidFill>
                  <a:schemeClr val="bg1"/>
                </a:solidFill>
                <a:effectLst/>
                <a:latin typeface="Palatino Linotype" panose="02040502050505030304" pitchFamily="18" charset="0"/>
                <a:cs typeface="Calibri" panose="020F0502020204030204" pitchFamily="34" charset="0"/>
              </a:rPr>
              <a:t> down</a:t>
            </a:r>
            <a:r>
              <a:rPr lang="it-IT" sz="1800" b="1"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Nel concordato in continuità, il Tribunale può comunque procedere con l’omologa anche qualora non sia stata registrata l’unanime approvazione da parte di tutte le classi votanti, laddove ricorrano taluni specifici presupposti (art. 112 c. 2 CCII):</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a:t>
            </a:r>
            <a:r>
              <a:rPr lang="it-IT" sz="1600" dirty="0">
                <a:solidFill>
                  <a:schemeClr val="bg1"/>
                </a:solidFill>
                <a:effectLst/>
                <a:latin typeface="Palatino Linotype" panose="02040502050505030304" pitchFamily="18" charset="0"/>
                <a:cs typeface="Calibri" panose="020F0502020204030204" pitchFamily="34" charset="0"/>
              </a:rPr>
              <a:t>) il debitore ha l’onere partecipare attivamente al giudizio, chiedendo espressamente al Tribunale (nell’ipotesi di proposta concorrente, prestando assenso alla richiesta del terzo proponente) di procedere in ogni caso all’omologazione del concordato nonostante la mancata approvazione per la presenza di classi dissenzienti;</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ii</a:t>
            </a:r>
            <a:r>
              <a:rPr lang="it-IT" sz="1600" dirty="0">
                <a:solidFill>
                  <a:schemeClr val="bg1"/>
                </a:solidFill>
                <a:effectLst/>
                <a:latin typeface="Palatino Linotype" panose="02040502050505030304" pitchFamily="18" charset="0"/>
                <a:cs typeface="Calibri" panose="020F0502020204030204" pitchFamily="34" charset="0"/>
              </a:rPr>
              <a:t>) il valore di liquidazione sia distribuito secondo l’APR;</a:t>
            </a:r>
          </a:p>
          <a:p>
            <a:pPr marL="0" indent="0" algn="just">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  </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 </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281063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 </a:t>
            </a:r>
          </a:p>
        </p:txBody>
      </p:sp>
      <p:sp>
        <p:nvSpPr>
          <p:cNvPr id="3" name="Segnaposto contenuto 2"/>
          <p:cNvSpPr>
            <a:spLocks noGrp="1"/>
          </p:cNvSpPr>
          <p:nvPr>
            <p:ph idx="1"/>
          </p:nvPr>
        </p:nvSpPr>
        <p:spPr>
          <a:xfrm>
            <a:off x="1619250" y="2105526"/>
            <a:ext cx="9163050" cy="3957494"/>
          </a:xfrm>
        </p:spPr>
        <p:txBody>
          <a:bodyPr>
            <a:noAutofit/>
          </a:bodyPr>
          <a:lstStyle/>
          <a:p>
            <a:pPr marL="0" indent="0" algn="just">
              <a:buNone/>
            </a:pPr>
            <a:r>
              <a:rPr lang="it-IT" sz="1600" i="1" dirty="0">
                <a:solidFill>
                  <a:schemeClr val="bg1"/>
                </a:solidFill>
                <a:effectLst/>
                <a:latin typeface="Palatino Linotype" panose="02040502050505030304" pitchFamily="18" charset="0"/>
                <a:cs typeface="Calibri" panose="020F0502020204030204" pitchFamily="34" charset="0"/>
              </a:rPr>
              <a:t>(iii</a:t>
            </a:r>
            <a:r>
              <a:rPr lang="it-IT" sz="1600" dirty="0">
                <a:solidFill>
                  <a:schemeClr val="bg1"/>
                </a:solidFill>
                <a:effectLst/>
                <a:latin typeface="Palatino Linotype" panose="02040502050505030304" pitchFamily="18" charset="0"/>
                <a:cs typeface="Calibri" panose="020F0502020204030204" pitchFamily="34" charset="0"/>
              </a:rPr>
              <a:t>) il valore eccedente quello di liquidazione, avuto riguardo alle classi dissenzienti, sia distribuito secondo la RPR (fatta eccezione per i crediti assistiti da privilegio generale mobiliare ex art. 2751</a:t>
            </a:r>
            <a:r>
              <a:rPr lang="it-IT" sz="1600" i="1" dirty="0">
                <a:solidFill>
                  <a:schemeClr val="bg1"/>
                </a:solidFill>
                <a:effectLst/>
                <a:latin typeface="Palatino Linotype" panose="02040502050505030304" pitchFamily="18" charset="0"/>
                <a:cs typeface="Calibri" panose="020F0502020204030204" pitchFamily="34" charset="0"/>
              </a:rPr>
              <a:t>bis</a:t>
            </a:r>
            <a:r>
              <a:rPr lang="it-IT" sz="1600" dirty="0">
                <a:solidFill>
                  <a:schemeClr val="bg1"/>
                </a:solidFill>
                <a:effectLst/>
                <a:latin typeface="Palatino Linotype" panose="02040502050505030304" pitchFamily="18" charset="0"/>
                <a:cs typeface="Calibri" panose="020F0502020204030204" pitchFamily="34" charset="0"/>
              </a:rPr>
              <a:t> n. 1 c.c., i quali vanno soddisfatti in osservanza dell’APR tanto sul valore di liquidazione, quanto su quello eccedente);</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iv</a:t>
            </a:r>
            <a:r>
              <a:rPr lang="it-IT" sz="1600" dirty="0">
                <a:solidFill>
                  <a:schemeClr val="bg1"/>
                </a:solidFill>
                <a:effectLst/>
                <a:latin typeface="Palatino Linotype" panose="02040502050505030304" pitchFamily="18" charset="0"/>
                <a:cs typeface="Calibri" panose="020F0502020204030204" pitchFamily="34" charset="0"/>
              </a:rPr>
              <a:t>) nessun creditore riceva più dell’importo del proprio credito;</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v</a:t>
            </a:r>
            <a:r>
              <a:rPr lang="it-IT" sz="1600" dirty="0">
                <a:solidFill>
                  <a:schemeClr val="bg1"/>
                </a:solidFill>
                <a:effectLst/>
                <a:latin typeface="Palatino Linotype" panose="02040502050505030304" pitchFamily="18" charset="0"/>
                <a:cs typeface="Calibri" panose="020F0502020204030204" pitchFamily="34" charset="0"/>
              </a:rPr>
              <a:t>) la proposta sia stata approvata dalla maggioranza delle classi e da almeno una classe di creditori privilegiati, ovvero, «</a:t>
            </a:r>
            <a:r>
              <a:rPr lang="it-IT" sz="1600" i="1" dirty="0">
                <a:solidFill>
                  <a:schemeClr val="bg1"/>
                </a:solidFill>
                <a:effectLst/>
                <a:latin typeface="Palatino Linotype" panose="02040502050505030304" pitchFamily="18" charset="0"/>
                <a:cs typeface="Calibri" panose="020F0502020204030204" pitchFamily="34" charset="0"/>
              </a:rPr>
              <a:t>in mancanza</a:t>
            </a:r>
            <a:r>
              <a:rPr lang="it-IT" sz="1600" dirty="0">
                <a:solidFill>
                  <a:schemeClr val="bg1"/>
                </a:solidFill>
                <a:effectLst/>
                <a:latin typeface="Palatino Linotype" panose="02040502050505030304" pitchFamily="18" charset="0"/>
                <a:cs typeface="Calibri" panose="020F0502020204030204" pitchFamily="34" charset="0"/>
              </a:rPr>
              <a:t>», «</a:t>
            </a:r>
            <a:r>
              <a:rPr lang="it-IT" sz="1600" i="1" dirty="0">
                <a:solidFill>
                  <a:schemeClr val="bg1"/>
                </a:solidFill>
                <a:effectLst/>
                <a:latin typeface="Palatino Linotype" panose="02040502050505030304" pitchFamily="18" charset="0"/>
                <a:cs typeface="Calibri" panose="020F0502020204030204" pitchFamily="34" charset="0"/>
              </a:rPr>
              <a:t>la proposta sia stata approvata</a:t>
            </a:r>
            <a:r>
              <a:rPr lang="it-IT" sz="1600" dirty="0">
                <a:solidFill>
                  <a:schemeClr val="bg1"/>
                </a:solidFill>
                <a:effectLst/>
                <a:latin typeface="Palatino Linotype" panose="02040502050505030304" pitchFamily="18" charset="0"/>
                <a:cs typeface="Calibri" panose="020F0502020204030204" pitchFamily="34" charset="0"/>
              </a:rPr>
              <a:t> </a:t>
            </a:r>
            <a:r>
              <a:rPr lang="it-IT" sz="1600" i="1" dirty="0">
                <a:solidFill>
                  <a:schemeClr val="bg1"/>
                </a:solidFill>
                <a:effectLst/>
                <a:latin typeface="Palatino Linotype" panose="02040502050505030304" pitchFamily="18" charset="0"/>
                <a:cs typeface="Calibri" panose="020F0502020204030204" pitchFamily="34" charset="0"/>
              </a:rPr>
              <a:t>da almeno una classe di creditori che sarebbero almeno parzialmente soddisfatti rispettando la graduazione della cause legittime di prelazione anche sul valore eccedente quello di liquidazione</a:t>
            </a:r>
            <a:r>
              <a:rPr lang="it-IT" sz="1600" dirty="0">
                <a:solidFill>
                  <a:schemeClr val="bg1"/>
                </a:solidFill>
                <a:effectLst/>
                <a:latin typeface="Palatino Linotype" panose="02040502050505030304" pitchFamily="18" charset="0"/>
                <a:cs typeface="Calibri" panose="020F0502020204030204" pitchFamily="34" charset="0"/>
              </a:rPr>
              <a:t>».</a:t>
            </a:r>
          </a:p>
          <a:p>
            <a:pPr marL="0" indent="0" algn="just">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sz="1600" dirty="0">
              <a:solidFill>
                <a:schemeClr val="bg1"/>
              </a:solidFill>
              <a:effectLst/>
              <a:latin typeface="Palatino Linotype" panose="02040502050505030304" pitchFamily="18" charset="0"/>
              <a:cs typeface="Calibri" panose="020F0502020204030204" pitchFamily="34" charset="0"/>
            </a:endParaRP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  </a:t>
            </a:r>
          </a:p>
          <a:p>
            <a:pPr marL="0" indent="0" algn="just">
              <a:buNone/>
            </a:pPr>
            <a:r>
              <a:rPr lang="it-IT" sz="1600" dirty="0">
                <a:solidFill>
                  <a:schemeClr val="bg1"/>
                </a:solidFill>
                <a:effectLst/>
                <a:latin typeface="Palatino Linotype" panose="02040502050505030304" pitchFamily="18" charset="0"/>
                <a:cs typeface="Calibri" panose="020F0502020204030204" pitchFamily="34" charset="0"/>
              </a:rPr>
              <a:t> </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16</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511337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classamento </a:t>
            </a:r>
          </a:p>
        </p:txBody>
      </p:sp>
      <p:sp>
        <p:nvSpPr>
          <p:cNvPr id="3" name="Segnaposto contenuto 2"/>
          <p:cNvSpPr>
            <a:spLocks noGrp="1"/>
          </p:cNvSpPr>
          <p:nvPr>
            <p:ph idx="1"/>
          </p:nvPr>
        </p:nvSpPr>
        <p:spPr>
          <a:xfrm>
            <a:off x="1619250" y="2105526"/>
            <a:ext cx="9163050" cy="3957494"/>
          </a:xfrm>
        </p:spPr>
        <p:txBody>
          <a:bodyPr>
            <a:normAutofit fontScale="92500" lnSpcReduction="10000"/>
          </a:bodyPr>
          <a:lstStyle/>
          <a:p>
            <a:pPr algn="just"/>
            <a:r>
              <a:rPr lang="it-IT" sz="2200" dirty="0">
                <a:solidFill>
                  <a:schemeClr val="bg1"/>
                </a:solidFill>
                <a:effectLst/>
                <a:latin typeface="Palatino Linotype" panose="02040502050505030304" pitchFamily="18" charset="0"/>
                <a:cs typeface="Calibri" panose="020F0502020204030204" pitchFamily="34" charset="0"/>
              </a:rPr>
              <a:t>In linea generale, è confermata la regola </a:t>
            </a:r>
            <a:r>
              <a:rPr lang="it-IT" sz="2200" b="1" dirty="0">
                <a:solidFill>
                  <a:schemeClr val="bg1"/>
                </a:solidFill>
                <a:effectLst/>
                <a:latin typeface="Palatino Linotype" panose="02040502050505030304" pitchFamily="18" charset="0"/>
                <a:cs typeface="Calibri" panose="020F0502020204030204" pitchFamily="34" charset="0"/>
              </a:rPr>
              <a:t>della facoltatività della suddivisione dei creditori in classi </a:t>
            </a:r>
            <a:r>
              <a:rPr lang="it-IT" sz="2200" dirty="0">
                <a:solidFill>
                  <a:schemeClr val="bg1"/>
                </a:solidFill>
                <a:effectLst/>
                <a:latin typeface="Palatino Linotype" panose="02040502050505030304" pitchFamily="18" charset="0"/>
                <a:cs typeface="Calibri" panose="020F0502020204030204" pitchFamily="34" charset="0"/>
              </a:rPr>
              <a:t>e del trattamento differenziato tra creditori appartenenti a classi diverse (art. 85 c. 1 CCII)</a:t>
            </a:r>
          </a:p>
          <a:p>
            <a:pPr algn="just"/>
            <a:r>
              <a:rPr lang="it-IT" sz="2200" dirty="0">
                <a:solidFill>
                  <a:schemeClr val="bg1"/>
                </a:solidFill>
                <a:effectLst/>
                <a:latin typeface="Palatino Linotype" panose="02040502050505030304" pitchFamily="18" charset="0"/>
                <a:cs typeface="Calibri" panose="020F0502020204030204" pitchFamily="34" charset="0"/>
              </a:rPr>
              <a:t>In verità, la regola generale soffre così tante eccezioni, che in concreto l’ipotesi di assenza di classamento sembra doversi relegare a fattispecie residuali di concordato liquidatorio</a:t>
            </a:r>
          </a:p>
          <a:p>
            <a:pPr algn="just"/>
            <a:r>
              <a:rPr lang="it-IT" sz="2200" dirty="0">
                <a:solidFill>
                  <a:schemeClr val="bg1"/>
                </a:solidFill>
                <a:effectLst/>
                <a:latin typeface="Palatino Linotype" panose="02040502050505030304" pitchFamily="18" charset="0"/>
                <a:cs typeface="Calibri" panose="020F0502020204030204" pitchFamily="34" charset="0"/>
              </a:rPr>
              <a:t>Problema: le eccezioni alla regola generale sono da considerarsi tassative o, piuttosto, esemplificative, con la conseguenza che al cospetto di situazioni di palese disomogeneità tra creditori, il tribunale potrà sindacare la mancata formazione delle classi?</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17</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490828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classamento </a:t>
            </a:r>
          </a:p>
        </p:txBody>
      </p:sp>
      <p:sp>
        <p:nvSpPr>
          <p:cNvPr id="3" name="Segnaposto contenuto 2"/>
          <p:cNvSpPr>
            <a:spLocks noGrp="1"/>
          </p:cNvSpPr>
          <p:nvPr>
            <p:ph idx="1"/>
          </p:nvPr>
        </p:nvSpPr>
        <p:spPr>
          <a:xfrm>
            <a:off x="1619250" y="2105526"/>
            <a:ext cx="9163050" cy="3957494"/>
          </a:xfrm>
        </p:spPr>
        <p:txBody>
          <a:bodyPr>
            <a:normAutofit fontScale="92500"/>
          </a:bodyPr>
          <a:lstStyle/>
          <a:p>
            <a:r>
              <a:rPr lang="it-IT" sz="2200" b="1" dirty="0">
                <a:solidFill>
                  <a:schemeClr val="bg1"/>
                </a:solidFill>
                <a:effectLst/>
                <a:latin typeface="Palatino Linotype" panose="02040502050505030304" pitchFamily="18" charset="0"/>
                <a:cs typeface="Calibri" panose="020F0502020204030204" pitchFamily="34" charset="0"/>
              </a:rPr>
              <a:t>L’obbligatorietà del classamento è positivamente affermata in presenza di:</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a:t>
            </a:r>
            <a:r>
              <a:rPr lang="it-IT" sz="2200" dirty="0">
                <a:solidFill>
                  <a:schemeClr val="bg1"/>
                </a:solidFill>
                <a:effectLst/>
                <a:latin typeface="Palatino Linotype" panose="02040502050505030304" pitchFamily="18" charset="0"/>
                <a:cs typeface="Calibri" panose="020F0502020204030204" pitchFamily="34" charset="0"/>
              </a:rPr>
              <a:t>)</a:t>
            </a:r>
            <a:r>
              <a:rPr lang="it-IT" sz="2200" b="1" dirty="0">
                <a:solidFill>
                  <a:schemeClr val="bg1"/>
                </a:solidFill>
                <a:effectLst/>
                <a:latin typeface="Palatino Linotype" panose="02040502050505030304" pitchFamily="18" charset="0"/>
                <a:cs typeface="Calibri" panose="020F0502020204030204" pitchFamily="34" charset="0"/>
              </a:rPr>
              <a:t> </a:t>
            </a:r>
            <a:r>
              <a:rPr lang="it-IT" sz="2200" dirty="0">
                <a:solidFill>
                  <a:schemeClr val="bg1"/>
                </a:solidFill>
                <a:effectLst/>
                <a:latin typeface="Palatino Linotype" panose="02040502050505030304" pitchFamily="18" charset="0"/>
                <a:cs typeface="Calibri" panose="020F0502020204030204" pitchFamily="34" charset="0"/>
              </a:rPr>
              <a:t>creditori titolari di crediti tributari o previdenziali dei quali non sia previsto il pagamento integrale (art. 85 c. 2 CCII); ciò, al fine di assicurare la corretta applicazione delle regole di distribuzione del valore, in ossequio ai principi di priorità assoluta e priorità relativa</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ii</a:t>
            </a:r>
            <a:r>
              <a:rPr lang="it-IT" sz="2200" dirty="0">
                <a:solidFill>
                  <a:schemeClr val="bg1"/>
                </a:solidFill>
                <a:effectLst/>
                <a:latin typeface="Palatino Linotype" panose="02040502050505030304" pitchFamily="18" charset="0"/>
                <a:cs typeface="Calibri" panose="020F0502020204030204" pitchFamily="34" charset="0"/>
              </a:rPr>
              <a:t>) creditori titolari di garanzie prestate da terzi (art. 85 c. 2 CCII)</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iii</a:t>
            </a:r>
            <a:r>
              <a:rPr lang="it-IT" sz="2200" dirty="0">
                <a:solidFill>
                  <a:schemeClr val="bg1"/>
                </a:solidFill>
                <a:effectLst/>
                <a:latin typeface="Palatino Linotype" panose="02040502050505030304" pitchFamily="18" charset="0"/>
                <a:cs typeface="Calibri" panose="020F0502020204030204" pitchFamily="34" charset="0"/>
              </a:rPr>
              <a:t>) creditori che vengono soddisfatti anche in parte con utilità diverse dal denaro (art. 85 c. 2 CCII)</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iv</a:t>
            </a:r>
            <a:r>
              <a:rPr lang="it-IT" sz="2200" dirty="0">
                <a:solidFill>
                  <a:schemeClr val="bg1"/>
                </a:solidFill>
                <a:effectLst/>
                <a:latin typeface="Palatino Linotype" panose="02040502050505030304" pitchFamily="18" charset="0"/>
                <a:cs typeface="Calibri" panose="020F0502020204030204" pitchFamily="34" charset="0"/>
              </a:rPr>
              <a:t>) creditori proponenti il concordato e parti ad essi correlate</a:t>
            </a:r>
          </a:p>
          <a:p>
            <a:pPr algn="just">
              <a:buNone/>
            </a:pPr>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18</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450044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classamento </a:t>
            </a:r>
          </a:p>
        </p:txBody>
      </p:sp>
      <p:sp>
        <p:nvSpPr>
          <p:cNvPr id="3" name="Segnaposto contenuto 2"/>
          <p:cNvSpPr>
            <a:spLocks noGrp="1"/>
          </p:cNvSpPr>
          <p:nvPr>
            <p:ph idx="1"/>
          </p:nvPr>
        </p:nvSpPr>
        <p:spPr>
          <a:xfrm>
            <a:off x="1619250" y="2105526"/>
            <a:ext cx="9163050" cy="3957494"/>
          </a:xfrm>
        </p:spPr>
        <p:txBody>
          <a:bodyPr>
            <a:normAutofit/>
          </a:bodyPr>
          <a:lstStyle/>
          <a:p>
            <a:pPr marL="0" indent="0" algn="ctr">
              <a:buNone/>
            </a:pPr>
            <a:r>
              <a:rPr lang="it-IT" sz="2200" b="1" dirty="0">
                <a:solidFill>
                  <a:schemeClr val="bg1"/>
                </a:solidFill>
                <a:effectLst/>
                <a:latin typeface="Palatino Linotype" panose="02040502050505030304" pitchFamily="18" charset="0"/>
                <a:cs typeface="Calibri" panose="020F0502020204030204" pitchFamily="34" charset="0"/>
              </a:rPr>
              <a:t>Classamento e concordato in continuità </a:t>
            </a:r>
          </a:p>
          <a:p>
            <a:pPr algn="just">
              <a:buFont typeface="Wingdings" panose="05000000000000000000" pitchFamily="2" charset="2"/>
              <a:buChar char="ü"/>
            </a:pPr>
            <a:r>
              <a:rPr lang="it-IT" dirty="0">
                <a:solidFill>
                  <a:schemeClr val="bg1"/>
                </a:solidFill>
                <a:effectLst/>
                <a:latin typeface="Palatino Linotype" panose="02040502050505030304" pitchFamily="18" charset="0"/>
                <a:cs typeface="Calibri" panose="020F0502020204030204" pitchFamily="34" charset="0"/>
              </a:rPr>
              <a:t> Nel concordato in continuità, il </a:t>
            </a:r>
            <a:r>
              <a:rPr lang="it-IT" b="1" dirty="0">
                <a:solidFill>
                  <a:schemeClr val="bg1"/>
                </a:solidFill>
                <a:effectLst/>
                <a:latin typeface="Palatino Linotype" panose="02040502050505030304" pitchFamily="18" charset="0"/>
                <a:cs typeface="Calibri" panose="020F0502020204030204" pitchFamily="34" charset="0"/>
              </a:rPr>
              <a:t>classamento è sempre obbligatorio </a:t>
            </a:r>
            <a:r>
              <a:rPr lang="it-IT" dirty="0">
                <a:solidFill>
                  <a:schemeClr val="bg1"/>
                </a:solidFill>
                <a:effectLst/>
                <a:latin typeface="Palatino Linotype" panose="02040502050505030304" pitchFamily="18" charset="0"/>
                <a:cs typeface="Calibri" panose="020F0502020204030204" pitchFamily="34" charset="0"/>
              </a:rPr>
              <a:t>(art. 85 c. 3, primo periodo, CCII).</a:t>
            </a:r>
          </a:p>
          <a:p>
            <a:pPr algn="just">
              <a:buFont typeface="Wingdings" panose="05000000000000000000" pitchFamily="2" charset="2"/>
              <a:buChar char="ü"/>
            </a:pPr>
            <a:r>
              <a:rPr lang="it-IT" dirty="0">
                <a:solidFill>
                  <a:schemeClr val="bg1"/>
                </a:solidFill>
                <a:effectLst/>
                <a:latin typeface="Palatino Linotype" panose="02040502050505030304" pitchFamily="18" charset="0"/>
                <a:cs typeface="Calibri" panose="020F0502020204030204" pitchFamily="34" charset="0"/>
              </a:rPr>
              <a:t>Più in dettaglio, il comma 3 dell’art. 85 CCII stabilisce che nei concordati in continuità vanno allocati in </a:t>
            </a:r>
            <a:r>
              <a:rPr lang="it-IT" b="1" dirty="0">
                <a:solidFill>
                  <a:schemeClr val="bg1"/>
                </a:solidFill>
                <a:effectLst/>
                <a:latin typeface="Palatino Linotype" panose="02040502050505030304" pitchFamily="18" charset="0"/>
                <a:cs typeface="Calibri" panose="020F0502020204030204" pitchFamily="34" charset="0"/>
              </a:rPr>
              <a:t>classi separate</a:t>
            </a:r>
            <a:r>
              <a:rPr lang="it-IT" dirty="0">
                <a:solidFill>
                  <a:schemeClr val="bg1"/>
                </a:solidFill>
                <a:effectLst/>
                <a:latin typeface="Palatino Linotype" panose="02040502050505030304" pitchFamily="18" charset="0"/>
                <a:cs typeface="Calibri" panose="020F0502020204030204" pitchFamily="34" charset="0"/>
              </a:rPr>
              <a:t>: a) i creditori privilegiati </a:t>
            </a:r>
            <a:r>
              <a:rPr lang="it-IT" b="1" dirty="0">
                <a:solidFill>
                  <a:schemeClr val="bg1"/>
                </a:solidFill>
                <a:effectLst/>
                <a:latin typeface="Palatino Linotype" panose="02040502050505030304" pitchFamily="18" charset="0"/>
                <a:cs typeface="Calibri" panose="020F0502020204030204" pitchFamily="34" charset="0"/>
              </a:rPr>
              <a:t>interessati alla ristrutturazione </a:t>
            </a:r>
            <a:r>
              <a:rPr lang="it-IT" dirty="0">
                <a:solidFill>
                  <a:schemeClr val="bg1"/>
                </a:solidFill>
                <a:effectLst/>
                <a:latin typeface="Palatino Linotype" panose="02040502050505030304" pitchFamily="18" charset="0"/>
                <a:cs typeface="Calibri" panose="020F0502020204030204" pitchFamily="34" charset="0"/>
              </a:rPr>
              <a:t>«</a:t>
            </a:r>
            <a:r>
              <a:rPr lang="it-IT" i="1" dirty="0">
                <a:solidFill>
                  <a:schemeClr val="bg1"/>
                </a:solidFill>
                <a:effectLst/>
                <a:latin typeface="Palatino Linotype" panose="02040502050505030304" pitchFamily="18" charset="0"/>
                <a:cs typeface="Calibri" panose="020F0502020204030204" pitchFamily="34" charset="0"/>
              </a:rPr>
              <a:t>perché non ricorrono le condizioni di cui all’art. 109 c. 5</a:t>
            </a:r>
            <a:r>
              <a:rPr lang="it-IT" dirty="0">
                <a:solidFill>
                  <a:schemeClr val="bg1"/>
                </a:solidFill>
                <a:effectLst/>
                <a:latin typeface="Palatino Linotype" panose="02040502050505030304" pitchFamily="18" charset="0"/>
                <a:cs typeface="Calibri" panose="020F0502020204030204" pitchFamily="34" charset="0"/>
              </a:rPr>
              <a:t>»; b) le </a:t>
            </a:r>
            <a:r>
              <a:rPr lang="it-IT" b="1" dirty="0">
                <a:solidFill>
                  <a:schemeClr val="bg1"/>
                </a:solidFill>
                <a:effectLst/>
                <a:latin typeface="Palatino Linotype" panose="02040502050505030304" pitchFamily="18" charset="0"/>
                <a:cs typeface="Calibri" panose="020F0502020204030204" pitchFamily="34" charset="0"/>
              </a:rPr>
              <a:t>imprese minori</a:t>
            </a:r>
            <a:r>
              <a:rPr lang="it-IT" dirty="0">
                <a:solidFill>
                  <a:schemeClr val="bg1"/>
                </a:solidFill>
                <a:effectLst/>
                <a:latin typeface="Palatino Linotype" panose="02040502050505030304" pitchFamily="18" charset="0"/>
                <a:cs typeface="Calibri" panose="020F0502020204030204" pitchFamily="34" charset="0"/>
              </a:rPr>
              <a:t>, </a:t>
            </a:r>
            <a:r>
              <a:rPr lang="it-IT" b="1" dirty="0">
                <a:solidFill>
                  <a:schemeClr val="bg1"/>
                </a:solidFill>
                <a:effectLst/>
                <a:latin typeface="Palatino Linotype" panose="02040502050505030304" pitchFamily="18" charset="0"/>
                <a:cs typeface="Calibri" panose="020F0502020204030204" pitchFamily="34" charset="0"/>
              </a:rPr>
              <a:t>titolari di crediti chirografari</a:t>
            </a:r>
            <a:r>
              <a:rPr lang="it-IT" dirty="0">
                <a:solidFill>
                  <a:schemeClr val="bg1"/>
                </a:solidFill>
                <a:effectLst/>
                <a:latin typeface="Palatino Linotype" panose="02040502050505030304" pitchFamily="18" charset="0"/>
                <a:cs typeface="Calibri" panose="020F0502020204030204" pitchFamily="34" charset="0"/>
              </a:rPr>
              <a:t>, derivanti da rapporti di fornitura di beni o servizi</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19</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284744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Autofit/>
          </a:bodyPr>
          <a:lstStyle/>
          <a:p>
            <a:r>
              <a:rPr lang="it-IT" sz="24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concordato preventivo e attuazione della garanzia patrimoniale</a:t>
            </a:r>
          </a:p>
        </p:txBody>
      </p:sp>
      <p:sp>
        <p:nvSpPr>
          <p:cNvPr id="3" name="Segnaposto contenuto 2"/>
          <p:cNvSpPr>
            <a:spLocks noGrp="1"/>
          </p:cNvSpPr>
          <p:nvPr>
            <p:ph idx="1"/>
          </p:nvPr>
        </p:nvSpPr>
        <p:spPr>
          <a:xfrm>
            <a:off x="1619250" y="2105526"/>
            <a:ext cx="9163050" cy="3957494"/>
          </a:xfrm>
        </p:spPr>
        <p:txBody>
          <a:bodyPr>
            <a:normAutofit fontScale="25000" lnSpcReduction="20000"/>
          </a:bodyPr>
          <a:lstStyle/>
          <a:p>
            <a:pPr algn="just"/>
            <a:r>
              <a:rPr lang="it-IT" sz="6400" dirty="0">
                <a:solidFill>
                  <a:schemeClr val="bg1"/>
                </a:solidFill>
                <a:effectLst/>
                <a:latin typeface="Palatino Linotype" panose="02040502050505030304" pitchFamily="18" charset="0"/>
                <a:cs typeface="Calibri" panose="020F0502020204030204" pitchFamily="34" charset="0"/>
              </a:rPr>
              <a:t>Nel concordato preventivo, l’attuazione della garanzia patrimoniale è consustanziale alla causa poiché la regolazione della crisi presuppone la soddisfazione dei creditori che vedono attuato il diritto alla realizzazione della garanzia patrimoniale attraverso un processo negoziato e non coattivo. </a:t>
            </a:r>
          </a:p>
          <a:p>
            <a:pPr algn="just"/>
            <a:r>
              <a:rPr lang="it-IT" sz="6400" dirty="0">
                <a:solidFill>
                  <a:schemeClr val="bg1"/>
                </a:solidFill>
                <a:effectLst/>
                <a:latin typeface="Palatino Linotype" panose="02040502050505030304" pitchFamily="18" charset="0"/>
                <a:cs typeface="Calibri" panose="020F0502020204030204" pitchFamily="34" charset="0"/>
              </a:rPr>
              <a:t>Non assume rilievo decisivo il fatto che si pervenga all’espropriazione dei beni del debitore (atteso che ciò non accade nel concordato garantito e in quello con continuità diretta), quanto invece la circostanza che al creditore deve essere offerto un soddisfacimento non inferiore a quello ricavabile dalla liquidazione dei beni (artt. 84 c. 1 e 87 c. 3 CCII).</a:t>
            </a:r>
          </a:p>
          <a:p>
            <a:pPr algn="just"/>
            <a:r>
              <a:rPr lang="it-IT" sz="6400" dirty="0">
                <a:solidFill>
                  <a:schemeClr val="bg1"/>
                </a:solidFill>
                <a:effectLst/>
                <a:latin typeface="Palatino Linotype" panose="02040502050505030304" pitchFamily="18" charset="0"/>
                <a:cs typeface="Calibri" panose="020F0502020204030204" pitchFamily="34" charset="0"/>
              </a:rPr>
              <a:t>Pertanto, </a:t>
            </a:r>
            <a:r>
              <a:rPr lang="it-IT" sz="6400" b="1" dirty="0">
                <a:solidFill>
                  <a:schemeClr val="bg1"/>
                </a:solidFill>
                <a:effectLst/>
                <a:latin typeface="Palatino Linotype" panose="02040502050505030304" pitchFamily="18" charset="0"/>
                <a:cs typeface="Calibri" panose="020F0502020204030204" pitchFamily="34" charset="0"/>
              </a:rPr>
              <a:t>l’attuazione della garanzia patrimoniale </a:t>
            </a:r>
            <a:r>
              <a:rPr lang="it-IT" sz="6400" dirty="0">
                <a:solidFill>
                  <a:schemeClr val="bg1"/>
                </a:solidFill>
                <a:effectLst/>
                <a:latin typeface="Palatino Linotype" panose="02040502050505030304" pitchFamily="18" charset="0"/>
                <a:cs typeface="Calibri" panose="020F0502020204030204" pitchFamily="34" charset="0"/>
              </a:rPr>
              <a:t>nel concordato preventivo, oggi, non si realizza più nell’osservanza del principio della </a:t>
            </a:r>
            <a:r>
              <a:rPr lang="it-IT" sz="6400" i="1" dirty="0">
                <a:solidFill>
                  <a:schemeClr val="bg1"/>
                </a:solidFill>
                <a:effectLst/>
                <a:latin typeface="Palatino Linotype" panose="02040502050505030304" pitchFamily="18" charset="0"/>
                <a:cs typeface="Calibri" panose="020F0502020204030204" pitchFamily="34" charset="0"/>
              </a:rPr>
              <a:t>par condicio creditorum </a:t>
            </a:r>
            <a:r>
              <a:rPr lang="it-IT" sz="6400" dirty="0">
                <a:solidFill>
                  <a:schemeClr val="bg1"/>
                </a:solidFill>
                <a:effectLst/>
                <a:latin typeface="Palatino Linotype" panose="02040502050505030304" pitchFamily="18" charset="0"/>
                <a:cs typeface="Calibri" panose="020F0502020204030204" pitchFamily="34" charset="0"/>
              </a:rPr>
              <a:t>(tradizionalmente inteso), bensì nel rispetto di </a:t>
            </a:r>
            <a:r>
              <a:rPr lang="it-IT" sz="6400" b="1" dirty="0">
                <a:solidFill>
                  <a:schemeClr val="bg1"/>
                </a:solidFill>
                <a:effectLst/>
                <a:latin typeface="Palatino Linotype" panose="02040502050505030304" pitchFamily="18" charset="0"/>
                <a:cs typeface="Calibri" panose="020F0502020204030204" pitchFamily="34" charset="0"/>
              </a:rPr>
              <a:t>una regola distributiva articolata e complessa</a:t>
            </a:r>
            <a:r>
              <a:rPr lang="it-IT" sz="6400" dirty="0">
                <a:solidFill>
                  <a:schemeClr val="bg1"/>
                </a:solidFill>
                <a:effectLst/>
                <a:latin typeface="Palatino Linotype" panose="02040502050505030304" pitchFamily="18" charset="0"/>
                <a:cs typeface="Calibri" panose="020F0502020204030204" pitchFamily="34" charset="0"/>
              </a:rPr>
              <a:t>, che fa perno su </a:t>
            </a:r>
            <a:r>
              <a:rPr lang="it-IT" sz="6400" b="1" dirty="0">
                <a:solidFill>
                  <a:schemeClr val="bg1"/>
                </a:solidFill>
                <a:effectLst/>
                <a:latin typeface="Palatino Linotype" panose="02040502050505030304" pitchFamily="18" charset="0"/>
                <a:cs typeface="Calibri" panose="020F0502020204030204" pitchFamily="34" charset="0"/>
              </a:rPr>
              <a:t>tre principi concorrenti </a:t>
            </a:r>
            <a:r>
              <a:rPr lang="it-IT" sz="6400" dirty="0">
                <a:solidFill>
                  <a:schemeClr val="bg1"/>
                </a:solidFill>
                <a:effectLst/>
                <a:latin typeface="Palatino Linotype" panose="02040502050505030304" pitchFamily="18" charset="0"/>
                <a:cs typeface="Calibri" panose="020F0502020204030204" pitchFamily="34" charset="0"/>
              </a:rPr>
              <a:t>da declinarsi sulla base di un </a:t>
            </a:r>
            <a:r>
              <a:rPr lang="it-IT" sz="6400" b="1" dirty="0">
                <a:solidFill>
                  <a:schemeClr val="bg1"/>
                </a:solidFill>
                <a:effectLst/>
                <a:latin typeface="Palatino Linotype" panose="02040502050505030304" pitchFamily="18" charset="0"/>
                <a:cs typeface="Calibri" panose="020F0502020204030204" pitchFamily="34" charset="0"/>
              </a:rPr>
              <a:t>ordine verticale discendente</a:t>
            </a:r>
            <a:r>
              <a:rPr lang="it-IT" sz="6400" dirty="0">
                <a:solidFill>
                  <a:schemeClr val="bg1"/>
                </a:solidFill>
                <a:effectLst/>
                <a:latin typeface="Palatino Linotype" panose="02040502050505030304" pitchFamily="18" charset="0"/>
                <a:cs typeface="Calibri" panose="020F0502020204030204" pitchFamily="34" charset="0"/>
              </a:rPr>
              <a:t>. </a:t>
            </a:r>
          </a:p>
          <a:p>
            <a:pPr algn="just"/>
            <a:endParaRPr lang="it-IT" sz="6400" dirty="0">
              <a:solidFill>
                <a:schemeClr val="bg1"/>
              </a:solidFill>
              <a:effectLst/>
              <a:latin typeface="Palatino Linotype" panose="02040502050505030304" pitchFamily="18" charset="0"/>
              <a:cs typeface="Calibri" panose="020F0502020204030204" pitchFamily="34" charset="0"/>
            </a:endParaRPr>
          </a:p>
          <a:p>
            <a:pPr algn="just">
              <a:buNone/>
            </a:pPr>
            <a:endParaRPr lang="it-IT" sz="6400" i="1" dirty="0">
              <a:solidFill>
                <a:schemeClr val="bg1"/>
              </a:solidFill>
              <a:effectLst/>
              <a:latin typeface="Palatino Linotype" panose="02040502050505030304" pitchFamily="18" charset="0"/>
              <a:cs typeface="Calibri" panose="020F0502020204030204" pitchFamily="34" charset="0"/>
            </a:endParaRPr>
          </a:p>
          <a:p>
            <a:pPr marL="0" indent="0">
              <a:buNone/>
            </a:pPr>
            <a:endParaRPr lang="it-IT" sz="6400" i="1" dirty="0">
              <a:solidFill>
                <a:schemeClr val="bg1"/>
              </a:solidFill>
              <a:effectLst/>
              <a:latin typeface="Palatino Linotype" panose="02040502050505030304" pitchFamily="18" charset="0"/>
              <a:cs typeface="Calibri" panose="020F0502020204030204" pitchFamily="34" charset="0"/>
            </a:endParaRPr>
          </a:p>
          <a:p>
            <a:endParaRPr lang="it-IT" sz="2200" b="1" dirty="0">
              <a:solidFill>
                <a:schemeClr val="bg1"/>
              </a:solidFill>
              <a:effectLst/>
              <a:latin typeface="Palatino Linotype" panose="02040502050505030304" pitchFamily="18" charset="0"/>
              <a:cs typeface="Calibri" panose="020F0502020204030204" pitchFamily="34" charset="0"/>
            </a:endParaRPr>
          </a:p>
          <a:p>
            <a:pPr>
              <a:buNone/>
            </a:pPr>
            <a:r>
              <a:rPr lang="it-IT" sz="1300" u="sng" dirty="0">
                <a:solidFill>
                  <a:schemeClr val="bg1"/>
                </a:solidFill>
                <a:effectLst/>
                <a:latin typeface="Palatino Linotype" panose="02040502050505030304" pitchFamily="18" charset="0"/>
                <a:cs typeface="Calibri" panose="020F0502020204030204" pitchFamily="34" charset="0"/>
              </a:rPr>
              <a:t> </a:t>
            </a:r>
            <a:endParaRPr lang="it-IT" sz="2100" dirty="0">
              <a:solidFill>
                <a:schemeClr val="bg1"/>
              </a:solidFill>
              <a:effectLst/>
              <a:latin typeface="Palatino Linotype" panose="02040502050505030304" pitchFamily="18"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548091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classamento </a:t>
            </a:r>
          </a:p>
        </p:txBody>
      </p:sp>
      <p:sp>
        <p:nvSpPr>
          <p:cNvPr id="3" name="Segnaposto contenuto 2"/>
          <p:cNvSpPr>
            <a:spLocks noGrp="1"/>
          </p:cNvSpPr>
          <p:nvPr>
            <p:ph idx="1"/>
          </p:nvPr>
        </p:nvSpPr>
        <p:spPr>
          <a:xfrm>
            <a:off x="1619250" y="2105526"/>
            <a:ext cx="9163050" cy="3957494"/>
          </a:xfrm>
        </p:spPr>
        <p:txBody>
          <a:bodyPr>
            <a:normAutofit/>
          </a:bodyPr>
          <a:lstStyle/>
          <a:p>
            <a:pPr marL="0" indent="0" algn="ctr">
              <a:buNone/>
            </a:pPr>
            <a:r>
              <a:rPr lang="it-IT" sz="2200" b="1" dirty="0">
                <a:solidFill>
                  <a:schemeClr val="bg1"/>
                </a:solidFill>
                <a:effectLst/>
                <a:latin typeface="Palatino Linotype" panose="02040502050505030304" pitchFamily="18" charset="0"/>
                <a:cs typeface="Calibri" panose="020F0502020204030204" pitchFamily="34" charset="0"/>
              </a:rPr>
              <a:t>Chi sono i creditori interessati alla ristrutturazione in quanto «</a:t>
            </a:r>
            <a:r>
              <a:rPr lang="it-IT" sz="2200" b="1" i="1" dirty="0">
                <a:solidFill>
                  <a:schemeClr val="bg1"/>
                </a:solidFill>
                <a:effectLst/>
                <a:latin typeface="Palatino Linotype" panose="02040502050505030304" pitchFamily="18" charset="0"/>
                <a:cs typeface="Calibri" panose="020F0502020204030204" pitchFamily="34" charset="0"/>
              </a:rPr>
              <a:t>non ricorrono le condizioni di cui all’art. 109 c. 5 CCII</a:t>
            </a:r>
            <a:r>
              <a:rPr lang="it-IT" sz="2200" b="1" dirty="0">
                <a:solidFill>
                  <a:schemeClr val="bg1"/>
                </a:solidFill>
                <a:effectLst/>
                <a:latin typeface="Palatino Linotype" panose="02040502050505030304" pitchFamily="18" charset="0"/>
                <a:cs typeface="Calibri" panose="020F0502020204030204" pitchFamily="34" charset="0"/>
              </a:rPr>
              <a:t>»?</a:t>
            </a:r>
          </a:p>
          <a:p>
            <a:pPr algn="just">
              <a:buNone/>
            </a:pPr>
            <a:r>
              <a:rPr lang="it-IT" dirty="0">
                <a:solidFill>
                  <a:schemeClr val="bg1"/>
                </a:solidFill>
                <a:effectLst/>
                <a:latin typeface="Palatino Linotype" panose="02040502050505030304" pitchFamily="18" charset="0"/>
                <a:cs typeface="Calibri" panose="020F0502020204030204" pitchFamily="34" charset="0"/>
              </a:rPr>
              <a:t>    Sono i creditori privilegiati </a:t>
            </a:r>
            <a:r>
              <a:rPr lang="it-IT" b="1" dirty="0">
                <a:solidFill>
                  <a:schemeClr val="bg1"/>
                </a:solidFill>
                <a:effectLst/>
                <a:latin typeface="Palatino Linotype" panose="02040502050505030304" pitchFamily="18" charset="0"/>
                <a:cs typeface="Calibri" panose="020F0502020204030204" pitchFamily="34" charset="0"/>
              </a:rPr>
              <a:t>chiamati al voto </a:t>
            </a:r>
            <a:r>
              <a:rPr lang="it-IT" dirty="0">
                <a:solidFill>
                  <a:schemeClr val="bg1"/>
                </a:solidFill>
                <a:effectLst/>
                <a:latin typeface="Palatino Linotype" panose="02040502050505030304" pitchFamily="18" charset="0"/>
                <a:cs typeface="Calibri" panose="020F0502020204030204" pitchFamily="34" charset="0"/>
              </a:rPr>
              <a:t>nel concordato in continuità in quanto: (a) </a:t>
            </a:r>
            <a:r>
              <a:rPr lang="it-IT" b="1" dirty="0">
                <a:solidFill>
                  <a:schemeClr val="bg1"/>
                </a:solidFill>
                <a:effectLst/>
                <a:latin typeface="Palatino Linotype" panose="02040502050505030304" pitchFamily="18" charset="0"/>
                <a:cs typeface="Calibri" panose="020F0502020204030204" pitchFamily="34" charset="0"/>
              </a:rPr>
              <a:t>soddisfatti con modalità diverse dal denaro</a:t>
            </a:r>
            <a:r>
              <a:rPr lang="it-IT" dirty="0">
                <a:solidFill>
                  <a:schemeClr val="bg1"/>
                </a:solidFill>
                <a:effectLst/>
                <a:latin typeface="Palatino Linotype" panose="02040502050505030304" pitchFamily="18" charset="0"/>
                <a:cs typeface="Calibri" panose="020F0502020204030204" pitchFamily="34" charset="0"/>
              </a:rPr>
              <a:t>; b) </a:t>
            </a:r>
            <a:r>
              <a:rPr lang="it-IT" b="1" dirty="0">
                <a:solidFill>
                  <a:schemeClr val="bg1"/>
                </a:solidFill>
                <a:effectLst/>
                <a:latin typeface="Palatino Linotype" panose="02040502050505030304" pitchFamily="18" charset="0"/>
                <a:cs typeface="Calibri" panose="020F0502020204030204" pitchFamily="34" charset="0"/>
              </a:rPr>
              <a:t>falcidiati</a:t>
            </a:r>
            <a:r>
              <a:rPr lang="it-IT" dirty="0">
                <a:solidFill>
                  <a:schemeClr val="bg1"/>
                </a:solidFill>
                <a:effectLst/>
                <a:latin typeface="Palatino Linotype" panose="02040502050505030304" pitchFamily="18" charset="0"/>
                <a:cs typeface="Calibri" panose="020F0502020204030204" pitchFamily="34" charset="0"/>
              </a:rPr>
              <a:t>, ovvero soddisfatti non integralmente; c) </a:t>
            </a:r>
            <a:r>
              <a:rPr lang="it-IT" b="1" dirty="0">
                <a:solidFill>
                  <a:schemeClr val="bg1"/>
                </a:solidFill>
                <a:effectLst/>
                <a:latin typeface="Palatino Linotype" panose="02040502050505030304" pitchFamily="18" charset="0"/>
                <a:cs typeface="Calibri" panose="020F0502020204030204" pitchFamily="34" charset="0"/>
              </a:rPr>
              <a:t>soddisfatti integralmente, ma in un termine superiore a quello di 180 giorni dall’omologazione </a:t>
            </a:r>
            <a:r>
              <a:rPr lang="it-IT" dirty="0">
                <a:solidFill>
                  <a:schemeClr val="bg1"/>
                </a:solidFill>
                <a:effectLst/>
                <a:latin typeface="Palatino Linotype" panose="02040502050505030304" pitchFamily="18" charset="0"/>
                <a:cs typeface="Calibri" panose="020F0502020204030204" pitchFamily="34" charset="0"/>
              </a:rPr>
              <a:t>(termine che per i creditori ex art. 2751</a:t>
            </a:r>
            <a:r>
              <a:rPr lang="it-IT" i="1" dirty="0">
                <a:solidFill>
                  <a:schemeClr val="bg1"/>
                </a:solidFill>
                <a:effectLst/>
                <a:latin typeface="Palatino Linotype" panose="02040502050505030304" pitchFamily="18" charset="0"/>
                <a:cs typeface="Calibri" panose="020F0502020204030204" pitchFamily="34" charset="0"/>
              </a:rPr>
              <a:t>bis</a:t>
            </a:r>
            <a:r>
              <a:rPr lang="it-IT" dirty="0">
                <a:solidFill>
                  <a:schemeClr val="bg1"/>
                </a:solidFill>
                <a:effectLst/>
                <a:latin typeface="Palatino Linotype" panose="02040502050505030304" pitchFamily="18" charset="0"/>
                <a:cs typeface="Calibri" panose="020F0502020204030204" pitchFamily="34" charset="0"/>
              </a:rPr>
              <a:t> n. 1 c.c. si riduce a 30 giorni).</a:t>
            </a:r>
          </a:p>
          <a:p>
            <a:pPr algn="just">
              <a:buNone/>
            </a:pPr>
            <a:r>
              <a:rPr lang="it-IT" dirty="0">
                <a:solidFill>
                  <a:schemeClr val="bg1"/>
                </a:solidFill>
                <a:effectLst/>
                <a:latin typeface="Palatino Linotype" panose="02040502050505030304" pitchFamily="18" charset="0"/>
                <a:cs typeface="Calibri" panose="020F0502020204030204" pitchFamily="34" charset="0"/>
              </a:rPr>
              <a:t>   </a:t>
            </a:r>
          </a:p>
          <a:p>
            <a:pPr algn="just">
              <a:buNone/>
            </a:pPr>
            <a:r>
              <a:rPr lang="it-IT" dirty="0">
                <a:solidFill>
                  <a:schemeClr val="bg1"/>
                </a:solidFill>
                <a:effectLst/>
                <a:latin typeface="Palatino Linotype" panose="02040502050505030304" pitchFamily="18" charset="0"/>
                <a:cs typeface="Calibri" panose="020F0502020204030204" pitchFamily="34" charset="0"/>
              </a:rPr>
              <a:t>  </a:t>
            </a:r>
          </a:p>
          <a:p>
            <a:pPr algn="just">
              <a:buNone/>
            </a:pPr>
            <a:endParaRPr lang="it-IT" dirty="0">
              <a:solidFill>
                <a:schemeClr val="bg1"/>
              </a:solidFill>
              <a:effectLst/>
              <a:latin typeface="Palatino Linotype" panose="02040502050505030304" pitchFamily="18" charset="0"/>
              <a:cs typeface="Calibri" panose="020F0502020204030204" pitchFamily="34" charset="0"/>
            </a:endParaRPr>
          </a:p>
          <a:p>
            <a:pPr algn="just">
              <a:buNone/>
            </a:pPr>
            <a:endParaRPr lang="it-IT" sz="2100" dirty="0">
              <a:solidFill>
                <a:schemeClr val="bg1"/>
              </a:solidFill>
              <a:effectLst/>
              <a:latin typeface="Palatino Linotype" panose="02040502050505030304" pitchFamily="18"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20</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478607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classamento </a:t>
            </a:r>
          </a:p>
        </p:txBody>
      </p:sp>
      <p:sp>
        <p:nvSpPr>
          <p:cNvPr id="3" name="Segnaposto contenuto 2"/>
          <p:cNvSpPr>
            <a:spLocks noGrp="1"/>
          </p:cNvSpPr>
          <p:nvPr>
            <p:ph idx="1"/>
          </p:nvPr>
        </p:nvSpPr>
        <p:spPr>
          <a:xfrm>
            <a:off x="1619250" y="2105526"/>
            <a:ext cx="9163050" cy="3957494"/>
          </a:xfrm>
        </p:spPr>
        <p:txBody>
          <a:bodyPr>
            <a:normAutofit fontScale="92500" lnSpcReduction="20000"/>
          </a:bodyPr>
          <a:lstStyle/>
          <a:p>
            <a:pPr marL="0" indent="0" algn="ctr">
              <a:buNone/>
            </a:pPr>
            <a:r>
              <a:rPr lang="it-IT" sz="2800" b="1" dirty="0">
                <a:solidFill>
                  <a:schemeClr val="bg1"/>
                </a:solidFill>
                <a:effectLst/>
                <a:latin typeface="Palatino Linotype" panose="02040502050505030304" pitchFamily="18" charset="0"/>
                <a:cs typeface="Calibri" panose="020F0502020204030204" pitchFamily="34" charset="0"/>
              </a:rPr>
              <a:t>Norma di chiusura in tema di classamento dei creditori (art. 85 c. 4 CCII)</a:t>
            </a:r>
          </a:p>
          <a:p>
            <a:pPr marL="0" indent="0" algn="just">
              <a:buNone/>
            </a:pPr>
            <a:r>
              <a:rPr lang="it-IT" sz="28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Fermo restando quanto previsto dall’articolo 84, commi 5, 6 e 7, il trattamento stabilito per ciascuna classe non può avere l’effetto di alterare l’ordine delle cause legittime di prelazione</a:t>
            </a:r>
            <a:r>
              <a:rPr lang="it-IT" sz="2200"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2200" b="1" dirty="0">
                <a:solidFill>
                  <a:schemeClr val="bg1"/>
                </a:solidFill>
                <a:effectLst/>
                <a:latin typeface="Palatino Linotype" panose="02040502050505030304" pitchFamily="18" charset="0"/>
                <a:cs typeface="Calibri" panose="020F0502020204030204" pitchFamily="34" charset="0"/>
              </a:rPr>
              <a:t>Quale è l’esatta portata da attribuire a questa disposizione, tanto nei concordati in continuità quanto nei concordati liquidatori? </a:t>
            </a:r>
          </a:p>
          <a:p>
            <a:pPr algn="just">
              <a:buNone/>
            </a:pPr>
            <a:endParaRPr lang="it-IT" sz="2400" dirty="0">
              <a:solidFill>
                <a:schemeClr val="bg1"/>
              </a:solidFill>
              <a:effectLst/>
              <a:latin typeface="Palatino Linotype" panose="02040502050505030304" pitchFamily="18" charset="0"/>
              <a:cs typeface="Calibri" panose="020F0502020204030204" pitchFamily="34" charset="0"/>
            </a:endParaRPr>
          </a:p>
          <a:p>
            <a:pPr algn="just">
              <a:buNone/>
            </a:pPr>
            <a:r>
              <a:rPr lang="it-IT" sz="2400" dirty="0">
                <a:solidFill>
                  <a:schemeClr val="bg1"/>
                </a:solidFill>
                <a:effectLst/>
                <a:latin typeface="Palatino Linotype" panose="02040502050505030304" pitchFamily="18" charset="0"/>
                <a:cs typeface="Calibri" panose="020F0502020204030204" pitchFamily="34" charset="0"/>
              </a:rPr>
              <a:t>   </a:t>
            </a:r>
          </a:p>
          <a:p>
            <a:pPr marL="0" indent="0">
              <a:buNone/>
            </a:pPr>
            <a:endParaRPr lang="it-IT" sz="2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21</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053567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classamento </a:t>
            </a:r>
          </a:p>
        </p:txBody>
      </p:sp>
      <p:sp>
        <p:nvSpPr>
          <p:cNvPr id="3" name="Segnaposto contenuto 2"/>
          <p:cNvSpPr>
            <a:spLocks noGrp="1"/>
          </p:cNvSpPr>
          <p:nvPr>
            <p:ph idx="1"/>
          </p:nvPr>
        </p:nvSpPr>
        <p:spPr>
          <a:xfrm>
            <a:off x="1619250" y="2105526"/>
            <a:ext cx="9163050" cy="3957494"/>
          </a:xfrm>
        </p:spPr>
        <p:txBody>
          <a:bodyPr>
            <a:normAutofit fontScale="40000" lnSpcReduction="20000"/>
          </a:bodyPr>
          <a:lstStyle/>
          <a:p>
            <a:pPr marL="0" indent="0">
              <a:buNone/>
            </a:pPr>
            <a:r>
              <a:rPr lang="it-IT" sz="3500" b="1" dirty="0">
                <a:solidFill>
                  <a:schemeClr val="bg1"/>
                </a:solidFill>
                <a:effectLst/>
                <a:latin typeface="Palatino Linotype" panose="02040502050505030304" pitchFamily="18" charset="0"/>
                <a:cs typeface="Calibri" panose="020F0502020204030204" pitchFamily="34" charset="0"/>
              </a:rPr>
              <a:t>Concordato in continuità</a:t>
            </a:r>
          </a:p>
          <a:p>
            <a:pPr marL="0" indent="0" algn="just">
              <a:buNone/>
            </a:pPr>
            <a:r>
              <a:rPr lang="it-IT" sz="3000" dirty="0">
                <a:solidFill>
                  <a:schemeClr val="bg1"/>
                </a:solidFill>
                <a:effectLst/>
                <a:latin typeface="Palatino Linotype" panose="02040502050505030304" pitchFamily="18" charset="0"/>
                <a:cs typeface="Calibri" panose="020F0502020204030204" pitchFamily="34" charset="0"/>
              </a:rPr>
              <a:t>(</a:t>
            </a:r>
            <a:r>
              <a:rPr lang="it-IT" sz="3000" i="1" dirty="0">
                <a:solidFill>
                  <a:schemeClr val="bg1"/>
                </a:solidFill>
                <a:effectLst/>
                <a:latin typeface="Palatino Linotype" panose="02040502050505030304" pitchFamily="18" charset="0"/>
                <a:cs typeface="Calibri" panose="020F0502020204030204" pitchFamily="34" charset="0"/>
              </a:rPr>
              <a:t>i</a:t>
            </a:r>
            <a:r>
              <a:rPr lang="it-IT" sz="3000" dirty="0">
                <a:solidFill>
                  <a:schemeClr val="bg1"/>
                </a:solidFill>
                <a:effectLst/>
                <a:latin typeface="Palatino Linotype" panose="02040502050505030304" pitchFamily="18" charset="0"/>
                <a:cs typeface="Calibri" panose="020F0502020204030204" pitchFamily="34" charset="0"/>
              </a:rPr>
              <a:t>) l’osservanza dell’ordine delle cause legittime di prelazione sul patrimonio (attuale e futuro) del debitore è già assicurato, secondo il concorso dell’APR e della RPR, dai commi 5, 6, 7 dell’art. 84, che rappresentano quindi norme speciali rispetto a quella generale (appunto, l’art. 85 c. 5). L’eventuale finanza esterna può essere ripartita liberamente, senza il rispetto di alcun vincolo. </a:t>
            </a:r>
          </a:p>
          <a:p>
            <a:pPr marL="0" indent="0" algn="ctr">
              <a:buNone/>
            </a:pPr>
            <a:r>
              <a:rPr lang="it-IT" sz="3000" dirty="0">
                <a:solidFill>
                  <a:schemeClr val="bg1"/>
                </a:solidFill>
                <a:effectLst/>
                <a:latin typeface="Palatino Linotype" panose="02040502050505030304" pitchFamily="18" charset="0"/>
                <a:cs typeface="Calibri" panose="020F0502020204030204" pitchFamily="34" charset="0"/>
              </a:rPr>
              <a:t>oppure</a:t>
            </a:r>
          </a:p>
          <a:p>
            <a:pPr marL="0" indent="0" algn="just">
              <a:buNone/>
            </a:pPr>
            <a:r>
              <a:rPr lang="it-IT" sz="3000" dirty="0">
                <a:solidFill>
                  <a:schemeClr val="bg1"/>
                </a:solidFill>
                <a:effectLst/>
                <a:latin typeface="Palatino Linotype" panose="02040502050505030304" pitchFamily="18" charset="0"/>
                <a:cs typeface="Calibri" panose="020F0502020204030204" pitchFamily="34" charset="0"/>
              </a:rPr>
              <a:t>(</a:t>
            </a:r>
            <a:r>
              <a:rPr lang="it-IT" sz="3000" i="1" dirty="0">
                <a:solidFill>
                  <a:schemeClr val="bg1"/>
                </a:solidFill>
                <a:effectLst/>
                <a:latin typeface="Palatino Linotype" panose="02040502050505030304" pitchFamily="18" charset="0"/>
                <a:cs typeface="Calibri" panose="020F0502020204030204" pitchFamily="34" charset="0"/>
              </a:rPr>
              <a:t>ii</a:t>
            </a:r>
            <a:r>
              <a:rPr lang="it-IT" sz="3000" dirty="0">
                <a:solidFill>
                  <a:schemeClr val="bg1"/>
                </a:solidFill>
                <a:effectLst/>
                <a:latin typeface="Palatino Linotype" panose="02040502050505030304" pitchFamily="18" charset="0"/>
                <a:cs typeface="Calibri" panose="020F0502020204030204" pitchFamily="34" charset="0"/>
              </a:rPr>
              <a:t>) fermo restando il precedente punto (</a:t>
            </a:r>
            <a:r>
              <a:rPr lang="it-IT" sz="3000" i="1" dirty="0">
                <a:solidFill>
                  <a:schemeClr val="bg1"/>
                </a:solidFill>
                <a:effectLst/>
                <a:latin typeface="Palatino Linotype" panose="02040502050505030304" pitchFamily="18" charset="0"/>
                <a:cs typeface="Calibri" panose="020F0502020204030204" pitchFamily="34" charset="0"/>
              </a:rPr>
              <a:t>i</a:t>
            </a:r>
            <a:r>
              <a:rPr lang="it-IT" sz="3000" dirty="0">
                <a:solidFill>
                  <a:schemeClr val="bg1"/>
                </a:solidFill>
                <a:effectLst/>
                <a:latin typeface="Palatino Linotype" panose="02040502050505030304" pitchFamily="18" charset="0"/>
                <a:cs typeface="Calibri" panose="020F0502020204030204" pitchFamily="34" charset="0"/>
              </a:rPr>
              <a:t>) in ordine alle regole di distribuzione del valore del patrimonio del debitore, la finanza esterna andrà ripartita in modo tale che alle classi di grado poziore sia riservato un </a:t>
            </a:r>
            <a:r>
              <a:rPr lang="it-IT" sz="3000" b="1" dirty="0">
                <a:solidFill>
                  <a:schemeClr val="bg1"/>
                </a:solidFill>
                <a:effectLst/>
                <a:latin typeface="Palatino Linotype" panose="02040502050505030304" pitchFamily="18" charset="0"/>
                <a:cs typeface="Calibri" panose="020F0502020204030204" pitchFamily="34" charset="0"/>
              </a:rPr>
              <a:t>trattamento complessivamente non deteriore </a:t>
            </a:r>
            <a:r>
              <a:rPr lang="it-IT" sz="3000" dirty="0">
                <a:solidFill>
                  <a:schemeClr val="bg1"/>
                </a:solidFill>
                <a:effectLst/>
                <a:latin typeface="Palatino Linotype" panose="02040502050505030304" pitchFamily="18" charset="0"/>
                <a:cs typeface="Calibri" panose="020F0502020204030204" pitchFamily="34" charset="0"/>
              </a:rPr>
              <a:t>rispetto a quello offerto alle classi di grado inferiore.</a:t>
            </a:r>
          </a:p>
          <a:p>
            <a:pPr marL="0" indent="0" algn="just">
              <a:buNone/>
            </a:pPr>
            <a:r>
              <a:rPr lang="it-IT" sz="3500" b="1" dirty="0">
                <a:solidFill>
                  <a:schemeClr val="bg1"/>
                </a:solidFill>
                <a:effectLst/>
                <a:latin typeface="Palatino Linotype" panose="02040502050505030304" pitchFamily="18" charset="0"/>
                <a:cs typeface="Calibri" panose="020F0502020204030204" pitchFamily="34" charset="0"/>
              </a:rPr>
              <a:t>Concordato liquidatorio   </a:t>
            </a:r>
          </a:p>
          <a:p>
            <a:pPr marL="0" indent="0" algn="just">
              <a:buNone/>
            </a:pPr>
            <a:r>
              <a:rPr lang="it-IT" sz="2900" dirty="0">
                <a:solidFill>
                  <a:schemeClr val="bg1"/>
                </a:solidFill>
                <a:effectLst/>
                <a:latin typeface="Palatino Linotype" panose="02040502050505030304" pitchFamily="18" charset="0"/>
                <a:cs typeface="Calibri" panose="020F0502020204030204" pitchFamily="34" charset="0"/>
              </a:rPr>
              <a:t>(</a:t>
            </a:r>
            <a:r>
              <a:rPr lang="it-IT" sz="2900" i="1" dirty="0">
                <a:solidFill>
                  <a:schemeClr val="bg1"/>
                </a:solidFill>
                <a:effectLst/>
                <a:latin typeface="Palatino Linotype" panose="02040502050505030304" pitchFamily="18" charset="0"/>
                <a:cs typeface="Calibri" panose="020F0502020204030204" pitchFamily="34" charset="0"/>
              </a:rPr>
              <a:t>i</a:t>
            </a:r>
            <a:r>
              <a:rPr lang="it-IT" sz="2900" dirty="0">
                <a:solidFill>
                  <a:schemeClr val="bg1"/>
                </a:solidFill>
                <a:effectLst/>
                <a:latin typeface="Palatino Linotype" panose="02040502050505030304" pitchFamily="18" charset="0"/>
                <a:cs typeface="Calibri" panose="020F0502020204030204" pitchFamily="34" charset="0"/>
              </a:rPr>
              <a:t>) sul patrimonio del debitore opera esclusivamente l’APR. La (necessaria, ai fini dell’ammissibilità della proposta) finanza esterna può essere ripartita liberamente, senza il rispetto di alcun vincolo.</a:t>
            </a:r>
          </a:p>
          <a:p>
            <a:pPr marL="0" indent="0" algn="ctr">
              <a:buNone/>
            </a:pPr>
            <a:r>
              <a:rPr lang="it-IT" sz="2900" dirty="0">
                <a:solidFill>
                  <a:schemeClr val="bg1"/>
                </a:solidFill>
                <a:effectLst/>
                <a:latin typeface="Palatino Linotype" panose="02040502050505030304" pitchFamily="18" charset="0"/>
                <a:cs typeface="Calibri" panose="020F0502020204030204" pitchFamily="34" charset="0"/>
              </a:rPr>
              <a:t>oppure</a:t>
            </a:r>
          </a:p>
          <a:p>
            <a:pPr algn="just">
              <a:buNone/>
            </a:pPr>
            <a:r>
              <a:rPr lang="it-IT" sz="2900" dirty="0">
                <a:solidFill>
                  <a:schemeClr val="bg1"/>
                </a:solidFill>
                <a:effectLst/>
                <a:latin typeface="Palatino Linotype" panose="02040502050505030304" pitchFamily="18" charset="0"/>
                <a:cs typeface="Calibri" panose="020F0502020204030204" pitchFamily="34" charset="0"/>
              </a:rPr>
              <a:t>(</a:t>
            </a:r>
            <a:r>
              <a:rPr lang="it-IT" sz="2900" i="1" dirty="0">
                <a:solidFill>
                  <a:schemeClr val="bg1"/>
                </a:solidFill>
                <a:effectLst/>
                <a:latin typeface="Palatino Linotype" panose="02040502050505030304" pitchFamily="18" charset="0"/>
                <a:cs typeface="Calibri" panose="020F0502020204030204" pitchFamily="34" charset="0"/>
              </a:rPr>
              <a:t>ii</a:t>
            </a:r>
            <a:r>
              <a:rPr lang="it-IT" sz="2900" dirty="0">
                <a:solidFill>
                  <a:schemeClr val="bg1"/>
                </a:solidFill>
                <a:effectLst/>
                <a:latin typeface="Palatino Linotype" panose="02040502050505030304" pitchFamily="18" charset="0"/>
                <a:cs typeface="Calibri" panose="020F0502020204030204" pitchFamily="34" charset="0"/>
              </a:rPr>
              <a:t>) sul patrimonio del debitore opera esclusivamente l’APR. La finanza esterna andrà in ogni caso ripartita in modo tale che alle classi (ovvero ai creditori, in mancanza di classi) di grado poziore sia riservato un </a:t>
            </a:r>
            <a:r>
              <a:rPr lang="it-IT" sz="2900" b="1" dirty="0">
                <a:solidFill>
                  <a:schemeClr val="bg1"/>
                </a:solidFill>
                <a:effectLst/>
                <a:latin typeface="Palatino Linotype" panose="02040502050505030304" pitchFamily="18" charset="0"/>
                <a:cs typeface="Calibri" panose="020F0502020204030204" pitchFamily="34" charset="0"/>
              </a:rPr>
              <a:t>trattamento complessivamente non deteriore </a:t>
            </a:r>
            <a:r>
              <a:rPr lang="it-IT" sz="2900" dirty="0">
                <a:solidFill>
                  <a:schemeClr val="bg1"/>
                </a:solidFill>
                <a:effectLst/>
                <a:latin typeface="Palatino Linotype" panose="02040502050505030304" pitchFamily="18" charset="0"/>
                <a:cs typeface="Calibri" panose="020F0502020204030204" pitchFamily="34" charset="0"/>
              </a:rPr>
              <a:t>rispetto a quello offerto alle classi (ovvero ai creditori, in mancanza di classi) di rango inferiore. </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22</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349393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classamento </a:t>
            </a:r>
          </a:p>
        </p:txBody>
      </p:sp>
      <p:sp>
        <p:nvSpPr>
          <p:cNvPr id="3" name="Segnaposto contenuto 2"/>
          <p:cNvSpPr>
            <a:spLocks noGrp="1"/>
          </p:cNvSpPr>
          <p:nvPr>
            <p:ph idx="1"/>
          </p:nvPr>
        </p:nvSpPr>
        <p:spPr>
          <a:xfrm>
            <a:off x="1619250" y="2105526"/>
            <a:ext cx="9163050" cy="3957494"/>
          </a:xfrm>
        </p:spPr>
        <p:txBody>
          <a:bodyPr>
            <a:normAutofit fontScale="85000" lnSpcReduction="20000"/>
          </a:bodyPr>
          <a:lstStyle/>
          <a:p>
            <a:pPr marL="0" indent="0" algn="ctr">
              <a:buNone/>
            </a:pPr>
            <a:r>
              <a:rPr lang="it-IT" sz="2400" b="1" dirty="0">
                <a:solidFill>
                  <a:schemeClr val="bg1"/>
                </a:solidFill>
                <a:effectLst/>
                <a:latin typeface="Palatino Linotype" panose="02040502050505030304" pitchFamily="18" charset="0"/>
                <a:cs typeface="Calibri" panose="020F0502020204030204" pitchFamily="34" charset="0"/>
              </a:rPr>
              <a:t>Un caso particolare: il classamento dei soci (art. 120-ter CCII)</a:t>
            </a:r>
          </a:p>
          <a:p>
            <a:pPr algn="just"/>
            <a:r>
              <a:rPr lang="it-IT" sz="2000" dirty="0">
                <a:solidFill>
                  <a:schemeClr val="bg1"/>
                </a:solidFill>
                <a:effectLst/>
                <a:latin typeface="Palatino Linotype" panose="02040502050505030304" pitchFamily="18" charset="0"/>
                <a:cs typeface="Calibri" panose="020F0502020204030204" pitchFamily="34" charset="0"/>
              </a:rPr>
              <a:t>Classamento obblig</a:t>
            </a:r>
            <a:r>
              <a:rPr lang="it-IT" dirty="0">
                <a:solidFill>
                  <a:schemeClr val="bg1"/>
                </a:solidFill>
                <a:effectLst/>
                <a:latin typeface="Palatino Linotype" panose="02040502050505030304" pitchFamily="18" charset="0"/>
                <a:cs typeface="Calibri" panose="020F0502020204030204" pitchFamily="34" charset="0"/>
              </a:rPr>
              <a:t>atorio (comma 2): quando il piano prevede modificazioni che incidono direttamente sui diritti di partecipazione dei soci e, in ogni caso, per le società che fanno ricorso al mercato del capitale di rischio</a:t>
            </a:r>
            <a:endParaRPr lang="it-IT" sz="2000" dirty="0">
              <a:solidFill>
                <a:schemeClr val="bg1"/>
              </a:solidFill>
              <a:effectLst/>
              <a:latin typeface="Palatino Linotype" panose="02040502050505030304" pitchFamily="18" charset="0"/>
              <a:cs typeface="Calibri" panose="020F0502020204030204" pitchFamily="34" charset="0"/>
            </a:endParaRPr>
          </a:p>
          <a:p>
            <a:pPr algn="just"/>
            <a:r>
              <a:rPr lang="it-IT" sz="2000" dirty="0">
                <a:solidFill>
                  <a:schemeClr val="bg1"/>
                </a:solidFill>
                <a:effectLst/>
                <a:latin typeface="Palatino Linotype" panose="02040502050505030304" pitchFamily="18" charset="0"/>
                <a:cs typeface="Calibri" panose="020F0502020204030204" pitchFamily="34" charset="0"/>
              </a:rPr>
              <a:t>Classamento facoltativo (comma 1): quando lo statuto, anche a seguito delle modifiche previste dal piano, riconosce ai soci diritti diversi</a:t>
            </a:r>
          </a:p>
          <a:p>
            <a:pPr algn="just"/>
            <a:r>
              <a:rPr lang="it-IT" dirty="0">
                <a:solidFill>
                  <a:schemeClr val="bg1"/>
                </a:solidFill>
                <a:effectLst/>
                <a:latin typeface="Palatino Linotype" panose="02040502050505030304" pitchFamily="18" charset="0"/>
                <a:cs typeface="Calibri" panose="020F0502020204030204" pitchFamily="34" charset="0"/>
              </a:rPr>
              <a:t>I soci esprimono il proprio voto nelle forme e nei termini previsti per l’espressione del voto da parte dei creditori, secondo la regola del silenzio-assenso (comma 3)</a:t>
            </a:r>
          </a:p>
          <a:p>
            <a:pPr algn="just"/>
            <a:r>
              <a:rPr lang="it-IT" dirty="0">
                <a:solidFill>
                  <a:schemeClr val="bg1"/>
                </a:solidFill>
                <a:effectLst/>
                <a:latin typeface="Palatino Linotype" panose="02040502050505030304" pitchFamily="18" charset="0"/>
                <a:cs typeface="Calibri" panose="020F0502020204030204" pitchFamily="34" charset="0"/>
              </a:rPr>
              <a:t>Il diritto di voto spetta al socio in misura proporzionale alla quota di capitale posseduta anteriormente alla presentazione della domanda (comma 3).</a:t>
            </a:r>
          </a:p>
          <a:p>
            <a:pPr algn="just"/>
            <a:r>
              <a:rPr lang="it-IT" dirty="0">
                <a:solidFill>
                  <a:schemeClr val="bg1"/>
                </a:solidFill>
                <a:effectLst/>
                <a:latin typeface="Palatino Linotype" panose="02040502050505030304" pitchFamily="18" charset="0"/>
                <a:cs typeface="Calibri" panose="020F0502020204030204" pitchFamily="34" charset="0"/>
              </a:rPr>
              <a:t>Ai soci sono equiparati i titolari di strumenti finanziari, salvo che lo strumento attribuisca al possessore il diritto incondizionato al rimborso anche parziale dell’apporto (comma 4).</a:t>
            </a:r>
          </a:p>
          <a:p>
            <a:pPr algn="just"/>
            <a:endParaRPr lang="it-IT" dirty="0">
              <a:solidFill>
                <a:schemeClr val="bg1"/>
              </a:solidFill>
              <a:effectLst/>
              <a:latin typeface="Palatino Linotype" panose="02040502050505030304" pitchFamily="18" charset="0"/>
              <a:cs typeface="Calibri" panose="020F0502020204030204" pitchFamily="34" charset="0"/>
            </a:endParaRPr>
          </a:p>
          <a:p>
            <a:pPr algn="just"/>
            <a:endParaRPr lang="it-IT" dirty="0">
              <a:solidFill>
                <a:schemeClr val="bg1"/>
              </a:solidFill>
              <a:effectLst/>
              <a:latin typeface="Palatino Linotype" panose="02040502050505030304" pitchFamily="18" charset="0"/>
              <a:cs typeface="Calibri" panose="020F0502020204030204" pitchFamily="34" charset="0"/>
            </a:endParaRPr>
          </a:p>
          <a:p>
            <a:pPr algn="just"/>
            <a:endParaRPr lang="it-IT" sz="2000"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335320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Autofit/>
          </a:bodyPr>
          <a:lstStyle/>
          <a:p>
            <a:r>
              <a:rPr lang="it-IT" sz="20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RELATIVI AL TRATTAMENTO DEI CREDITI TRIBUTARI E CONTRIBUTIVI </a:t>
            </a:r>
          </a:p>
        </p:txBody>
      </p:sp>
      <p:sp>
        <p:nvSpPr>
          <p:cNvPr id="3" name="Segnaposto contenuto 2"/>
          <p:cNvSpPr>
            <a:spLocks noGrp="1"/>
          </p:cNvSpPr>
          <p:nvPr>
            <p:ph idx="1"/>
          </p:nvPr>
        </p:nvSpPr>
        <p:spPr>
          <a:xfrm>
            <a:off x="1619250" y="2105526"/>
            <a:ext cx="9163050" cy="3957494"/>
          </a:xfrm>
        </p:spPr>
        <p:txBody>
          <a:bodyPr>
            <a:normAutofit fontScale="70000" lnSpcReduction="20000"/>
          </a:bodyPr>
          <a:lstStyle/>
          <a:p>
            <a:pPr algn="just"/>
            <a:r>
              <a:rPr lang="it-IT" dirty="0">
                <a:solidFill>
                  <a:schemeClr val="bg1"/>
                </a:solidFill>
                <a:effectLst/>
                <a:latin typeface="Palatino Linotype" panose="02040502050505030304" pitchFamily="18" charset="0"/>
                <a:cs typeface="Calibri" panose="020F0502020204030204" pitchFamily="34" charset="0"/>
              </a:rPr>
              <a:t>L’art. 88 CCII, al pari dell’art. 182-ter </a:t>
            </a:r>
            <a:r>
              <a:rPr lang="it-IT" dirty="0" err="1">
                <a:solidFill>
                  <a:schemeClr val="bg1"/>
                </a:solidFill>
                <a:effectLst/>
                <a:latin typeface="Palatino Linotype" panose="02040502050505030304" pitchFamily="18" charset="0"/>
                <a:cs typeface="Calibri" panose="020F0502020204030204" pitchFamily="34" charset="0"/>
              </a:rPr>
              <a:t>l.f.</a:t>
            </a:r>
            <a:r>
              <a:rPr lang="it-IT" dirty="0">
                <a:solidFill>
                  <a:schemeClr val="bg1"/>
                </a:solidFill>
                <a:effectLst/>
                <a:latin typeface="Palatino Linotype" panose="02040502050505030304" pitchFamily="18" charset="0"/>
                <a:cs typeface="Calibri" panose="020F0502020204030204" pitchFamily="34" charset="0"/>
              </a:rPr>
              <a:t>, cristallizza il noto </a:t>
            </a:r>
            <a:r>
              <a:rPr lang="it-IT" b="1" dirty="0">
                <a:solidFill>
                  <a:schemeClr val="bg1"/>
                </a:solidFill>
                <a:effectLst/>
                <a:latin typeface="Palatino Linotype" panose="02040502050505030304" pitchFamily="18" charset="0"/>
                <a:cs typeface="Calibri" panose="020F0502020204030204" pitchFamily="34" charset="0"/>
              </a:rPr>
              <a:t>divieto di trattamento deteriore </a:t>
            </a:r>
            <a:r>
              <a:rPr lang="it-IT" dirty="0">
                <a:solidFill>
                  <a:schemeClr val="bg1"/>
                </a:solidFill>
                <a:effectLst/>
                <a:latin typeface="Palatino Linotype" panose="02040502050505030304" pitchFamily="18" charset="0"/>
                <a:cs typeface="Calibri" panose="020F0502020204030204" pitchFamily="34" charset="0"/>
              </a:rPr>
              <a:t>per i crediti tributari e contributivi rispetto a quello offerto ai creditori di pari o inferiore rango in funzione della qualità del credito.</a:t>
            </a:r>
          </a:p>
          <a:p>
            <a:pPr algn="just"/>
            <a:r>
              <a:rPr lang="it-IT" dirty="0">
                <a:solidFill>
                  <a:schemeClr val="bg1"/>
                </a:solidFill>
                <a:effectLst/>
                <a:latin typeface="Palatino Linotype" panose="02040502050505030304" pitchFamily="18" charset="0"/>
                <a:cs typeface="Calibri" panose="020F0502020204030204" pitchFamily="34" charset="0"/>
              </a:rPr>
              <a:t>In primo luogo, il pagamento parziale o anche dilazionato, può essere proposto  a condizione che il piano ne preveda «</a:t>
            </a:r>
            <a:r>
              <a:rPr lang="it-IT" i="1" dirty="0">
                <a:solidFill>
                  <a:schemeClr val="bg1"/>
                </a:solidFill>
                <a:effectLst/>
                <a:latin typeface="Palatino Linotype" panose="02040502050505030304" pitchFamily="18" charset="0"/>
                <a:cs typeface="Calibri" panose="020F0502020204030204" pitchFamily="34" charset="0"/>
              </a:rPr>
              <a:t>la soddisfazione in misura </a:t>
            </a:r>
            <a:r>
              <a:rPr lang="it-IT" b="1" i="1" dirty="0">
                <a:solidFill>
                  <a:schemeClr val="bg1"/>
                </a:solidFill>
                <a:effectLst/>
                <a:latin typeface="Palatino Linotype" panose="02040502050505030304" pitchFamily="18" charset="0"/>
                <a:cs typeface="Calibri" panose="020F0502020204030204" pitchFamily="34" charset="0"/>
              </a:rPr>
              <a:t>non inferiore </a:t>
            </a:r>
            <a:r>
              <a:rPr lang="it-IT" i="1" dirty="0">
                <a:solidFill>
                  <a:schemeClr val="bg1"/>
                </a:solidFill>
                <a:effectLst/>
                <a:latin typeface="Palatino Linotype" panose="02040502050505030304" pitchFamily="18" charset="0"/>
                <a:cs typeface="Calibri" panose="020F0502020204030204" pitchFamily="34" charset="0"/>
              </a:rPr>
              <a:t>a quella realizzabile, in ragione della collocazione preferenziale, sul ricavato in caso di liquidazione, avuto riguardo al valore di mercato attribuibile ai beni o ai diritti sui quali sussiste la causa di prelazione, indicato nella relazione di un professionista indipendente».</a:t>
            </a:r>
          </a:p>
          <a:p>
            <a:pPr algn="just"/>
            <a:r>
              <a:rPr lang="it-IT" dirty="0">
                <a:solidFill>
                  <a:schemeClr val="bg1"/>
                </a:solidFill>
                <a:effectLst/>
                <a:latin typeface="Palatino Linotype" panose="02040502050505030304" pitchFamily="18" charset="0"/>
                <a:cs typeface="Calibri" panose="020F0502020204030204" pitchFamily="34" charset="0"/>
              </a:rPr>
              <a:t>In secondo luogo, laddove il credito tributario e contributivo sia assistito da privilegio, «</a:t>
            </a:r>
            <a:r>
              <a:rPr lang="it-IT" i="1" dirty="0">
                <a:solidFill>
                  <a:schemeClr val="bg1"/>
                </a:solidFill>
                <a:effectLst/>
                <a:latin typeface="Palatino Linotype" panose="02040502050505030304" pitchFamily="18" charset="0"/>
                <a:cs typeface="Calibri" panose="020F0502020204030204" pitchFamily="34" charset="0"/>
              </a:rPr>
              <a:t>la percentuale, i tempi di pagamento e le eventuali garanzie </a:t>
            </a:r>
            <a:r>
              <a:rPr lang="it-IT" b="1" i="1" dirty="0">
                <a:solidFill>
                  <a:schemeClr val="bg1"/>
                </a:solidFill>
                <a:effectLst/>
                <a:latin typeface="Palatino Linotype" panose="02040502050505030304" pitchFamily="18" charset="0"/>
                <a:cs typeface="Calibri" panose="020F0502020204030204" pitchFamily="34" charset="0"/>
              </a:rPr>
              <a:t>non possono essere inferiori o meno vantaggiosi </a:t>
            </a:r>
            <a:r>
              <a:rPr lang="it-IT" i="1" dirty="0">
                <a:solidFill>
                  <a:schemeClr val="bg1"/>
                </a:solidFill>
                <a:effectLst/>
                <a:latin typeface="Palatino Linotype" panose="02040502050505030304" pitchFamily="18" charset="0"/>
                <a:cs typeface="Calibri" panose="020F0502020204030204" pitchFamily="34" charset="0"/>
              </a:rPr>
              <a:t>rispetto a quelli offerti ai creditori che hanno un grado di privilegio inferiore o a quelli che hanno una posizione giuridica e interessi economici omogenei a quelli delle agenzie e degli enti gestori di forme di previdenza e assistenza obbligatorie</a:t>
            </a:r>
            <a:r>
              <a:rPr lang="it-IT" dirty="0">
                <a:solidFill>
                  <a:schemeClr val="bg1"/>
                </a:solidFill>
                <a:effectLst/>
                <a:latin typeface="Palatino Linotype" panose="02040502050505030304" pitchFamily="18" charset="0"/>
                <a:cs typeface="Calibri" panose="020F0502020204030204" pitchFamily="34" charset="0"/>
              </a:rPr>
              <a:t>».</a:t>
            </a:r>
          </a:p>
          <a:p>
            <a:pPr algn="just"/>
            <a:r>
              <a:rPr lang="it-IT" dirty="0">
                <a:solidFill>
                  <a:schemeClr val="bg1"/>
                </a:solidFill>
                <a:effectLst/>
                <a:latin typeface="Palatino Linotype" panose="02040502050505030304" pitchFamily="18" charset="0"/>
                <a:cs typeface="Calibri" panose="020F0502020204030204" pitchFamily="34" charset="0"/>
              </a:rPr>
              <a:t>In terzo luogo, se invece il credito tributario ha natura chirografaria, anche a seguito di degradazione per incapienza, «</a:t>
            </a:r>
            <a:r>
              <a:rPr lang="it-IT" i="1" dirty="0">
                <a:solidFill>
                  <a:schemeClr val="bg1"/>
                </a:solidFill>
                <a:effectLst/>
                <a:latin typeface="Palatino Linotype" panose="02040502050505030304" pitchFamily="18" charset="0"/>
                <a:cs typeface="Calibri" panose="020F0502020204030204" pitchFamily="34" charset="0"/>
              </a:rPr>
              <a:t>il trattamento </a:t>
            </a:r>
            <a:r>
              <a:rPr lang="it-IT" b="1" i="1" dirty="0">
                <a:solidFill>
                  <a:schemeClr val="bg1"/>
                </a:solidFill>
                <a:effectLst/>
                <a:latin typeface="Palatino Linotype" panose="02040502050505030304" pitchFamily="18" charset="0"/>
                <a:cs typeface="Calibri" panose="020F0502020204030204" pitchFamily="34" charset="0"/>
              </a:rPr>
              <a:t>non può essere differenziato</a:t>
            </a:r>
            <a:r>
              <a:rPr lang="it-IT" i="1" dirty="0">
                <a:solidFill>
                  <a:schemeClr val="bg1"/>
                </a:solidFill>
                <a:effectLst/>
                <a:latin typeface="Palatino Linotype" panose="02040502050505030304" pitchFamily="18" charset="0"/>
                <a:cs typeface="Calibri" panose="020F0502020204030204" pitchFamily="34" charset="0"/>
              </a:rPr>
              <a:t> rispetto a quello degli altri crediti chirografari ovvero, nel caso di suddivisione in classi, dei crediti rispetto ai quali è previsto il trattamento più favorevole</a:t>
            </a:r>
            <a:r>
              <a:rPr lang="it-IT" dirty="0">
                <a:solidFill>
                  <a:schemeClr val="bg1"/>
                </a:solidFill>
                <a:effectLst/>
                <a:latin typeface="Palatino Linotype" panose="02040502050505030304" pitchFamily="18" charset="0"/>
                <a:cs typeface="Calibri" panose="020F0502020204030204" pitchFamily="34" charset="0"/>
              </a:rPr>
              <a:t>». </a:t>
            </a:r>
          </a:p>
          <a:p>
            <a:pPr marL="0" indent="0" algn="just">
              <a:buNone/>
            </a:pPr>
            <a:endParaRPr lang="it-IT" dirty="0">
              <a:solidFill>
                <a:schemeClr val="bg1"/>
              </a:solidFill>
              <a:effectLst/>
              <a:latin typeface="Palatino Linotype" panose="02040502050505030304" pitchFamily="18" charset="0"/>
              <a:cs typeface="Calibri" panose="020F0502020204030204" pitchFamily="34" charset="0"/>
            </a:endParaRPr>
          </a:p>
          <a:p>
            <a:pPr algn="just">
              <a:buFont typeface="Wingdings" panose="05000000000000000000" pitchFamily="2" charset="2"/>
              <a:buChar char="§"/>
            </a:pPr>
            <a:endParaRPr lang="it-IT"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207238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Autofit/>
          </a:bodyPr>
          <a:lstStyle/>
          <a:p>
            <a:r>
              <a:rPr lang="it-IT" sz="20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RELATIVI AL TRATTAMENTO DEI CREDITI TRIBUTARI E CONTRIBUTIVI </a:t>
            </a:r>
          </a:p>
        </p:txBody>
      </p:sp>
      <p:sp>
        <p:nvSpPr>
          <p:cNvPr id="3" name="Segnaposto contenuto 2"/>
          <p:cNvSpPr>
            <a:spLocks noGrp="1"/>
          </p:cNvSpPr>
          <p:nvPr>
            <p:ph idx="1"/>
          </p:nvPr>
        </p:nvSpPr>
        <p:spPr>
          <a:xfrm>
            <a:off x="1619250" y="2105526"/>
            <a:ext cx="9163050" cy="3957494"/>
          </a:xfrm>
        </p:spPr>
        <p:txBody>
          <a:bodyPr>
            <a:normAutofit lnSpcReduction="10000"/>
          </a:bodyPr>
          <a:lstStyle/>
          <a:p>
            <a:pPr marL="0" indent="0" algn="just">
              <a:buNone/>
            </a:pPr>
            <a:r>
              <a:rPr lang="it-IT" dirty="0">
                <a:solidFill>
                  <a:schemeClr val="bg1"/>
                </a:solidFill>
                <a:effectLst/>
                <a:latin typeface="Palatino Linotype" panose="02040502050505030304" pitchFamily="18" charset="0"/>
                <a:cs typeface="Calibri" panose="020F0502020204030204" pitchFamily="34" charset="0"/>
              </a:rPr>
              <a:t>Operativamente, pertanto, il </a:t>
            </a:r>
            <a:r>
              <a:rPr lang="it-IT" b="1" dirty="0">
                <a:solidFill>
                  <a:schemeClr val="bg1"/>
                </a:solidFill>
                <a:effectLst/>
                <a:latin typeface="Palatino Linotype" panose="02040502050505030304" pitchFamily="18" charset="0"/>
                <a:cs typeface="Calibri" panose="020F0502020204030204" pitchFamily="34" charset="0"/>
              </a:rPr>
              <a:t>divieto di trattamento deteriore</a:t>
            </a:r>
            <a:r>
              <a:rPr lang="it-IT" dirty="0">
                <a:solidFill>
                  <a:schemeClr val="bg1"/>
                </a:solidFill>
                <a:effectLst/>
                <a:latin typeface="Palatino Linotype" panose="02040502050505030304" pitchFamily="18" charset="0"/>
                <a:cs typeface="Calibri" panose="020F0502020204030204" pitchFamily="34" charset="0"/>
              </a:rPr>
              <a:t> si traduce per il debitore:</a:t>
            </a:r>
          </a:p>
          <a:p>
            <a:pPr marL="0" indent="0" algn="just">
              <a:buNone/>
            </a:pPr>
            <a:r>
              <a:rPr lang="it-IT" dirty="0">
                <a:solidFill>
                  <a:schemeClr val="bg1"/>
                </a:solidFill>
                <a:effectLst/>
                <a:latin typeface="Palatino Linotype" panose="02040502050505030304" pitchFamily="18" charset="0"/>
                <a:cs typeface="Calibri" panose="020F0502020204030204" pitchFamily="34" charset="0"/>
              </a:rPr>
              <a:t>(</a:t>
            </a:r>
            <a:r>
              <a:rPr lang="it-IT" i="1" dirty="0">
                <a:solidFill>
                  <a:schemeClr val="bg1"/>
                </a:solidFill>
                <a:effectLst/>
                <a:latin typeface="Palatino Linotype" panose="02040502050505030304" pitchFamily="18" charset="0"/>
                <a:cs typeface="Calibri" panose="020F0502020204030204" pitchFamily="34" charset="0"/>
              </a:rPr>
              <a:t>i</a:t>
            </a:r>
            <a:r>
              <a:rPr lang="it-IT" dirty="0">
                <a:solidFill>
                  <a:schemeClr val="bg1"/>
                </a:solidFill>
                <a:effectLst/>
                <a:latin typeface="Palatino Linotype" panose="02040502050505030304" pitchFamily="18" charset="0"/>
                <a:cs typeface="Calibri" panose="020F0502020204030204" pitchFamily="34" charset="0"/>
              </a:rPr>
              <a:t>) con riferimento ai crediti privilegiati,  nell’impossibilità di offrire all’Erario e agli istituti di previdenza e assistenza obbligatoria, condizioni di soddisfacimento dei loro crediti </a:t>
            </a:r>
            <a:r>
              <a:rPr lang="it-IT" b="1" dirty="0">
                <a:solidFill>
                  <a:schemeClr val="bg1"/>
                </a:solidFill>
                <a:effectLst/>
                <a:latin typeface="Palatino Linotype" panose="02040502050505030304" pitchFamily="18" charset="0"/>
                <a:cs typeface="Calibri" panose="020F0502020204030204" pitchFamily="34" charset="0"/>
              </a:rPr>
              <a:t>peggiori </a:t>
            </a:r>
            <a:r>
              <a:rPr lang="it-IT" dirty="0">
                <a:solidFill>
                  <a:schemeClr val="bg1"/>
                </a:solidFill>
                <a:effectLst/>
                <a:latin typeface="Palatino Linotype" panose="02040502050505030304" pitchFamily="18" charset="0"/>
                <a:cs typeface="Calibri" panose="020F0502020204030204" pitchFamily="34" charset="0"/>
              </a:rPr>
              <a:t>di quelle prospettate ai creditori assistiti da cause di prelazione di rango inferiore;</a:t>
            </a:r>
          </a:p>
          <a:p>
            <a:pPr marL="0" indent="0" algn="just">
              <a:buNone/>
            </a:pPr>
            <a:r>
              <a:rPr lang="it-IT" dirty="0">
                <a:solidFill>
                  <a:schemeClr val="bg1"/>
                </a:solidFill>
                <a:effectLst/>
                <a:latin typeface="Palatino Linotype" panose="02040502050505030304" pitchFamily="18" charset="0"/>
                <a:cs typeface="Calibri" panose="020F0502020204030204" pitchFamily="34" charset="0"/>
              </a:rPr>
              <a:t>(</a:t>
            </a:r>
            <a:r>
              <a:rPr lang="it-IT" i="1" dirty="0">
                <a:solidFill>
                  <a:schemeClr val="bg1"/>
                </a:solidFill>
                <a:effectLst/>
                <a:latin typeface="Palatino Linotype" panose="02040502050505030304" pitchFamily="18" charset="0"/>
                <a:cs typeface="Calibri" panose="020F0502020204030204" pitchFamily="34" charset="0"/>
              </a:rPr>
              <a:t>ii</a:t>
            </a:r>
            <a:r>
              <a:rPr lang="it-IT" dirty="0">
                <a:solidFill>
                  <a:schemeClr val="bg1"/>
                </a:solidFill>
                <a:effectLst/>
                <a:latin typeface="Palatino Linotype" panose="02040502050505030304" pitchFamily="18" charset="0"/>
                <a:cs typeface="Calibri" panose="020F0502020204030204" pitchFamily="34" charset="0"/>
              </a:rPr>
              <a:t>) con riferimento ai crediti chirografari (anche per degrado), nell’impossibilità di proporre un </a:t>
            </a:r>
            <a:r>
              <a:rPr lang="it-IT" b="1" dirty="0">
                <a:solidFill>
                  <a:schemeClr val="bg1"/>
                </a:solidFill>
                <a:effectLst/>
                <a:latin typeface="Palatino Linotype" panose="02040502050505030304" pitchFamily="18" charset="0"/>
                <a:cs typeface="Calibri" panose="020F0502020204030204" pitchFamily="34" charset="0"/>
              </a:rPr>
              <a:t>trattamento diverso </a:t>
            </a:r>
            <a:r>
              <a:rPr lang="it-IT" dirty="0">
                <a:solidFill>
                  <a:schemeClr val="bg1"/>
                </a:solidFill>
                <a:effectLst/>
                <a:latin typeface="Palatino Linotype" panose="02040502050505030304" pitchFamily="18" charset="0"/>
                <a:cs typeface="Calibri" panose="020F0502020204030204" pitchFamily="34" charset="0"/>
              </a:rPr>
              <a:t>rispetto agli altri crediti del medesimo rango (nel caso di suddivisione in classi, rispetto a quello dei crediti soddisfatti nella misura più elevata).</a:t>
            </a: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4095995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Autofit/>
          </a:bodyPr>
          <a:lstStyle/>
          <a:p>
            <a:r>
              <a:rPr lang="it-IT" sz="20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RELATIVI AL TRATTAMENTO DEI CREDITI TRIBUTARI E CONTRIBUTIVI </a:t>
            </a:r>
          </a:p>
        </p:txBody>
      </p:sp>
      <p:sp>
        <p:nvSpPr>
          <p:cNvPr id="3" name="Segnaposto contenuto 2"/>
          <p:cNvSpPr>
            <a:spLocks noGrp="1"/>
          </p:cNvSpPr>
          <p:nvPr>
            <p:ph idx="1"/>
          </p:nvPr>
        </p:nvSpPr>
        <p:spPr>
          <a:xfrm>
            <a:off x="1619250" y="2105526"/>
            <a:ext cx="9163050" cy="3957494"/>
          </a:xfrm>
        </p:spPr>
        <p:txBody>
          <a:bodyPr>
            <a:normAutofit/>
          </a:bodyPr>
          <a:lstStyle/>
          <a:p>
            <a:pPr marL="0" indent="0" algn="ctr">
              <a:buNone/>
            </a:pPr>
            <a:r>
              <a:rPr lang="it-IT" b="1" u="sng" dirty="0">
                <a:solidFill>
                  <a:schemeClr val="bg1"/>
                </a:solidFill>
                <a:effectLst/>
                <a:latin typeface="Palatino Linotype" panose="02040502050505030304" pitchFamily="18" charset="0"/>
                <a:cs typeface="Calibri" panose="020F0502020204030204" pitchFamily="34" charset="0"/>
              </a:rPr>
              <a:t>Ulteriore vincolo cui soggiace il trattamento dei crediti tributari e contributivi nel concordato preventivo </a:t>
            </a:r>
          </a:p>
          <a:p>
            <a:pPr marL="0" indent="0" algn="just">
              <a:buNone/>
            </a:pPr>
            <a:r>
              <a:rPr lang="it-IT" dirty="0">
                <a:solidFill>
                  <a:schemeClr val="bg1"/>
                </a:solidFill>
                <a:effectLst/>
                <a:latin typeface="Palatino Linotype" panose="02040502050505030304" pitchFamily="18" charset="0"/>
                <a:cs typeface="Calibri" panose="020F0502020204030204" pitchFamily="34" charset="0"/>
              </a:rPr>
              <a:t>Il professionista indipendente deve attestare altresì, ai fini dell’ammissibilità della proposta, la </a:t>
            </a:r>
            <a:r>
              <a:rPr lang="it-IT" b="1" dirty="0">
                <a:solidFill>
                  <a:schemeClr val="bg1"/>
                </a:solidFill>
                <a:effectLst/>
                <a:latin typeface="Palatino Linotype" panose="02040502050505030304" pitchFamily="18" charset="0"/>
                <a:cs typeface="Calibri" panose="020F0502020204030204" pitchFamily="34" charset="0"/>
              </a:rPr>
              <a:t>convenienza</a:t>
            </a:r>
            <a:r>
              <a:rPr lang="it-IT" dirty="0">
                <a:solidFill>
                  <a:schemeClr val="bg1"/>
                </a:solidFill>
                <a:effectLst/>
                <a:latin typeface="Palatino Linotype" panose="02040502050505030304" pitchFamily="18" charset="0"/>
                <a:cs typeface="Calibri" panose="020F0502020204030204" pitchFamily="34" charset="0"/>
              </a:rPr>
              <a:t> del trattamento proposto all’Erario e agli istituti di previdenza e assistenza rispetto alla liquidazione giudiziale e, nel concordato in continuità, la sussistenza di un trattamento </a:t>
            </a:r>
            <a:r>
              <a:rPr lang="it-IT" b="1" dirty="0">
                <a:solidFill>
                  <a:schemeClr val="bg1"/>
                </a:solidFill>
                <a:effectLst/>
                <a:latin typeface="Palatino Linotype" panose="02040502050505030304" pitchFamily="18" charset="0"/>
                <a:cs typeface="Calibri" panose="020F0502020204030204" pitchFamily="34" charset="0"/>
              </a:rPr>
              <a:t>non deteriore </a:t>
            </a:r>
            <a:r>
              <a:rPr lang="it-IT" dirty="0">
                <a:solidFill>
                  <a:schemeClr val="bg1"/>
                </a:solidFill>
                <a:effectLst/>
                <a:latin typeface="Palatino Linotype" panose="02040502050505030304" pitchFamily="18" charset="0"/>
                <a:cs typeface="Calibri" panose="020F0502020204030204" pitchFamily="34" charset="0"/>
              </a:rPr>
              <a:t>sempre rispetto all’alternativa rappresentata dalla liquidazione giudiziale.</a:t>
            </a:r>
          </a:p>
          <a:p>
            <a:pPr marL="0" indent="0" algn="just">
              <a:buNone/>
            </a:pPr>
            <a:endParaRPr lang="it-IT"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26</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220455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Autofit/>
          </a:bodyPr>
          <a:lstStyle/>
          <a:p>
            <a:r>
              <a:rPr lang="it-IT" sz="20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DERIVANTI DAL RISPETTO DELLA </a:t>
            </a:r>
            <a:r>
              <a:rPr lang="it-IT" sz="2000" i="1"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PAR CONDICIO </a:t>
            </a:r>
            <a:r>
              <a:rPr lang="it-IT" sz="20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ALL’INTERNO DELLA CLASSE</a:t>
            </a:r>
          </a:p>
        </p:txBody>
      </p:sp>
      <p:sp>
        <p:nvSpPr>
          <p:cNvPr id="3" name="Segnaposto contenuto 2"/>
          <p:cNvSpPr>
            <a:spLocks noGrp="1"/>
          </p:cNvSpPr>
          <p:nvPr>
            <p:ph idx="1"/>
          </p:nvPr>
        </p:nvSpPr>
        <p:spPr>
          <a:xfrm>
            <a:off x="1619250" y="2105526"/>
            <a:ext cx="9163050" cy="3957494"/>
          </a:xfrm>
        </p:spPr>
        <p:txBody>
          <a:bodyPr>
            <a:normAutofit lnSpcReduction="10000"/>
          </a:bodyPr>
          <a:lstStyle/>
          <a:p>
            <a:pPr algn="just"/>
            <a:r>
              <a:rPr lang="it-IT" dirty="0">
                <a:solidFill>
                  <a:schemeClr val="bg1"/>
                </a:solidFill>
                <a:effectLst/>
                <a:latin typeface="Palatino Linotype" panose="02040502050505030304" pitchFamily="18" charset="0"/>
                <a:cs typeface="Calibri" panose="020F0502020204030204" pitchFamily="34" charset="0"/>
              </a:rPr>
              <a:t>L’art. 85 c. 1 CCII conferma la regola della </a:t>
            </a:r>
            <a:r>
              <a:rPr lang="it-IT" b="1" dirty="0">
                <a:solidFill>
                  <a:schemeClr val="bg1"/>
                </a:solidFill>
                <a:effectLst/>
                <a:latin typeface="Palatino Linotype" panose="02040502050505030304" pitchFamily="18" charset="0"/>
                <a:cs typeface="Calibri" panose="020F0502020204030204" pitchFamily="34" charset="0"/>
              </a:rPr>
              <a:t>facoltatività</a:t>
            </a:r>
            <a:r>
              <a:rPr lang="it-IT" dirty="0">
                <a:solidFill>
                  <a:schemeClr val="bg1"/>
                </a:solidFill>
                <a:effectLst/>
                <a:latin typeface="Palatino Linotype" panose="02040502050505030304" pitchFamily="18" charset="0"/>
                <a:cs typeface="Calibri" panose="020F0502020204030204" pitchFamily="34" charset="0"/>
              </a:rPr>
              <a:t> della suddivisione dei creditori in classi e del </a:t>
            </a:r>
            <a:r>
              <a:rPr lang="it-IT" b="1" dirty="0">
                <a:solidFill>
                  <a:schemeClr val="bg1"/>
                </a:solidFill>
                <a:effectLst/>
                <a:latin typeface="Palatino Linotype" panose="02040502050505030304" pitchFamily="18" charset="0"/>
                <a:cs typeface="Calibri" panose="020F0502020204030204" pitchFamily="34" charset="0"/>
              </a:rPr>
              <a:t>trattamento differenziato </a:t>
            </a:r>
            <a:r>
              <a:rPr lang="it-IT" dirty="0">
                <a:solidFill>
                  <a:schemeClr val="bg1"/>
                </a:solidFill>
                <a:effectLst/>
                <a:latin typeface="Palatino Linotype" panose="02040502050505030304" pitchFamily="18" charset="0"/>
                <a:cs typeface="Calibri" panose="020F0502020204030204" pitchFamily="34" charset="0"/>
              </a:rPr>
              <a:t>tra </a:t>
            </a:r>
            <a:r>
              <a:rPr lang="it-IT" b="1" dirty="0">
                <a:solidFill>
                  <a:schemeClr val="bg1"/>
                </a:solidFill>
                <a:effectLst/>
                <a:latin typeface="Palatino Linotype" panose="02040502050505030304" pitchFamily="18" charset="0"/>
                <a:cs typeface="Calibri" panose="020F0502020204030204" pitchFamily="34" charset="0"/>
              </a:rPr>
              <a:t>creditori appartenenti a classi diverse.</a:t>
            </a:r>
          </a:p>
          <a:p>
            <a:pPr algn="just"/>
            <a:r>
              <a:rPr lang="it-IT" dirty="0">
                <a:solidFill>
                  <a:schemeClr val="bg1"/>
                </a:solidFill>
                <a:effectLst/>
                <a:latin typeface="Palatino Linotype" panose="02040502050505030304" pitchFamily="18" charset="0"/>
                <a:cs typeface="Calibri" panose="020F0502020204030204" pitchFamily="34" charset="0"/>
              </a:rPr>
              <a:t>Non è pertanto vietato – fatto salvo il rispetto delle regole in materia di distribuzione del valore e di classamento di cui agli artt. 84 e 85 CCII – offrire lo stesso trattamento a creditori appartenenti a classi diverse.</a:t>
            </a:r>
          </a:p>
          <a:p>
            <a:pPr algn="just"/>
            <a:r>
              <a:rPr lang="it-IT" dirty="0">
                <a:solidFill>
                  <a:schemeClr val="bg1"/>
                </a:solidFill>
                <a:effectLst/>
                <a:latin typeface="Palatino Linotype" panose="02040502050505030304" pitchFamily="18" charset="0"/>
                <a:cs typeface="Calibri" panose="020F0502020204030204" pitchFamily="34" charset="0"/>
              </a:rPr>
              <a:t>Si deve viceversa ritenere </a:t>
            </a:r>
            <a:r>
              <a:rPr lang="it-IT" b="1" dirty="0">
                <a:solidFill>
                  <a:schemeClr val="bg1"/>
                </a:solidFill>
                <a:effectLst/>
                <a:latin typeface="Palatino Linotype" panose="02040502050505030304" pitchFamily="18" charset="0"/>
                <a:cs typeface="Calibri" panose="020F0502020204030204" pitchFamily="34" charset="0"/>
              </a:rPr>
              <a:t>inibito al debitore</a:t>
            </a:r>
            <a:r>
              <a:rPr lang="it-IT" dirty="0">
                <a:solidFill>
                  <a:schemeClr val="bg1"/>
                </a:solidFill>
                <a:effectLst/>
                <a:latin typeface="Palatino Linotype" panose="02040502050505030304" pitchFamily="18" charset="0"/>
                <a:cs typeface="Calibri" panose="020F0502020204030204" pitchFamily="34" charset="0"/>
              </a:rPr>
              <a:t>, anche in virtù di quanto dispone la Direttiva </a:t>
            </a:r>
            <a:r>
              <a:rPr lang="it-IT" dirty="0" err="1">
                <a:solidFill>
                  <a:schemeClr val="bg1"/>
                </a:solidFill>
                <a:effectLst/>
                <a:latin typeface="Palatino Linotype" panose="02040502050505030304" pitchFamily="18" charset="0"/>
                <a:cs typeface="Calibri" panose="020F0502020204030204" pitchFamily="34" charset="0"/>
              </a:rPr>
              <a:t>Insolvency</a:t>
            </a:r>
            <a:r>
              <a:rPr lang="it-IT" dirty="0">
                <a:solidFill>
                  <a:schemeClr val="bg1"/>
                </a:solidFill>
                <a:effectLst/>
                <a:latin typeface="Palatino Linotype" panose="02040502050505030304" pitchFamily="18" charset="0"/>
                <a:cs typeface="Calibri" panose="020F0502020204030204" pitchFamily="34" charset="0"/>
              </a:rPr>
              <a:t> all’art. 10, par. 2, lett. b), </a:t>
            </a:r>
            <a:r>
              <a:rPr lang="it-IT" b="1" dirty="0">
                <a:solidFill>
                  <a:schemeClr val="bg1"/>
                </a:solidFill>
                <a:effectLst/>
                <a:latin typeface="Palatino Linotype" panose="02040502050505030304" pitchFamily="18" charset="0"/>
                <a:cs typeface="Calibri" panose="020F0502020204030204" pitchFamily="34" charset="0"/>
              </a:rPr>
              <a:t>prevedere un trattamento differenziato</a:t>
            </a:r>
            <a:r>
              <a:rPr lang="it-IT" dirty="0">
                <a:solidFill>
                  <a:schemeClr val="bg1"/>
                </a:solidFill>
                <a:effectLst/>
                <a:latin typeface="Palatino Linotype" panose="02040502050505030304" pitchFamily="18" charset="0"/>
                <a:cs typeface="Calibri" panose="020F0502020204030204" pitchFamily="34" charset="0"/>
              </a:rPr>
              <a:t> tra creditori appartenenti ad una medesima classe (art. 112 c. 1 lett. e CCII). </a:t>
            </a:r>
          </a:p>
          <a:p>
            <a:pPr marL="0" indent="0" algn="just">
              <a:buNone/>
            </a:pPr>
            <a:endParaRPr lang="it-IT"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27</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4226174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389257"/>
            <a:ext cx="9944099" cy="649703"/>
          </a:xfrm>
        </p:spPr>
        <p:txBody>
          <a:bodyPr>
            <a:noAutofit/>
          </a:bodyPr>
          <a:lstStyle/>
          <a:p>
            <a:r>
              <a:rPr lang="it-IT" sz="20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derivanti dal rispetto della percentuale minima e dall’afflusso di risorse ulteriori nel concordato liquidatorio </a:t>
            </a:r>
          </a:p>
        </p:txBody>
      </p:sp>
      <p:sp>
        <p:nvSpPr>
          <p:cNvPr id="3" name="Segnaposto contenuto 2"/>
          <p:cNvSpPr>
            <a:spLocks noGrp="1"/>
          </p:cNvSpPr>
          <p:nvPr>
            <p:ph idx="1"/>
          </p:nvPr>
        </p:nvSpPr>
        <p:spPr>
          <a:xfrm>
            <a:off x="1619250" y="2105526"/>
            <a:ext cx="9163050" cy="3957494"/>
          </a:xfrm>
        </p:spPr>
        <p:txBody>
          <a:bodyPr>
            <a:normAutofit fontScale="92500" lnSpcReduction="10000"/>
          </a:bodyPr>
          <a:lstStyle/>
          <a:p>
            <a:pPr marL="0" indent="0" algn="just">
              <a:buNone/>
            </a:pPr>
            <a:r>
              <a:rPr lang="it-IT" dirty="0">
                <a:solidFill>
                  <a:schemeClr val="bg1"/>
                </a:solidFill>
                <a:effectLst/>
                <a:latin typeface="Palatino Linotype" panose="02040502050505030304" pitchFamily="18" charset="0"/>
                <a:cs typeface="Calibri" panose="020F0502020204030204" pitchFamily="34" charset="0"/>
              </a:rPr>
              <a:t>Nel concordato liquidatorio, il debitore è tenuto ad impegnarsi, in modo vincolante (art. 84 c. 4 CCII), a:</a:t>
            </a:r>
          </a:p>
          <a:p>
            <a:pPr marL="514350" indent="-514350" algn="just">
              <a:buAutoNum type="romanLcParenBoth"/>
            </a:pPr>
            <a:r>
              <a:rPr lang="it-IT" dirty="0">
                <a:solidFill>
                  <a:schemeClr val="bg1"/>
                </a:solidFill>
                <a:effectLst/>
                <a:latin typeface="Palatino Linotype" panose="02040502050505030304" pitchFamily="18" charset="0"/>
                <a:cs typeface="Calibri" panose="020F0502020204030204" pitchFamily="34" charset="0"/>
              </a:rPr>
              <a:t>soddisfare almeno il 20% del ceto chirografario (con la precisazione che il quoziente del 20% va tarato sull’intero ammontare dei crediti chirografari, anche per degrado, anziché sulla singola posizione di credito);</a:t>
            </a:r>
          </a:p>
          <a:p>
            <a:pPr marL="0" indent="0" algn="just">
              <a:buNone/>
            </a:pPr>
            <a:r>
              <a:rPr lang="it-IT" dirty="0">
                <a:solidFill>
                  <a:schemeClr val="bg1"/>
                </a:solidFill>
                <a:effectLst/>
                <a:latin typeface="Palatino Linotype" panose="02040502050505030304" pitchFamily="18" charset="0"/>
                <a:cs typeface="Calibri" panose="020F0502020204030204" pitchFamily="34" charset="0"/>
              </a:rPr>
              <a:t>(</a:t>
            </a:r>
            <a:r>
              <a:rPr lang="it-IT" i="1" dirty="0">
                <a:solidFill>
                  <a:schemeClr val="bg1"/>
                </a:solidFill>
                <a:effectLst/>
                <a:latin typeface="Palatino Linotype" panose="02040502050505030304" pitchFamily="18" charset="0"/>
                <a:cs typeface="Calibri" panose="020F0502020204030204" pitchFamily="34" charset="0"/>
              </a:rPr>
              <a:t>ii</a:t>
            </a:r>
            <a:r>
              <a:rPr lang="it-IT" dirty="0">
                <a:solidFill>
                  <a:schemeClr val="bg1"/>
                </a:solidFill>
                <a:effectLst/>
                <a:latin typeface="Palatino Linotype" panose="02040502050505030304" pitchFamily="18" charset="0"/>
                <a:cs typeface="Calibri" panose="020F0502020204030204" pitchFamily="34" charset="0"/>
              </a:rPr>
              <a:t>) a far affluire risorse esterne (distribuibili anche in deroga agli artt. 2740 e 2741 c.c.) al patrimonio responsabile in misura almeno pari al 10% dell’attivo disponibile al momento dell’ingresso in procedura. Per risorsa esterna – a condizione che la destinazione della risorsa aggiuntiva avvenga direttamente a vantaggio della massa – si intende l’apporto di un terzo (o di un socio) senza obbligo di restituzione o con previsione di postergazione del credito restitutorio. </a:t>
            </a:r>
          </a:p>
          <a:p>
            <a:pPr marL="0" indent="0" algn="just">
              <a:buNone/>
            </a:pPr>
            <a:endParaRPr lang="it-IT"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28</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39995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Autofit/>
          </a:bodyPr>
          <a:lstStyle/>
          <a:p>
            <a:r>
              <a:rPr lang="it-IT" sz="20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I PRINCIPI (CONCORRENTI) CHE SOVRAINTENDONO ALLA DISTRIBUZIONE DELLE RISORSE NEL CONCORDATO PREVENTIVO</a:t>
            </a:r>
          </a:p>
        </p:txBody>
      </p:sp>
      <p:sp>
        <p:nvSpPr>
          <p:cNvPr id="3" name="Segnaposto contenuto 2"/>
          <p:cNvSpPr>
            <a:spLocks noGrp="1"/>
          </p:cNvSpPr>
          <p:nvPr>
            <p:ph idx="1"/>
          </p:nvPr>
        </p:nvSpPr>
        <p:spPr>
          <a:xfrm>
            <a:off x="1619250" y="2105526"/>
            <a:ext cx="9163050" cy="3957494"/>
          </a:xfrm>
        </p:spPr>
        <p:txBody>
          <a:bodyPr>
            <a:normAutofit fontScale="92500" lnSpcReduction="20000"/>
          </a:bodyPr>
          <a:lstStyle/>
          <a:p>
            <a:pPr marL="514350" indent="-514350" algn="just">
              <a:buFont typeface="+mj-lt"/>
              <a:buAutoNum type="romanUcPeriod"/>
            </a:pPr>
            <a:r>
              <a:rPr lang="it-IT" sz="2200" b="1" dirty="0">
                <a:solidFill>
                  <a:schemeClr val="bg1"/>
                </a:solidFill>
                <a:effectLst/>
                <a:latin typeface="Palatino Linotype" panose="02040502050505030304" pitchFamily="18" charset="0"/>
                <a:cs typeface="Calibri" panose="020F0502020204030204" pitchFamily="34" charset="0"/>
              </a:rPr>
              <a:t>Principio del realizzo minimo: </a:t>
            </a:r>
            <a:r>
              <a:rPr lang="it-IT" sz="1700" dirty="0">
                <a:solidFill>
                  <a:schemeClr val="bg1"/>
                </a:solidFill>
                <a:effectLst/>
                <a:latin typeface="Palatino Linotype" panose="02040502050505030304" pitchFamily="18" charset="0"/>
                <a:cs typeface="Calibri" panose="020F0502020204030204" pitchFamily="34" charset="0"/>
              </a:rPr>
              <a:t>il concordato deve offrire ai creditori, nel loro complesso ed individualmente, utilità non inferiori a quelle ritraibili dalla liquidazione giudiziale</a:t>
            </a:r>
            <a:r>
              <a:rPr lang="it-IT" sz="1600"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2200" b="1" dirty="0" err="1">
                <a:solidFill>
                  <a:schemeClr val="bg1"/>
                </a:solidFill>
                <a:effectLst/>
                <a:latin typeface="Palatino Linotype" panose="02040502050505030304" pitchFamily="18" charset="0"/>
                <a:cs typeface="Calibri" panose="020F0502020204030204" pitchFamily="34" charset="0"/>
              </a:rPr>
              <a:t>II.a</a:t>
            </a:r>
            <a:r>
              <a:rPr lang="it-IT" sz="2200" b="1" dirty="0">
                <a:solidFill>
                  <a:schemeClr val="bg1"/>
                </a:solidFill>
                <a:effectLst/>
                <a:latin typeface="Palatino Linotype" panose="02040502050505030304" pitchFamily="18" charset="0"/>
                <a:cs typeface="Calibri" panose="020F0502020204030204" pitchFamily="34" charset="0"/>
              </a:rPr>
              <a:t> Principio della distribuzione obliqua del valore: </a:t>
            </a:r>
            <a:r>
              <a:rPr lang="it-IT" sz="1700" b="1" dirty="0">
                <a:solidFill>
                  <a:schemeClr val="bg1"/>
                </a:solidFill>
                <a:effectLst/>
                <a:latin typeface="Palatino Linotype" panose="02040502050505030304" pitchFamily="18" charset="0"/>
                <a:cs typeface="Calibri" panose="020F0502020204030204" pitchFamily="34" charset="0"/>
              </a:rPr>
              <a:t>è </a:t>
            </a:r>
            <a:r>
              <a:rPr lang="it-IT" sz="1700" dirty="0">
                <a:solidFill>
                  <a:schemeClr val="bg1"/>
                </a:solidFill>
                <a:effectLst/>
                <a:latin typeface="Palatino Linotype" panose="02040502050505030304" pitchFamily="18" charset="0"/>
                <a:cs typeface="Calibri" panose="020F0502020204030204" pitchFamily="34" charset="0"/>
              </a:rPr>
              <a:t>il frutto dell’interpolazione tra una distribuzione rigidamente verticale (sul valore di liquidazione) e una distribuzione verticale gradata (sul valore eccedente), nei </a:t>
            </a:r>
            <a:r>
              <a:rPr lang="it-IT" sz="1700" i="1" dirty="0">
                <a:solidFill>
                  <a:schemeClr val="bg1"/>
                </a:solidFill>
                <a:effectLst/>
                <a:latin typeface="Palatino Linotype" panose="02040502050505030304" pitchFamily="18" charset="0"/>
                <a:cs typeface="Calibri" panose="020F0502020204030204" pitchFamily="34" charset="0"/>
              </a:rPr>
              <a:t>piani concordatari in continuità </a:t>
            </a:r>
          </a:p>
          <a:p>
            <a:pPr marL="0" indent="0" algn="just">
              <a:buNone/>
            </a:pPr>
            <a:r>
              <a:rPr lang="it-IT" sz="2200" b="1" dirty="0" err="1">
                <a:solidFill>
                  <a:schemeClr val="bg1"/>
                </a:solidFill>
                <a:effectLst/>
                <a:latin typeface="Palatino Linotype" panose="02040502050505030304" pitchFamily="18" charset="0"/>
                <a:cs typeface="Calibri" panose="020F0502020204030204" pitchFamily="34" charset="0"/>
              </a:rPr>
              <a:t>II.b</a:t>
            </a:r>
            <a:r>
              <a:rPr lang="it-IT" sz="2200" b="1" dirty="0">
                <a:solidFill>
                  <a:schemeClr val="bg1"/>
                </a:solidFill>
                <a:effectLst/>
                <a:latin typeface="Palatino Linotype" panose="02040502050505030304" pitchFamily="18" charset="0"/>
                <a:cs typeface="Calibri" panose="020F0502020204030204" pitchFamily="34" charset="0"/>
              </a:rPr>
              <a:t> Principio della distribuzione maggiorata del valore: </a:t>
            </a:r>
            <a:r>
              <a:rPr lang="it-IT" sz="1700" dirty="0">
                <a:solidFill>
                  <a:schemeClr val="bg1"/>
                </a:solidFill>
                <a:effectLst/>
                <a:latin typeface="Palatino Linotype" panose="02040502050505030304" pitchFamily="18" charset="0"/>
                <a:cs typeface="Calibri" panose="020F0502020204030204" pitchFamily="34" charset="0"/>
              </a:rPr>
              <a:t>è</a:t>
            </a:r>
            <a:r>
              <a:rPr lang="it-IT" sz="2200" b="1" dirty="0">
                <a:solidFill>
                  <a:schemeClr val="bg1"/>
                </a:solidFill>
                <a:effectLst/>
                <a:latin typeface="Palatino Linotype" panose="02040502050505030304" pitchFamily="18" charset="0"/>
                <a:cs typeface="Calibri" panose="020F0502020204030204" pitchFamily="34" charset="0"/>
              </a:rPr>
              <a:t> </a:t>
            </a:r>
            <a:r>
              <a:rPr lang="it-IT" sz="1700" dirty="0">
                <a:solidFill>
                  <a:schemeClr val="bg1"/>
                </a:solidFill>
                <a:effectLst/>
                <a:latin typeface="Palatino Linotype" panose="02040502050505030304" pitchFamily="18" charset="0"/>
                <a:cs typeface="Calibri" panose="020F0502020204030204" pitchFamily="34" charset="0"/>
              </a:rPr>
              <a:t>il frutto combinato del soddisfacimento minimo per il ceto chirografario (ivi compresi i privilegiati per quanto oggetto di degrado) e dell’apporto di risorse addizionali, nei </a:t>
            </a:r>
            <a:r>
              <a:rPr lang="it-IT" sz="1700" i="1" dirty="0">
                <a:solidFill>
                  <a:schemeClr val="bg1"/>
                </a:solidFill>
                <a:effectLst/>
                <a:latin typeface="Palatino Linotype" panose="02040502050505030304" pitchFamily="18" charset="0"/>
                <a:cs typeface="Calibri" panose="020F0502020204030204" pitchFamily="34" charset="0"/>
              </a:rPr>
              <a:t>piani concordatari liquidatori  </a:t>
            </a:r>
            <a:r>
              <a:rPr lang="it-IT" sz="1400" dirty="0">
                <a:solidFill>
                  <a:schemeClr val="bg1"/>
                </a:solidFill>
                <a:effectLst/>
                <a:latin typeface="Palatino Linotype" panose="02040502050505030304" pitchFamily="18" charset="0"/>
                <a:cs typeface="Calibri" panose="020F0502020204030204" pitchFamily="34" charset="0"/>
              </a:rPr>
              <a:t>	</a:t>
            </a:r>
            <a:endParaRPr lang="it-IT" sz="1700" i="1" dirty="0">
              <a:solidFill>
                <a:schemeClr val="bg1"/>
              </a:solidFill>
              <a:effectLst/>
              <a:latin typeface="Palatino Linotype" panose="02040502050505030304" pitchFamily="18" charset="0"/>
              <a:cs typeface="Calibri" panose="020F0502020204030204" pitchFamily="34" charset="0"/>
            </a:endParaRPr>
          </a:p>
          <a:p>
            <a:pPr algn="just">
              <a:buNone/>
            </a:pPr>
            <a:r>
              <a:rPr lang="it-IT" sz="2200" b="1" dirty="0">
                <a:solidFill>
                  <a:schemeClr val="bg1"/>
                </a:solidFill>
                <a:effectLst/>
                <a:latin typeface="Palatino Linotype" panose="02040502050505030304" pitchFamily="18" charset="0"/>
              </a:rPr>
              <a:t>III. Principio della distribuzione asimmetrica delle risorse in funzione del conseguimento del risultato della risoluzione della crisi: </a:t>
            </a:r>
            <a:r>
              <a:rPr lang="it-IT" sz="1700" dirty="0">
                <a:solidFill>
                  <a:schemeClr val="bg1"/>
                </a:solidFill>
                <a:effectLst/>
                <a:latin typeface="Palatino Linotype" panose="02040502050505030304" pitchFamily="18" charset="0"/>
              </a:rPr>
              <a:t>nei </a:t>
            </a:r>
            <a:r>
              <a:rPr lang="it-IT" sz="1700" i="1" dirty="0">
                <a:solidFill>
                  <a:schemeClr val="bg1"/>
                </a:solidFill>
                <a:effectLst/>
                <a:latin typeface="Palatino Linotype" panose="02040502050505030304" pitchFamily="18" charset="0"/>
              </a:rPr>
              <a:t>piani concordatari liquidatori, </a:t>
            </a:r>
            <a:r>
              <a:rPr lang="it-IT" sz="1700" dirty="0">
                <a:solidFill>
                  <a:schemeClr val="bg1"/>
                </a:solidFill>
                <a:effectLst/>
                <a:latin typeface="Palatino Linotype" panose="02040502050505030304" pitchFamily="18" charset="0"/>
              </a:rPr>
              <a:t>laddove ciò sia ritenuto ammissibile</a:t>
            </a:r>
            <a:r>
              <a:rPr lang="it-IT" sz="1700" i="1" dirty="0">
                <a:solidFill>
                  <a:schemeClr val="bg1"/>
                </a:solidFill>
                <a:effectLst/>
                <a:latin typeface="Palatino Linotype" panose="02040502050505030304" pitchFamily="18" charset="0"/>
              </a:rPr>
              <a:t>,</a:t>
            </a:r>
            <a:r>
              <a:rPr lang="it-IT" sz="1700" dirty="0">
                <a:solidFill>
                  <a:schemeClr val="bg1"/>
                </a:solidFill>
                <a:effectLst/>
                <a:latin typeface="Palatino Linotype" panose="02040502050505030304" pitchFamily="18" charset="0"/>
              </a:rPr>
              <a:t> si può procedere liberamente (quindi senza alcun vincolo di «natura verticale») alla distribuzione delle risorse esterne</a:t>
            </a:r>
            <a:endParaRPr lang="it-IT" sz="1700" i="1" dirty="0">
              <a:solidFill>
                <a:schemeClr val="bg1"/>
              </a:solidFill>
              <a:effectLst/>
              <a:latin typeface="Palatino Linotype" panose="02040502050505030304" pitchFamily="18"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3</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76035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fontScale="90000"/>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I principi «recessivi» del concordato preventivo nel nuovo ccii </a:t>
            </a:r>
          </a:p>
        </p:txBody>
      </p:sp>
      <p:sp>
        <p:nvSpPr>
          <p:cNvPr id="3" name="Segnaposto contenuto 2"/>
          <p:cNvSpPr>
            <a:spLocks noGrp="1"/>
          </p:cNvSpPr>
          <p:nvPr>
            <p:ph idx="1"/>
          </p:nvPr>
        </p:nvSpPr>
        <p:spPr>
          <a:xfrm>
            <a:off x="1619250" y="2105526"/>
            <a:ext cx="9163050" cy="3957494"/>
          </a:xfrm>
        </p:spPr>
        <p:txBody>
          <a:bodyPr>
            <a:normAutofit/>
          </a:bodyPr>
          <a:lstStyle/>
          <a:p>
            <a:pPr algn="just"/>
            <a:r>
              <a:rPr lang="it-IT" b="1" dirty="0">
                <a:solidFill>
                  <a:schemeClr val="bg1"/>
                </a:solidFill>
                <a:effectLst/>
                <a:latin typeface="Palatino Linotype" panose="02040502050505030304" pitchFamily="18" charset="0"/>
                <a:cs typeface="Calibri" panose="020F0502020204030204" pitchFamily="34" charset="0"/>
              </a:rPr>
              <a:t>Principio della parità di trattamento</a:t>
            </a:r>
            <a:r>
              <a:rPr lang="it-IT" sz="2200" b="1" dirty="0">
                <a:solidFill>
                  <a:schemeClr val="bg1"/>
                </a:solidFill>
                <a:effectLst/>
                <a:latin typeface="Palatino Linotype" panose="02040502050505030304" pitchFamily="18" charset="0"/>
                <a:cs typeface="Calibri" panose="020F0502020204030204" pitchFamily="34" charset="0"/>
              </a:rPr>
              <a:t>: </a:t>
            </a:r>
            <a:r>
              <a:rPr lang="it-IT" sz="1600" dirty="0">
                <a:solidFill>
                  <a:schemeClr val="bg1"/>
                </a:solidFill>
                <a:effectLst/>
                <a:latin typeface="Palatino Linotype" panose="02040502050505030304" pitchFamily="18" charset="0"/>
                <a:cs typeface="Calibri" panose="020F0502020204030204" pitchFamily="34" charset="0"/>
              </a:rPr>
              <a:t>la </a:t>
            </a:r>
            <a:r>
              <a:rPr lang="it-IT" sz="1600" i="1" dirty="0">
                <a:solidFill>
                  <a:schemeClr val="bg1"/>
                </a:solidFill>
                <a:effectLst/>
                <a:latin typeface="Palatino Linotype" panose="02040502050505030304" pitchFamily="18" charset="0"/>
                <a:cs typeface="Calibri" panose="020F0502020204030204" pitchFamily="34" charset="0"/>
              </a:rPr>
              <a:t>par condicio </a:t>
            </a:r>
            <a:r>
              <a:rPr lang="it-IT" sz="1600" dirty="0">
                <a:solidFill>
                  <a:schemeClr val="bg1"/>
                </a:solidFill>
                <a:effectLst/>
                <a:latin typeface="Palatino Linotype" panose="02040502050505030304" pitchFamily="18" charset="0"/>
                <a:cs typeface="Calibri" panose="020F0502020204030204" pitchFamily="34" charset="0"/>
              </a:rPr>
              <a:t>è un profilo ormai residuale nel concordato preventivo (soprattutto di quello in continuità), alla luce, tra gli  altri: della compartimentazione dei creditori in classi; del formarsi di crediti prededucibili; della «disattivazione» delle cause di prelazione sul valore che eccede quello del bene oggetto della garanzia;</a:t>
            </a:r>
          </a:p>
          <a:p>
            <a:pPr algn="just"/>
            <a:r>
              <a:rPr lang="it-IT" b="1" dirty="0">
                <a:solidFill>
                  <a:schemeClr val="bg1"/>
                </a:solidFill>
                <a:effectLst/>
                <a:latin typeface="Palatino Linotype" panose="02040502050505030304" pitchFamily="18" charset="0"/>
                <a:cs typeface="Calibri" panose="020F0502020204030204" pitchFamily="34" charset="0"/>
              </a:rPr>
              <a:t>Principio di maggioranza</a:t>
            </a:r>
            <a:r>
              <a:rPr lang="it-IT" sz="2200" b="1" dirty="0">
                <a:solidFill>
                  <a:schemeClr val="bg1"/>
                </a:solidFill>
                <a:effectLst/>
                <a:latin typeface="Palatino Linotype" panose="02040502050505030304" pitchFamily="18" charset="0"/>
                <a:cs typeface="Calibri" panose="020F0502020204030204" pitchFamily="34" charset="0"/>
              </a:rPr>
              <a:t>: </a:t>
            </a:r>
            <a:r>
              <a:rPr lang="it-IT" sz="1700" dirty="0">
                <a:solidFill>
                  <a:schemeClr val="bg1"/>
                </a:solidFill>
                <a:effectLst/>
                <a:latin typeface="Palatino Linotype" panose="02040502050505030304" pitchFamily="18" charset="0"/>
                <a:cs typeface="Calibri" panose="020F0502020204030204" pitchFamily="34" charset="0"/>
              </a:rPr>
              <a:t>anche il principio di maggioranza è divenuto residuale nel concordato preventivo atteso che ai fini dell’omologazione della proposta, l’approvazione di una maggioranza può divenire evento neutrale o quantomeno non decisivo, sia per il computo dei voti, sia per l’attribuzione di valore alla volontà di alcuni soltanto dei creditori. </a:t>
            </a:r>
          </a:p>
          <a:p>
            <a:pPr algn="just">
              <a:buNone/>
            </a:pPr>
            <a:r>
              <a:rPr lang="it-IT" sz="2000" dirty="0">
                <a:solidFill>
                  <a:schemeClr val="bg1"/>
                </a:solidFill>
                <a:effectLst/>
                <a:latin typeface="Palatino Linotype" panose="02040502050505030304" pitchFamily="18" charset="0"/>
                <a:cs typeface="Calibri" panose="020F0502020204030204" pitchFamily="34" charset="0"/>
              </a:rPr>
              <a:t>	</a:t>
            </a:r>
            <a:endParaRPr lang="it-IT" sz="1700" i="1" dirty="0">
              <a:solidFill>
                <a:schemeClr val="bg1"/>
              </a:solidFill>
              <a:effectLst/>
              <a:latin typeface="Palatino Linotype" panose="02040502050505030304" pitchFamily="18" charset="0"/>
              <a:cs typeface="Calibri" panose="020F0502020204030204" pitchFamily="34"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4</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22917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0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I VINCOLI DELLA PROPOSTA AI CREDITORI</a:t>
            </a:r>
          </a:p>
        </p:txBody>
      </p:sp>
      <p:sp>
        <p:nvSpPr>
          <p:cNvPr id="3" name="Segnaposto contenuto 2"/>
          <p:cNvSpPr>
            <a:spLocks noGrp="1"/>
          </p:cNvSpPr>
          <p:nvPr>
            <p:ph idx="1"/>
          </p:nvPr>
        </p:nvSpPr>
        <p:spPr>
          <a:xfrm>
            <a:off x="1619250" y="2105526"/>
            <a:ext cx="9163050" cy="3957494"/>
          </a:xfrm>
        </p:spPr>
        <p:txBody>
          <a:bodyPr>
            <a:normAutofit/>
          </a:bodyPr>
          <a:lstStyle/>
          <a:p>
            <a:pPr algn="just">
              <a:buFont typeface="Wingdings" panose="05000000000000000000" pitchFamily="2" charset="2"/>
              <a:buChar char="ü"/>
            </a:pPr>
            <a:r>
              <a:rPr lang="it-IT" sz="2200" b="1" dirty="0">
                <a:solidFill>
                  <a:schemeClr val="bg1"/>
                </a:solidFill>
                <a:effectLst/>
                <a:latin typeface="Palatino Linotype" panose="02040502050505030304" pitchFamily="18" charset="0"/>
                <a:cs typeface="Calibri" panose="020F0502020204030204" pitchFamily="34" charset="0"/>
              </a:rPr>
              <a:t>Vincoli relativi al soddisfacimento dei creditori privilegiati</a:t>
            </a:r>
          </a:p>
          <a:p>
            <a:pPr algn="just">
              <a:buFont typeface="Wingdings" panose="05000000000000000000" pitchFamily="2" charset="2"/>
              <a:buChar char="ü"/>
            </a:pPr>
            <a:r>
              <a:rPr lang="it-IT" sz="2200" b="1" dirty="0">
                <a:solidFill>
                  <a:schemeClr val="bg1"/>
                </a:solidFill>
                <a:effectLst/>
                <a:latin typeface="Palatino Linotype" panose="02040502050505030304" pitchFamily="18" charset="0"/>
                <a:cs typeface="Calibri" panose="020F0502020204030204" pitchFamily="34" charset="0"/>
              </a:rPr>
              <a:t>Vincoli di graduazione</a:t>
            </a:r>
          </a:p>
          <a:p>
            <a:pPr algn="just">
              <a:buFont typeface="Wingdings" panose="05000000000000000000" pitchFamily="2" charset="2"/>
              <a:buChar char="ü"/>
            </a:pPr>
            <a:r>
              <a:rPr lang="it-IT" sz="2200" b="1" dirty="0">
                <a:solidFill>
                  <a:schemeClr val="bg1"/>
                </a:solidFill>
                <a:effectLst/>
                <a:latin typeface="Palatino Linotype" panose="02040502050505030304" pitchFamily="18" charset="0"/>
                <a:cs typeface="Calibri" panose="020F0502020204030204" pitchFamily="34" charset="0"/>
              </a:rPr>
              <a:t>Vincoli di classamento</a:t>
            </a:r>
          </a:p>
          <a:p>
            <a:pPr algn="just">
              <a:buFont typeface="Wingdings" panose="05000000000000000000" pitchFamily="2" charset="2"/>
              <a:buChar char="ü"/>
            </a:pPr>
            <a:r>
              <a:rPr lang="it-IT" sz="2200" b="1" dirty="0">
                <a:solidFill>
                  <a:schemeClr val="bg1"/>
                </a:solidFill>
                <a:effectLst/>
                <a:latin typeface="Palatino Linotype" panose="02040502050505030304" pitchFamily="18" charset="0"/>
                <a:cs typeface="Calibri" panose="020F0502020204030204" pitchFamily="34" charset="0"/>
              </a:rPr>
              <a:t>Vincoli relativi al trattamento dei crediti tributari e contributivi</a:t>
            </a:r>
          </a:p>
          <a:p>
            <a:pPr algn="just">
              <a:buFont typeface="Wingdings" panose="05000000000000000000" pitchFamily="2" charset="2"/>
              <a:buChar char="ü"/>
            </a:pPr>
            <a:r>
              <a:rPr lang="it-IT" sz="2200" b="1" dirty="0">
                <a:solidFill>
                  <a:schemeClr val="bg1"/>
                </a:solidFill>
                <a:effectLst/>
                <a:latin typeface="Palatino Linotype" panose="02040502050505030304" pitchFamily="18" charset="0"/>
                <a:cs typeface="Calibri" panose="020F0502020204030204" pitchFamily="34" charset="0"/>
              </a:rPr>
              <a:t>Vincoli da rispetto della </a:t>
            </a:r>
            <a:r>
              <a:rPr lang="it-IT" sz="2200" b="1" i="1" dirty="0">
                <a:solidFill>
                  <a:schemeClr val="bg1"/>
                </a:solidFill>
                <a:effectLst/>
                <a:latin typeface="Palatino Linotype" panose="02040502050505030304" pitchFamily="18" charset="0"/>
                <a:cs typeface="Calibri" panose="020F0502020204030204" pitchFamily="34" charset="0"/>
              </a:rPr>
              <a:t>par condicio </a:t>
            </a:r>
            <a:r>
              <a:rPr lang="it-IT" sz="2200" b="1" dirty="0">
                <a:solidFill>
                  <a:schemeClr val="bg1"/>
                </a:solidFill>
                <a:effectLst/>
                <a:latin typeface="Palatino Linotype" panose="02040502050505030304" pitchFamily="18" charset="0"/>
                <a:cs typeface="Calibri" panose="020F0502020204030204" pitchFamily="34" charset="0"/>
              </a:rPr>
              <a:t>all’interno della classe</a:t>
            </a:r>
          </a:p>
          <a:p>
            <a:pPr algn="just">
              <a:buFont typeface="Wingdings" panose="05000000000000000000" pitchFamily="2" charset="2"/>
              <a:buChar char="ü"/>
            </a:pPr>
            <a:r>
              <a:rPr lang="it-IT" sz="2200" b="1" dirty="0">
                <a:solidFill>
                  <a:schemeClr val="bg1"/>
                </a:solidFill>
                <a:effectLst/>
                <a:latin typeface="Palatino Linotype" panose="02040502050505030304" pitchFamily="18" charset="0"/>
                <a:cs typeface="Calibri" panose="020F0502020204030204" pitchFamily="34" charset="0"/>
              </a:rPr>
              <a:t>Vincoli derivanti dal rispetto della percentuale minima e dall’afflusso di risorse ulteriori nel concordato liquidatorio </a:t>
            </a:r>
          </a:p>
          <a:p>
            <a:pPr>
              <a:buFont typeface="Wingdings" panose="05000000000000000000" pitchFamily="2" charset="2"/>
              <a:buChar char="ü"/>
            </a:pPr>
            <a:endParaRPr lang="it-IT" sz="2200" b="1" dirty="0">
              <a:solidFill>
                <a:schemeClr val="bg1"/>
              </a:solidFill>
              <a:effectLst/>
              <a:latin typeface="Palatino Linotype" panose="02040502050505030304" pitchFamily="18" charset="0"/>
              <a:cs typeface="Calibri" panose="020F0502020204030204" pitchFamily="34" charset="0"/>
            </a:endParaRPr>
          </a:p>
          <a:p>
            <a:pPr>
              <a:buFont typeface="Wingdings" panose="05000000000000000000" pitchFamily="2" charset="2"/>
              <a:buChar char="ü"/>
            </a:pPr>
            <a:endParaRPr lang="it-IT" sz="2200" b="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5</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35359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fontScale="90000"/>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relativi al soddisfacimento dei creditori privilegiati</a:t>
            </a:r>
          </a:p>
        </p:txBody>
      </p:sp>
      <p:sp>
        <p:nvSpPr>
          <p:cNvPr id="3" name="Segnaposto contenuto 2"/>
          <p:cNvSpPr>
            <a:spLocks noGrp="1"/>
          </p:cNvSpPr>
          <p:nvPr>
            <p:ph idx="1"/>
          </p:nvPr>
        </p:nvSpPr>
        <p:spPr>
          <a:xfrm>
            <a:off x="1619250" y="2105526"/>
            <a:ext cx="9163050" cy="3957494"/>
          </a:xfrm>
        </p:spPr>
        <p:txBody>
          <a:bodyPr>
            <a:normAutofit fontScale="70000" lnSpcReduction="20000"/>
          </a:bodyPr>
          <a:lstStyle/>
          <a:p>
            <a:pPr algn="just"/>
            <a:r>
              <a:rPr lang="it-IT" sz="2200" dirty="0">
                <a:solidFill>
                  <a:schemeClr val="bg1"/>
                </a:solidFill>
                <a:effectLst/>
                <a:latin typeface="Palatino Linotype" panose="02040502050505030304" pitchFamily="18" charset="0"/>
                <a:cs typeface="Calibri" panose="020F0502020204030204" pitchFamily="34" charset="0"/>
              </a:rPr>
              <a:t>A ciascun creditore privilegiato </a:t>
            </a:r>
            <a:r>
              <a:rPr lang="it-IT" sz="2200" b="1" dirty="0">
                <a:solidFill>
                  <a:schemeClr val="bg1"/>
                </a:solidFill>
                <a:effectLst/>
                <a:latin typeface="Palatino Linotype" panose="02040502050505030304" pitchFamily="18" charset="0"/>
                <a:cs typeface="Calibri" panose="020F0502020204030204" pitchFamily="34" charset="0"/>
              </a:rPr>
              <a:t>non può essere offerto un soddisfacimento inferiore al valore «netto» del bene (o dei beni)</a:t>
            </a:r>
            <a:r>
              <a:rPr lang="it-IT" sz="2200" dirty="0">
                <a:solidFill>
                  <a:schemeClr val="bg1"/>
                </a:solidFill>
                <a:effectLst/>
                <a:latin typeface="Palatino Linotype" panose="02040502050505030304" pitchFamily="18" charset="0"/>
                <a:cs typeface="Calibri" panose="020F0502020204030204" pitchFamily="34" charset="0"/>
              </a:rPr>
              <a:t> ritraibile dalla sua (loro) liquidazione. Per determinare il «valore netto di liquidazione», occorre provvedere al calcolo dei costi specifici della liquidazione (</a:t>
            </a:r>
            <a:r>
              <a:rPr lang="it-IT" sz="2200" i="1" dirty="0">
                <a:solidFill>
                  <a:schemeClr val="bg1"/>
                </a:solidFill>
                <a:effectLst/>
                <a:latin typeface="Palatino Linotype" panose="02040502050505030304" pitchFamily="18" charset="0"/>
                <a:cs typeface="Calibri" panose="020F0502020204030204" pitchFamily="34" charset="0"/>
              </a:rPr>
              <a:t>spese di procedura inerenti il bene o diritto</a:t>
            </a:r>
            <a:r>
              <a:rPr lang="it-IT" sz="2200" dirty="0">
                <a:solidFill>
                  <a:schemeClr val="bg1"/>
                </a:solidFill>
                <a:effectLst/>
                <a:latin typeface="Palatino Linotype" panose="02040502050505030304" pitchFamily="18" charset="0"/>
                <a:cs typeface="Calibri" panose="020F0502020204030204" pitchFamily="34" charset="0"/>
              </a:rPr>
              <a:t>) e di una quota parte dei costi generali della procedura di liquidazione giudiziale (</a:t>
            </a:r>
            <a:r>
              <a:rPr lang="it-IT" sz="2200" i="1" dirty="0">
                <a:solidFill>
                  <a:schemeClr val="bg1"/>
                </a:solidFill>
                <a:effectLst/>
                <a:latin typeface="Palatino Linotype" panose="02040502050505030304" pitchFamily="18" charset="0"/>
                <a:cs typeface="Calibri" panose="020F0502020204030204" pitchFamily="34" charset="0"/>
              </a:rPr>
              <a:t>quota parte delle spese generali</a:t>
            </a:r>
            <a:r>
              <a:rPr lang="it-IT" sz="2200" dirty="0">
                <a:solidFill>
                  <a:schemeClr val="bg1"/>
                </a:solidFill>
                <a:effectLst/>
                <a:latin typeface="Palatino Linotype" panose="02040502050505030304" pitchFamily="18" charset="0"/>
                <a:cs typeface="Calibri" panose="020F0502020204030204" pitchFamily="34" charset="0"/>
              </a:rPr>
              <a:t>), quest’ultima assunta quale scenario comparativo (art. 84 c. 5 CCII). </a:t>
            </a:r>
            <a:endParaRPr lang="it-IT" sz="1700" i="1" dirty="0">
              <a:solidFill>
                <a:schemeClr val="bg1"/>
              </a:solidFill>
              <a:effectLst/>
              <a:latin typeface="Palatino Linotype" panose="02040502050505030304" pitchFamily="18" charset="0"/>
              <a:cs typeface="Calibri" panose="020F0502020204030204" pitchFamily="34" charset="0"/>
            </a:endParaRPr>
          </a:p>
          <a:p>
            <a:pPr algn="just"/>
            <a:r>
              <a:rPr lang="it-IT" sz="2200" dirty="0">
                <a:solidFill>
                  <a:schemeClr val="bg1"/>
                </a:solidFill>
                <a:effectLst/>
                <a:latin typeface="Palatino Linotype" panose="02040502050505030304" pitchFamily="18" charset="0"/>
                <a:cs typeface="Calibri" panose="020F0502020204030204" pitchFamily="34" charset="0"/>
              </a:rPr>
              <a:t>La proposta che prevede il soddisfacimento solo parziale dei creditori prelatizi deve essere accompagnata dall’</a:t>
            </a:r>
            <a:r>
              <a:rPr lang="it-IT" sz="2200" b="1" dirty="0">
                <a:solidFill>
                  <a:schemeClr val="bg1"/>
                </a:solidFill>
                <a:effectLst/>
                <a:latin typeface="Palatino Linotype" panose="02040502050505030304" pitchFamily="18" charset="0"/>
                <a:cs typeface="Calibri" panose="020F0502020204030204" pitchFamily="34" charset="0"/>
              </a:rPr>
              <a:t>attestazione di un professionista indipendente </a:t>
            </a:r>
            <a:r>
              <a:rPr lang="it-IT" sz="2200" dirty="0">
                <a:solidFill>
                  <a:schemeClr val="bg1"/>
                </a:solidFill>
                <a:effectLst/>
                <a:latin typeface="Palatino Linotype" panose="02040502050505030304" pitchFamily="18" charset="0"/>
                <a:cs typeface="Calibri" panose="020F0502020204030204" pitchFamily="34" charset="0"/>
              </a:rPr>
              <a:t>cui spetta di «certificare» il valore netto di liquidazione del bene sul quale insiste il privilegio.</a:t>
            </a:r>
          </a:p>
          <a:p>
            <a:pPr algn="just"/>
            <a:r>
              <a:rPr lang="it-IT" sz="2200" dirty="0">
                <a:solidFill>
                  <a:schemeClr val="bg1"/>
                </a:solidFill>
                <a:effectLst/>
                <a:latin typeface="Palatino Linotype" panose="02040502050505030304" pitchFamily="18" charset="0"/>
                <a:cs typeface="Calibri" panose="020F0502020204030204" pitchFamily="34" charset="0"/>
              </a:rPr>
              <a:t>La cosiddetta </a:t>
            </a:r>
            <a:r>
              <a:rPr lang="it-IT" sz="2200" b="1" dirty="0">
                <a:solidFill>
                  <a:schemeClr val="bg1"/>
                </a:solidFill>
                <a:effectLst/>
                <a:latin typeface="Palatino Linotype" panose="02040502050505030304" pitchFamily="18" charset="0"/>
                <a:cs typeface="Calibri" panose="020F0502020204030204" pitchFamily="34" charset="0"/>
              </a:rPr>
              <a:t>falcidia</a:t>
            </a:r>
            <a:r>
              <a:rPr lang="it-IT" sz="2200" dirty="0">
                <a:solidFill>
                  <a:schemeClr val="bg1"/>
                </a:solidFill>
                <a:effectLst/>
                <a:latin typeface="Palatino Linotype" panose="02040502050505030304" pitchFamily="18" charset="0"/>
                <a:cs typeface="Calibri" panose="020F0502020204030204" pitchFamily="34" charset="0"/>
              </a:rPr>
              <a:t> </a:t>
            </a:r>
            <a:r>
              <a:rPr lang="it-IT" sz="2200" b="1" dirty="0">
                <a:solidFill>
                  <a:schemeClr val="bg1"/>
                </a:solidFill>
                <a:effectLst/>
                <a:latin typeface="Palatino Linotype" panose="02040502050505030304" pitchFamily="18" charset="0"/>
                <a:cs typeface="Calibri" panose="020F0502020204030204" pitchFamily="34" charset="0"/>
              </a:rPr>
              <a:t>dei crediti privilegiati </a:t>
            </a:r>
            <a:r>
              <a:rPr lang="it-IT" sz="2200" dirty="0">
                <a:solidFill>
                  <a:schemeClr val="bg1"/>
                </a:solidFill>
                <a:effectLst/>
                <a:latin typeface="Palatino Linotype" panose="02040502050505030304" pitchFamily="18" charset="0"/>
                <a:cs typeface="Calibri" panose="020F0502020204030204" pitchFamily="34" charset="0"/>
              </a:rPr>
              <a:t>incide anche sull’ammissione del creditore al voto, considerando che la parte di credito rimasta insoddisfatta deve essere trattata come credito chirografario.</a:t>
            </a:r>
          </a:p>
          <a:p>
            <a:pPr algn="just"/>
            <a:r>
              <a:rPr lang="it-IT" sz="2200" dirty="0">
                <a:solidFill>
                  <a:schemeClr val="bg1"/>
                </a:solidFill>
                <a:effectLst/>
                <a:latin typeface="Palatino Linotype" panose="02040502050505030304" pitchFamily="18" charset="0"/>
                <a:cs typeface="Calibri" panose="020F0502020204030204" pitchFamily="34" charset="0"/>
              </a:rPr>
              <a:t>Concordato liquidatorio e crediti assistiti da privilegio generale mobiliare (con eventuale collocazione sussidiaria sugli immobili): come si attua il </a:t>
            </a:r>
            <a:r>
              <a:rPr lang="it-IT" sz="2200" b="1" dirty="0">
                <a:solidFill>
                  <a:schemeClr val="bg1"/>
                </a:solidFill>
                <a:effectLst/>
                <a:latin typeface="Palatino Linotype" panose="02040502050505030304" pitchFamily="18" charset="0"/>
                <a:cs typeface="Calibri" panose="020F0502020204030204" pitchFamily="34" charset="0"/>
              </a:rPr>
              <a:t>confronto tra importo del credito e valore del bene</a:t>
            </a:r>
            <a:r>
              <a:rPr lang="it-IT" sz="2200" dirty="0">
                <a:solidFill>
                  <a:schemeClr val="bg1"/>
                </a:solidFill>
                <a:effectLst/>
                <a:latin typeface="Palatino Linotype" panose="02040502050505030304" pitchFamily="18" charset="0"/>
                <a:cs typeface="Calibri" panose="020F0502020204030204" pitchFamily="34" charset="0"/>
              </a:rPr>
              <a:t>?</a:t>
            </a:r>
            <a:endParaRPr lang="it-IT" sz="2200" b="1" dirty="0">
              <a:solidFill>
                <a:schemeClr val="bg1"/>
              </a:solidFill>
              <a:effectLst/>
              <a:latin typeface="Palatino Linotype" panose="02040502050505030304" pitchFamily="18" charset="0"/>
              <a:cs typeface="Calibri" panose="020F0502020204030204" pitchFamily="34" charset="0"/>
            </a:endParaRPr>
          </a:p>
          <a:p>
            <a:pPr marL="0" indent="0" algn="just">
              <a:buNone/>
            </a:pPr>
            <a:endParaRPr lang="it-IT" sz="2200" dirty="0">
              <a:solidFill>
                <a:schemeClr val="bg1"/>
              </a:solidFill>
              <a:effectLst/>
              <a:latin typeface="Palatino Linotype" panose="02040502050505030304" pitchFamily="18" charset="0"/>
              <a:cs typeface="Calibri" panose="020F0502020204030204" pitchFamily="34" charset="0"/>
            </a:endParaRPr>
          </a:p>
          <a:p>
            <a:pPr algn="just"/>
            <a:endParaRPr lang="it-IT" sz="2200" dirty="0">
              <a:solidFill>
                <a:schemeClr val="bg1"/>
              </a:solidFill>
              <a:effectLst/>
              <a:latin typeface="Palatino Linotype" panose="02040502050505030304" pitchFamily="18" charset="0"/>
              <a:cs typeface="Calibri" panose="020F0502020204030204" pitchFamily="34" charset="0"/>
            </a:endParaRPr>
          </a:p>
          <a:p>
            <a:pPr algn="just"/>
            <a:endParaRPr lang="it-IT" sz="2200" dirty="0">
              <a:solidFill>
                <a:schemeClr val="bg1"/>
              </a:solidFill>
              <a:effectLst/>
              <a:latin typeface="Palatino Linotype" panose="02040502050505030304" pitchFamily="18" charset="0"/>
              <a:cs typeface="Calibri" panose="020F0502020204030204" pitchFamily="34" charset="0"/>
            </a:endParaRPr>
          </a:p>
          <a:p>
            <a:pPr algn="just"/>
            <a:endParaRPr lang="it-IT" sz="2200" dirty="0">
              <a:solidFill>
                <a:schemeClr val="bg1"/>
              </a:solidFill>
              <a:effectLst/>
              <a:latin typeface="Palatino Linotype" panose="02040502050505030304" pitchFamily="18" charset="0"/>
              <a:cs typeface="Calibri" panose="020F0502020204030204" pitchFamily="34" charset="0"/>
            </a:endParaRPr>
          </a:p>
          <a:p>
            <a:pPr algn="just"/>
            <a:endParaRPr lang="it-IT" sz="2200" dirty="0">
              <a:solidFill>
                <a:schemeClr val="bg1"/>
              </a:solidFill>
              <a:effectLst/>
              <a:latin typeface="Palatino Linotype" panose="02040502050505030304" pitchFamily="18" charset="0"/>
              <a:cs typeface="Calibri" panose="020F0502020204030204" pitchFamily="34" charset="0"/>
            </a:endParaRPr>
          </a:p>
          <a:p>
            <a:pPr algn="just">
              <a:buNone/>
            </a:pPr>
            <a:endParaRPr lang="it-IT" sz="2100" dirty="0">
              <a:solidFill>
                <a:schemeClr val="bg1"/>
              </a:solidFill>
              <a:effectLst/>
              <a:latin typeface="Palatino Linotype" panose="02040502050505030304" pitchFamily="18"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6</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126265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fontScale="90000"/>
          </a:bodyPr>
          <a:lstStyle/>
          <a:p>
            <a:r>
              <a:rPr lang="it-IT" sz="28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relativi al soddisfacimento dei creditori privilegiati</a:t>
            </a:r>
          </a:p>
        </p:txBody>
      </p:sp>
      <p:sp>
        <p:nvSpPr>
          <p:cNvPr id="3" name="Segnaposto contenuto 2"/>
          <p:cNvSpPr>
            <a:spLocks noGrp="1"/>
          </p:cNvSpPr>
          <p:nvPr>
            <p:ph idx="1"/>
          </p:nvPr>
        </p:nvSpPr>
        <p:spPr>
          <a:xfrm>
            <a:off x="1619250" y="2105526"/>
            <a:ext cx="9163050" cy="3957494"/>
          </a:xfrm>
        </p:spPr>
        <p:txBody>
          <a:bodyPr>
            <a:normAutofit fontScale="62500" lnSpcReduction="20000"/>
          </a:bodyPr>
          <a:lstStyle/>
          <a:p>
            <a:r>
              <a:rPr lang="it-IT" sz="2200" b="1" dirty="0">
                <a:solidFill>
                  <a:schemeClr val="bg1"/>
                </a:solidFill>
                <a:effectLst/>
                <a:latin typeface="Palatino Linotype" panose="02040502050505030304" pitchFamily="18" charset="0"/>
                <a:cs typeface="Calibri" panose="020F0502020204030204" pitchFamily="34" charset="0"/>
              </a:rPr>
              <a:t>Circa la tempistica di adempimento</a:t>
            </a:r>
            <a:r>
              <a:rPr lang="it-IT" sz="2200" dirty="0">
                <a:solidFill>
                  <a:schemeClr val="bg1"/>
                </a:solidFill>
                <a:effectLst/>
                <a:latin typeface="Palatino Linotype" panose="02040502050505030304" pitchFamily="18" charset="0"/>
                <a:cs typeface="Calibri" panose="020F0502020204030204" pitchFamily="34" charset="0"/>
              </a:rPr>
              <a:t>:</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a:t>
            </a:r>
            <a:r>
              <a:rPr lang="it-IT" sz="2200" dirty="0">
                <a:solidFill>
                  <a:schemeClr val="bg1"/>
                </a:solidFill>
                <a:effectLst/>
                <a:latin typeface="Palatino Linotype" panose="02040502050505030304" pitchFamily="18" charset="0"/>
                <a:cs typeface="Calibri" panose="020F0502020204030204" pitchFamily="34" charset="0"/>
              </a:rPr>
              <a:t>) nel </a:t>
            </a:r>
            <a:r>
              <a:rPr lang="it-IT" sz="2200" i="1" dirty="0">
                <a:solidFill>
                  <a:schemeClr val="bg1"/>
                </a:solidFill>
                <a:effectLst/>
                <a:latin typeface="Palatino Linotype" panose="02040502050505030304" pitchFamily="18" charset="0"/>
                <a:cs typeface="Calibri" panose="020F0502020204030204" pitchFamily="34" charset="0"/>
              </a:rPr>
              <a:t>concordato liquidatorio </a:t>
            </a:r>
            <a:r>
              <a:rPr lang="it-IT" sz="2200" dirty="0">
                <a:solidFill>
                  <a:schemeClr val="bg1"/>
                </a:solidFill>
                <a:effectLst/>
                <a:latin typeface="Palatino Linotype" panose="02040502050505030304" pitchFamily="18" charset="0"/>
                <a:cs typeface="Calibri" panose="020F0502020204030204" pitchFamily="34" charset="0"/>
              </a:rPr>
              <a:t>il creditore munito di privilegio speciale, pegno o ipoteca, deve essere soddisfatto non </a:t>
            </a:r>
            <a:r>
              <a:rPr lang="it-IT" sz="2200" b="1" dirty="0">
                <a:solidFill>
                  <a:schemeClr val="bg1"/>
                </a:solidFill>
                <a:effectLst/>
                <a:latin typeface="Palatino Linotype" panose="02040502050505030304" pitchFamily="18" charset="0"/>
                <a:cs typeface="Calibri" panose="020F0502020204030204" pitchFamily="34" charset="0"/>
              </a:rPr>
              <a:t>oltre il momento della liquidazione del bene </a:t>
            </a:r>
            <a:r>
              <a:rPr lang="it-IT" sz="2200" dirty="0">
                <a:solidFill>
                  <a:schemeClr val="bg1"/>
                </a:solidFill>
                <a:effectLst/>
                <a:latin typeface="Palatino Linotype" panose="02040502050505030304" pitchFamily="18" charset="0"/>
                <a:cs typeface="Calibri" panose="020F0502020204030204" pitchFamily="34" charset="0"/>
              </a:rPr>
              <a:t>sul quale insiste la causa di prelazione, mentre il creditore munito di privilegio generale (mobiliare) viene soddisfatto </a:t>
            </a:r>
            <a:r>
              <a:rPr lang="it-IT" sz="2200" b="1" dirty="0">
                <a:solidFill>
                  <a:schemeClr val="bg1"/>
                </a:solidFill>
                <a:effectLst/>
                <a:latin typeface="Palatino Linotype" panose="02040502050505030304" pitchFamily="18" charset="0"/>
                <a:cs typeface="Calibri" panose="020F0502020204030204" pitchFamily="34" charset="0"/>
              </a:rPr>
              <a:t>progressivamente</a:t>
            </a:r>
            <a:r>
              <a:rPr lang="it-IT" sz="2200" dirty="0">
                <a:solidFill>
                  <a:schemeClr val="bg1"/>
                </a:solidFill>
                <a:effectLst/>
                <a:latin typeface="Palatino Linotype" panose="02040502050505030304" pitchFamily="18" charset="0"/>
                <a:cs typeface="Calibri" panose="020F0502020204030204" pitchFamily="34" charset="0"/>
              </a:rPr>
              <a:t> con la liquidazione del patrimonio;</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ii</a:t>
            </a:r>
            <a:r>
              <a:rPr lang="it-IT" sz="2200" dirty="0">
                <a:solidFill>
                  <a:schemeClr val="bg1"/>
                </a:solidFill>
                <a:effectLst/>
                <a:latin typeface="Palatino Linotype" panose="02040502050505030304" pitchFamily="18" charset="0"/>
                <a:cs typeface="Calibri" panose="020F0502020204030204" pitchFamily="34" charset="0"/>
              </a:rPr>
              <a:t>) nel </a:t>
            </a:r>
            <a:r>
              <a:rPr lang="it-IT" sz="2200" i="1" dirty="0">
                <a:solidFill>
                  <a:schemeClr val="bg1"/>
                </a:solidFill>
                <a:effectLst/>
                <a:latin typeface="Palatino Linotype" panose="02040502050505030304" pitchFamily="18" charset="0"/>
                <a:cs typeface="Calibri" panose="020F0502020204030204" pitchFamily="34" charset="0"/>
              </a:rPr>
              <a:t>concordato in continuità</a:t>
            </a:r>
            <a:r>
              <a:rPr lang="it-IT" sz="2200" dirty="0">
                <a:solidFill>
                  <a:schemeClr val="bg1"/>
                </a:solidFill>
                <a:effectLst/>
                <a:latin typeface="Palatino Linotype" panose="02040502050505030304" pitchFamily="18" charset="0"/>
                <a:cs typeface="Calibri" panose="020F0502020204030204" pitchFamily="34" charset="0"/>
              </a:rPr>
              <a:t>, la proposta può prevedere che i creditori privilegiati siano soddisfatti nel tempo indicato dal piano (</a:t>
            </a:r>
            <a:r>
              <a:rPr lang="it-IT" sz="2200" b="1" dirty="0">
                <a:solidFill>
                  <a:schemeClr val="bg1"/>
                </a:solidFill>
                <a:effectLst/>
                <a:latin typeface="Palatino Linotype" panose="02040502050505030304" pitchFamily="18" charset="0"/>
                <a:cs typeface="Calibri" panose="020F0502020204030204" pitchFamily="34" charset="0"/>
              </a:rPr>
              <a:t>moratoria</a:t>
            </a:r>
            <a:r>
              <a:rPr lang="it-IT" sz="2200" dirty="0">
                <a:solidFill>
                  <a:schemeClr val="bg1"/>
                </a:solidFill>
                <a:effectLst/>
                <a:latin typeface="Palatino Linotype" panose="02040502050505030304" pitchFamily="18" charset="0"/>
                <a:cs typeface="Calibri" panose="020F0502020204030204" pitchFamily="34" charset="0"/>
              </a:rPr>
              <a:t>), salvo che il bene sul quale insiste la causa di prelazione sia liquidato. In questo caso, il creditore deve essere soddisfatto immediatamente dopo la liquidazione del bene.     </a:t>
            </a:r>
            <a:endParaRPr lang="it-IT" sz="1700" i="1" dirty="0">
              <a:solidFill>
                <a:schemeClr val="bg1"/>
              </a:solidFill>
              <a:effectLst/>
              <a:latin typeface="Palatino Linotype" panose="02040502050505030304" pitchFamily="18" charset="0"/>
              <a:cs typeface="Calibri" panose="020F0502020204030204" pitchFamily="34" charset="0"/>
            </a:endParaRPr>
          </a:p>
          <a:p>
            <a:r>
              <a:rPr lang="it-IT" sz="2200" b="1" dirty="0">
                <a:solidFill>
                  <a:schemeClr val="bg1"/>
                </a:solidFill>
                <a:effectLst/>
                <a:latin typeface="Palatino Linotype" panose="02040502050505030304" pitchFamily="18" charset="0"/>
                <a:cs typeface="Calibri" panose="020F0502020204030204" pitchFamily="34" charset="0"/>
              </a:rPr>
              <a:t>Moratoria e concordato in continuità (art. 86 CCII):</a:t>
            </a:r>
          </a:p>
          <a:p>
            <a:pPr marL="0" indent="0">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a:t>
            </a:r>
            <a:r>
              <a:rPr lang="it-IT" sz="2200" dirty="0">
                <a:solidFill>
                  <a:schemeClr val="bg1"/>
                </a:solidFill>
                <a:effectLst/>
                <a:latin typeface="Palatino Linotype" panose="02040502050505030304" pitchFamily="18" charset="0"/>
                <a:cs typeface="Calibri" panose="020F0502020204030204" pitchFamily="34" charset="0"/>
              </a:rPr>
              <a:t>) non è prevista una durata massima della moratoria (va da sé che la stessa non potrà protrarsi oltre il termine di attuazione del piano);</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ii</a:t>
            </a:r>
            <a:r>
              <a:rPr lang="it-IT" sz="2200" dirty="0">
                <a:solidFill>
                  <a:schemeClr val="bg1"/>
                </a:solidFill>
                <a:effectLst/>
                <a:latin typeface="Palatino Linotype" panose="02040502050505030304" pitchFamily="18" charset="0"/>
                <a:cs typeface="Calibri" panose="020F0502020204030204" pitchFamily="34" charset="0"/>
              </a:rPr>
              <a:t>) alla regola sub (</a:t>
            </a:r>
            <a:r>
              <a:rPr lang="it-IT" sz="2200" i="1" dirty="0">
                <a:solidFill>
                  <a:schemeClr val="bg1"/>
                </a:solidFill>
                <a:effectLst/>
                <a:latin typeface="Palatino Linotype" panose="02040502050505030304" pitchFamily="18" charset="0"/>
                <a:cs typeface="Calibri" panose="020F0502020204030204" pitchFamily="34" charset="0"/>
              </a:rPr>
              <a:t>i</a:t>
            </a:r>
            <a:r>
              <a:rPr lang="it-IT" sz="2200" dirty="0">
                <a:solidFill>
                  <a:schemeClr val="bg1"/>
                </a:solidFill>
                <a:effectLst/>
                <a:latin typeface="Palatino Linotype" panose="02040502050505030304" pitchFamily="18" charset="0"/>
                <a:cs typeface="Calibri" panose="020F0502020204030204" pitchFamily="34" charset="0"/>
              </a:rPr>
              <a:t>), fanno eccezione soltanto i crediti muniti di privilegio ex art. 2751</a:t>
            </a:r>
            <a:r>
              <a:rPr lang="it-IT" sz="2200" i="1" dirty="0">
                <a:solidFill>
                  <a:schemeClr val="bg1"/>
                </a:solidFill>
                <a:effectLst/>
                <a:latin typeface="Palatino Linotype" panose="02040502050505030304" pitchFamily="18" charset="0"/>
                <a:cs typeface="Calibri" panose="020F0502020204030204" pitchFamily="34" charset="0"/>
              </a:rPr>
              <a:t>bis</a:t>
            </a:r>
            <a:r>
              <a:rPr lang="it-IT" sz="2200" dirty="0">
                <a:solidFill>
                  <a:schemeClr val="bg1"/>
                </a:solidFill>
                <a:effectLst/>
                <a:latin typeface="Palatino Linotype" panose="02040502050505030304" pitchFamily="18" charset="0"/>
                <a:cs typeface="Calibri" panose="020F0502020204030204" pitchFamily="34" charset="0"/>
              </a:rPr>
              <a:t> n. 1 c.c., per i quali la durata massima della moratoria è di 6 mesi a far data dall’omologazione;</a:t>
            </a:r>
          </a:p>
          <a:p>
            <a:pPr marL="0" indent="0" algn="just">
              <a:buNone/>
            </a:pPr>
            <a:r>
              <a:rPr lang="it-IT" sz="2200" dirty="0">
                <a:solidFill>
                  <a:schemeClr val="bg1"/>
                </a:solidFill>
                <a:effectLst/>
                <a:latin typeface="Palatino Linotype" panose="02040502050505030304" pitchFamily="18" charset="0"/>
                <a:cs typeface="Calibri" panose="020F0502020204030204" pitchFamily="34" charset="0"/>
              </a:rPr>
              <a:t>(</a:t>
            </a:r>
            <a:r>
              <a:rPr lang="it-IT" sz="2200" i="1" dirty="0">
                <a:solidFill>
                  <a:schemeClr val="bg1"/>
                </a:solidFill>
                <a:effectLst/>
                <a:latin typeface="Palatino Linotype" panose="02040502050505030304" pitchFamily="18" charset="0"/>
                <a:cs typeface="Calibri" panose="020F0502020204030204" pitchFamily="34" charset="0"/>
              </a:rPr>
              <a:t>iii</a:t>
            </a:r>
            <a:r>
              <a:rPr lang="it-IT" sz="2200" dirty="0">
                <a:solidFill>
                  <a:schemeClr val="bg1"/>
                </a:solidFill>
                <a:effectLst/>
                <a:latin typeface="Palatino Linotype" panose="02040502050505030304" pitchFamily="18" charset="0"/>
                <a:cs typeface="Calibri" panose="020F0502020204030204" pitchFamily="34" charset="0"/>
              </a:rPr>
              <a:t>) ai fini dell’espressione del voto dei creditori privilegiati interessati dalla moratoria, la disposizione di cui all’art. 86 CCII deve essere coordinata con quella di cui all’art. 109 c. 5 CCII.</a:t>
            </a:r>
          </a:p>
          <a:p>
            <a:pPr marL="0" indent="0">
              <a:buNone/>
            </a:pPr>
            <a:endParaRPr lang="it-IT" sz="2100" dirty="0">
              <a:solidFill>
                <a:schemeClr val="bg1"/>
              </a:solidFill>
              <a:effectLst/>
              <a:latin typeface="Palatino Linotype" panose="02040502050505030304" pitchFamily="18" charset="0"/>
            </a:endParaRP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7</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614807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4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a:t>
            </a:r>
          </a:p>
        </p:txBody>
      </p:sp>
      <p:sp>
        <p:nvSpPr>
          <p:cNvPr id="3" name="Segnaposto contenuto 2"/>
          <p:cNvSpPr>
            <a:spLocks noGrp="1"/>
          </p:cNvSpPr>
          <p:nvPr>
            <p:ph idx="1"/>
          </p:nvPr>
        </p:nvSpPr>
        <p:spPr>
          <a:xfrm>
            <a:off x="1619250" y="2105526"/>
            <a:ext cx="9163050" cy="3957494"/>
          </a:xfrm>
        </p:spPr>
        <p:txBody>
          <a:bodyPr>
            <a:noAutofit/>
          </a:bodyPr>
          <a:lstStyle/>
          <a:p>
            <a:pPr algn="just"/>
            <a:r>
              <a:rPr lang="it-IT" sz="1600" dirty="0">
                <a:solidFill>
                  <a:schemeClr val="bg1"/>
                </a:solidFill>
                <a:effectLst/>
                <a:latin typeface="Palatino Linotype" panose="02040502050505030304" pitchFamily="18" charset="0"/>
                <a:cs typeface="Calibri" panose="020F0502020204030204" pitchFamily="34" charset="0"/>
              </a:rPr>
              <a:t>Secondo la tesi prevalente nel sistema retto dalla legge fallimentare, le risorse (presenti e future) derivanti dal patrimonio del debitore dovevano essere distribuite secondo una </a:t>
            </a:r>
            <a:r>
              <a:rPr lang="it-IT" sz="1600" b="1" dirty="0">
                <a:solidFill>
                  <a:schemeClr val="bg1"/>
                </a:solidFill>
                <a:effectLst/>
                <a:latin typeface="Palatino Linotype" panose="02040502050505030304" pitchFamily="18" charset="0"/>
                <a:cs typeface="Calibri" panose="020F0502020204030204" pitchFamily="34" charset="0"/>
              </a:rPr>
              <a:t>graduazione discendente </a:t>
            </a:r>
            <a:r>
              <a:rPr lang="it-IT" sz="1600" dirty="0">
                <a:solidFill>
                  <a:schemeClr val="bg1"/>
                </a:solidFill>
                <a:effectLst/>
                <a:latin typeface="Palatino Linotype" panose="02040502050505030304" pitchFamily="18" charset="0"/>
                <a:cs typeface="Calibri" panose="020F0502020204030204" pitchFamily="34" charset="0"/>
              </a:rPr>
              <a:t>per effetto della quale non si poteva proporre il soddisfacimento di un creditore della classe inferiore se prima non era integralmente soddisfatto il creditore della classe poziore (</a:t>
            </a:r>
            <a:r>
              <a:rPr lang="it-IT" sz="1600" b="1" dirty="0">
                <a:solidFill>
                  <a:schemeClr val="bg1"/>
                </a:solidFill>
                <a:effectLst/>
                <a:latin typeface="Palatino Linotype" panose="02040502050505030304" pitchFamily="18" charset="0"/>
                <a:cs typeface="Calibri" panose="020F0502020204030204" pitchFamily="34" charset="0"/>
              </a:rPr>
              <a:t>regola</a:t>
            </a:r>
            <a:r>
              <a:rPr lang="it-IT" sz="1600" dirty="0">
                <a:solidFill>
                  <a:schemeClr val="bg1"/>
                </a:solidFill>
                <a:effectLst/>
                <a:latin typeface="Palatino Linotype" panose="02040502050505030304" pitchFamily="18" charset="0"/>
                <a:cs typeface="Calibri" panose="020F0502020204030204" pitchFamily="34" charset="0"/>
              </a:rPr>
              <a:t> </a:t>
            </a:r>
            <a:r>
              <a:rPr lang="it-IT" sz="1600" b="1" dirty="0">
                <a:solidFill>
                  <a:schemeClr val="bg1"/>
                </a:solidFill>
                <a:effectLst/>
                <a:latin typeface="Palatino Linotype" panose="02040502050505030304" pitchFamily="18" charset="0"/>
                <a:cs typeface="Calibri" panose="020F0502020204030204" pitchFamily="34" charset="0"/>
              </a:rPr>
              <a:t>della priorità assoluta</a:t>
            </a:r>
            <a:r>
              <a:rPr lang="it-IT" sz="1600" dirty="0">
                <a:solidFill>
                  <a:schemeClr val="bg1"/>
                </a:solidFill>
                <a:effectLst/>
                <a:latin typeface="Palatino Linotype" panose="02040502050505030304" pitchFamily="18" charset="0"/>
                <a:cs typeface="Calibri" panose="020F0502020204030204" pitchFamily="34" charset="0"/>
              </a:rPr>
              <a:t> o </a:t>
            </a:r>
            <a:r>
              <a:rPr lang="it-IT" sz="1600" b="1" i="1" dirty="0" err="1">
                <a:solidFill>
                  <a:schemeClr val="bg1"/>
                </a:solidFill>
                <a:effectLst/>
                <a:latin typeface="Palatino Linotype" panose="02040502050505030304" pitchFamily="18" charset="0"/>
                <a:cs typeface="Calibri" panose="020F0502020204030204" pitchFamily="34" charset="0"/>
              </a:rPr>
              <a:t>absolute</a:t>
            </a:r>
            <a:r>
              <a:rPr lang="it-IT" sz="1600" b="1" i="1" dirty="0">
                <a:solidFill>
                  <a:schemeClr val="bg1"/>
                </a:solidFill>
                <a:effectLst/>
                <a:latin typeface="Palatino Linotype" panose="02040502050505030304" pitchFamily="18" charset="0"/>
                <a:cs typeface="Calibri" panose="020F0502020204030204" pitchFamily="34" charset="0"/>
              </a:rPr>
              <a:t> </a:t>
            </a:r>
            <a:r>
              <a:rPr lang="it-IT" sz="1600" b="1" i="1" dirty="0" err="1">
                <a:solidFill>
                  <a:schemeClr val="bg1"/>
                </a:solidFill>
                <a:effectLst/>
                <a:latin typeface="Palatino Linotype" panose="02040502050505030304" pitchFamily="18" charset="0"/>
                <a:cs typeface="Calibri" panose="020F0502020204030204" pitchFamily="34" charset="0"/>
              </a:rPr>
              <a:t>priority</a:t>
            </a:r>
            <a:r>
              <a:rPr lang="it-IT" sz="1600" b="1" i="1" dirty="0">
                <a:solidFill>
                  <a:schemeClr val="bg1"/>
                </a:solidFill>
                <a:effectLst/>
                <a:latin typeface="Palatino Linotype" panose="02040502050505030304" pitchFamily="18" charset="0"/>
                <a:cs typeface="Calibri" panose="020F0502020204030204" pitchFamily="34" charset="0"/>
              </a:rPr>
              <a:t> rule-APR</a:t>
            </a:r>
            <a:r>
              <a:rPr lang="it-IT" sz="1600" dirty="0">
                <a:solidFill>
                  <a:schemeClr val="bg1"/>
                </a:solidFill>
                <a:effectLst/>
                <a:latin typeface="Palatino Linotype" panose="02040502050505030304" pitchFamily="18" charset="0"/>
                <a:cs typeface="Calibri" panose="020F0502020204030204" pitchFamily="34" charset="0"/>
              </a:rPr>
              <a:t>). Soltanto le risorse esterne a quel patrimonio potevano essere liberamente distribuite dal debitore.  </a:t>
            </a:r>
          </a:p>
          <a:p>
            <a:pPr algn="just">
              <a:lnSpc>
                <a:spcPct val="100000"/>
              </a:lnSpc>
            </a:pPr>
            <a:r>
              <a:rPr lang="it-IT" sz="1600" dirty="0">
                <a:solidFill>
                  <a:schemeClr val="bg1"/>
                </a:solidFill>
                <a:effectLst/>
                <a:latin typeface="Palatino Linotype" panose="02040502050505030304" pitchFamily="18" charset="0"/>
                <a:cs typeface="Calibri" panose="020F0502020204030204" pitchFamily="34" charset="0"/>
              </a:rPr>
              <a:t>Con il CCII, sulla spinta della Direttiva </a:t>
            </a:r>
            <a:r>
              <a:rPr lang="it-IT" sz="1600" dirty="0" err="1">
                <a:solidFill>
                  <a:schemeClr val="bg1"/>
                </a:solidFill>
                <a:effectLst/>
                <a:latin typeface="Palatino Linotype" panose="02040502050505030304" pitchFamily="18" charset="0"/>
                <a:cs typeface="Calibri" panose="020F0502020204030204" pitchFamily="34" charset="0"/>
              </a:rPr>
              <a:t>Insolvency</a:t>
            </a:r>
            <a:r>
              <a:rPr lang="it-IT" sz="1600" dirty="0">
                <a:solidFill>
                  <a:schemeClr val="bg1"/>
                </a:solidFill>
                <a:effectLst/>
                <a:latin typeface="Palatino Linotype" panose="02040502050505030304" pitchFamily="18" charset="0"/>
                <a:cs typeface="Calibri" panose="020F0502020204030204" pitchFamily="34" charset="0"/>
              </a:rPr>
              <a:t>, si assiste ad un importante cambiamento di rotta, sicché oggi il perimetro di applicazione dell’APR riguarda:</a:t>
            </a:r>
          </a:p>
          <a:p>
            <a:pPr marL="0" indent="0" algn="just">
              <a:lnSpc>
                <a:spcPct val="100000"/>
              </a:lnSpc>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a:t>
            </a:r>
            <a:r>
              <a:rPr lang="it-IT" sz="1600" dirty="0">
                <a:solidFill>
                  <a:schemeClr val="bg1"/>
                </a:solidFill>
                <a:effectLst/>
                <a:latin typeface="Palatino Linotype" panose="02040502050505030304" pitchFamily="18" charset="0"/>
                <a:cs typeface="Calibri" panose="020F0502020204030204" pitchFamily="34" charset="0"/>
              </a:rPr>
              <a:t>) il concordato con piano di liquidazione (art. 84 c. 4 CCII), avuto riguardo al cosiddetto «patrimonio responsabile»;</a:t>
            </a:r>
          </a:p>
          <a:p>
            <a:pPr marL="0" indent="0" algn="just">
              <a:lnSpc>
                <a:spcPct val="100000"/>
              </a:lnSpc>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ii</a:t>
            </a:r>
            <a:r>
              <a:rPr lang="it-IT" sz="1600" dirty="0">
                <a:solidFill>
                  <a:schemeClr val="bg1"/>
                </a:solidFill>
                <a:effectLst/>
                <a:latin typeface="Palatino Linotype" panose="02040502050505030304" pitchFamily="18" charset="0"/>
                <a:cs typeface="Calibri" panose="020F0502020204030204" pitchFamily="34" charset="0"/>
              </a:rPr>
              <a:t>) il concordato in continuità, ma nei soli limiti di quello che è definito come «valore di liquidazione» (art. 84 c. 6 CCII); </a:t>
            </a:r>
          </a:p>
          <a:p>
            <a:pPr marL="0" indent="0" algn="just">
              <a:lnSpc>
                <a:spcPct val="100000"/>
              </a:lnSpc>
              <a:buNone/>
            </a:pPr>
            <a:r>
              <a:rPr lang="it-IT" sz="1600" dirty="0">
                <a:solidFill>
                  <a:schemeClr val="bg1"/>
                </a:solidFill>
                <a:effectLst/>
                <a:latin typeface="Palatino Linotype" panose="02040502050505030304" pitchFamily="18" charset="0"/>
                <a:cs typeface="Calibri" panose="020F0502020204030204" pitchFamily="34" charset="0"/>
              </a:rPr>
              <a:t>(</a:t>
            </a:r>
            <a:r>
              <a:rPr lang="it-IT" sz="1600" i="1" dirty="0">
                <a:solidFill>
                  <a:schemeClr val="bg1"/>
                </a:solidFill>
                <a:effectLst/>
                <a:latin typeface="Palatino Linotype" panose="02040502050505030304" pitchFamily="18" charset="0"/>
                <a:cs typeface="Calibri" panose="020F0502020204030204" pitchFamily="34" charset="0"/>
              </a:rPr>
              <a:t>iii</a:t>
            </a:r>
            <a:r>
              <a:rPr lang="it-IT" sz="1600" dirty="0">
                <a:solidFill>
                  <a:schemeClr val="bg1"/>
                </a:solidFill>
                <a:effectLst/>
                <a:latin typeface="Palatino Linotype" panose="02040502050505030304" pitchFamily="18" charset="0"/>
                <a:cs typeface="Calibri" panose="020F0502020204030204" pitchFamily="34" charset="0"/>
              </a:rPr>
              <a:t>) i crediti assistiti da privilegio generale mobiliare ex art. 2751</a:t>
            </a:r>
            <a:r>
              <a:rPr lang="it-IT" sz="1600" i="1" dirty="0">
                <a:solidFill>
                  <a:schemeClr val="bg1"/>
                </a:solidFill>
                <a:effectLst/>
                <a:latin typeface="Palatino Linotype" panose="02040502050505030304" pitchFamily="18" charset="0"/>
                <a:cs typeface="Calibri" panose="020F0502020204030204" pitchFamily="34" charset="0"/>
              </a:rPr>
              <a:t>bis</a:t>
            </a:r>
            <a:r>
              <a:rPr lang="it-IT" sz="1600" dirty="0">
                <a:solidFill>
                  <a:schemeClr val="bg1"/>
                </a:solidFill>
                <a:effectLst/>
                <a:latin typeface="Palatino Linotype" panose="02040502050505030304" pitchFamily="18" charset="0"/>
                <a:cs typeface="Calibri" panose="020F0502020204030204" pitchFamily="34" charset="0"/>
              </a:rPr>
              <a:t> n. 1 c.c. (art. 84 c. 7 CCII</a:t>
            </a:r>
            <a:r>
              <a:rPr lang="it-IT" sz="1050" dirty="0">
                <a:solidFill>
                  <a:schemeClr val="bg1"/>
                </a:solidFill>
                <a:effectLst/>
                <a:latin typeface="Palatino Linotype" panose="02040502050505030304" pitchFamily="18" charset="0"/>
                <a:cs typeface="Calibri" panose="020F0502020204030204" pitchFamily="34" charset="0"/>
              </a:rPr>
              <a:t>).</a:t>
            </a:r>
            <a:endParaRPr lang="it-IT" sz="1050" i="1" dirty="0">
              <a:solidFill>
                <a:schemeClr val="bg1"/>
              </a:solidFill>
              <a:effectLst/>
              <a:latin typeface="Palatino Linotype" panose="02040502050505030304" pitchFamily="18"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8</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691442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9675" y="1275346"/>
            <a:ext cx="9944099" cy="649703"/>
          </a:xfrm>
        </p:spPr>
        <p:txBody>
          <a:bodyPr>
            <a:normAutofit/>
          </a:bodyPr>
          <a:lstStyle/>
          <a:p>
            <a:r>
              <a:rPr lang="it-IT" sz="2400" cap="small" dirty="0">
                <a:solidFill>
                  <a:srgbClr val="851528"/>
                </a:solidFill>
                <a:effectLst>
                  <a:outerShdw blurRad="38100" dist="38100" dir="2700000" algn="tl">
                    <a:srgbClr val="000000">
                      <a:alpha val="43137"/>
                    </a:srgbClr>
                  </a:outerShdw>
                </a:effectLst>
                <a:latin typeface="Palatino Linotype" panose="02040502050505030304" pitchFamily="18" charset="0"/>
                <a:cs typeface="Calibri" panose="020F0502020204030204" pitchFamily="34" charset="0"/>
              </a:rPr>
              <a:t>Vincoli di graduazione </a:t>
            </a:r>
          </a:p>
        </p:txBody>
      </p:sp>
      <p:sp>
        <p:nvSpPr>
          <p:cNvPr id="3" name="Segnaposto contenuto 2"/>
          <p:cNvSpPr>
            <a:spLocks noGrp="1"/>
          </p:cNvSpPr>
          <p:nvPr>
            <p:ph idx="1"/>
          </p:nvPr>
        </p:nvSpPr>
        <p:spPr>
          <a:xfrm>
            <a:off x="1619250" y="2105526"/>
            <a:ext cx="9163050" cy="3957494"/>
          </a:xfrm>
        </p:spPr>
        <p:txBody>
          <a:bodyPr>
            <a:normAutofit fontScale="70000" lnSpcReduction="20000"/>
          </a:bodyPr>
          <a:lstStyle/>
          <a:p>
            <a:pPr marL="0" indent="0" algn="just">
              <a:buNone/>
            </a:pPr>
            <a:r>
              <a:rPr lang="it-IT" sz="2400" dirty="0">
                <a:solidFill>
                  <a:schemeClr val="bg1"/>
                </a:solidFill>
                <a:effectLst/>
                <a:latin typeface="Palatino Linotype" panose="02040502050505030304" pitchFamily="18" charset="0"/>
                <a:cs typeface="Calibri" panose="020F0502020204030204" pitchFamily="34" charset="0"/>
              </a:rPr>
              <a:t>Nel concordato in continuità (art. 84 c. 6 CCII), la distribuzione delle risorse avviene secondo un procedimento decisamente articolato:</a:t>
            </a:r>
          </a:p>
          <a:p>
            <a:pPr marL="0" indent="0" algn="just">
              <a:buNone/>
            </a:pPr>
            <a:r>
              <a:rPr lang="it-IT" sz="2400" dirty="0">
                <a:solidFill>
                  <a:schemeClr val="bg1"/>
                </a:solidFill>
                <a:effectLst/>
                <a:latin typeface="Palatino Linotype" panose="02040502050505030304" pitchFamily="18" charset="0"/>
                <a:cs typeface="Calibri" panose="020F0502020204030204" pitchFamily="34" charset="0"/>
              </a:rPr>
              <a:t>(a) innanzitutto, deve essere accertata la dimensione del cosiddetto «patrimonio statico» del debitore, ovvero del suo «valore di liquidazione», il quale non potrà che essere distribuito nell’osservanza dell’APR;</a:t>
            </a:r>
          </a:p>
          <a:p>
            <a:pPr marL="0" indent="0" algn="just">
              <a:buNone/>
            </a:pPr>
            <a:r>
              <a:rPr lang="it-IT" sz="2400" dirty="0">
                <a:solidFill>
                  <a:schemeClr val="bg1"/>
                </a:solidFill>
                <a:effectLst/>
                <a:latin typeface="Palatino Linotype" panose="02040502050505030304" pitchFamily="18" charset="0"/>
                <a:cs typeface="Calibri" panose="020F0502020204030204" pitchFamily="34" charset="0"/>
              </a:rPr>
              <a:t>(b) in un momento successivo, occorrerà valutare quali risorse possono essere conseguite con la prosecuzione dell’attività (in forma diretta o indiretta) e se le predette risorse, come complessivamente quantificate, superano o meno il valore di liquidazione. In caso di risposta affermativa, per la parte eccedente il valore di liquidazione (il cosiddetto </a:t>
            </a:r>
            <a:r>
              <a:rPr lang="it-IT" sz="2400" i="1" dirty="0">
                <a:solidFill>
                  <a:schemeClr val="bg1"/>
                </a:solidFill>
                <a:effectLst/>
                <a:latin typeface="Palatino Linotype" panose="02040502050505030304" pitchFamily="18" charset="0"/>
                <a:cs typeface="Calibri" panose="020F0502020204030204" pitchFamily="34" charset="0"/>
              </a:rPr>
              <a:t>surplus concordatario o plusvalore da continuità</a:t>
            </a:r>
            <a:r>
              <a:rPr lang="it-IT" sz="2400" dirty="0">
                <a:solidFill>
                  <a:schemeClr val="bg1"/>
                </a:solidFill>
                <a:effectLst/>
                <a:latin typeface="Palatino Linotype" panose="02040502050505030304" pitchFamily="18" charset="0"/>
                <a:cs typeface="Calibri" panose="020F0502020204030204" pitchFamily="34" charset="0"/>
              </a:rPr>
              <a:t>), il debitore può proporre una ripartizione delle risorse  attribuendo alle classi di rango poziore un soddisfacimento almeno pari a quello delle classi dello stesso grado e più favorevole (ancorché non integrale) rispetto a quello offerto alle classi di grado inferiore (</a:t>
            </a:r>
            <a:r>
              <a:rPr lang="it-IT" sz="2400" b="1" dirty="0">
                <a:solidFill>
                  <a:schemeClr val="bg1"/>
                </a:solidFill>
                <a:effectLst/>
                <a:latin typeface="Palatino Linotype" panose="02040502050505030304" pitchFamily="18" charset="0"/>
                <a:cs typeface="Calibri" panose="020F0502020204030204" pitchFamily="34" charset="0"/>
              </a:rPr>
              <a:t>regola della priorità relativa </a:t>
            </a:r>
            <a:r>
              <a:rPr lang="it-IT" sz="2400" dirty="0">
                <a:solidFill>
                  <a:schemeClr val="bg1"/>
                </a:solidFill>
                <a:effectLst/>
                <a:latin typeface="Palatino Linotype" panose="02040502050505030304" pitchFamily="18" charset="0"/>
                <a:cs typeface="Calibri" panose="020F0502020204030204" pitchFamily="34" charset="0"/>
              </a:rPr>
              <a:t>o </a:t>
            </a:r>
            <a:r>
              <a:rPr lang="it-IT" sz="2400" b="1" i="1" dirty="0">
                <a:solidFill>
                  <a:schemeClr val="bg1"/>
                </a:solidFill>
                <a:effectLst/>
                <a:latin typeface="Palatino Linotype" panose="02040502050505030304" pitchFamily="18" charset="0"/>
                <a:cs typeface="Calibri" panose="020F0502020204030204" pitchFamily="34" charset="0"/>
              </a:rPr>
              <a:t>relative </a:t>
            </a:r>
            <a:r>
              <a:rPr lang="it-IT" sz="2400" b="1" i="1" dirty="0" err="1">
                <a:solidFill>
                  <a:schemeClr val="bg1"/>
                </a:solidFill>
                <a:effectLst/>
                <a:latin typeface="Palatino Linotype" panose="02040502050505030304" pitchFamily="18" charset="0"/>
                <a:cs typeface="Calibri" panose="020F0502020204030204" pitchFamily="34" charset="0"/>
              </a:rPr>
              <a:t>priority</a:t>
            </a:r>
            <a:r>
              <a:rPr lang="it-IT" sz="2400" b="1" i="1" dirty="0">
                <a:solidFill>
                  <a:schemeClr val="bg1"/>
                </a:solidFill>
                <a:effectLst/>
                <a:latin typeface="Palatino Linotype" panose="02040502050505030304" pitchFamily="18" charset="0"/>
                <a:cs typeface="Calibri" panose="020F0502020204030204" pitchFamily="34" charset="0"/>
              </a:rPr>
              <a:t> rule</a:t>
            </a:r>
            <a:r>
              <a:rPr lang="it-IT" sz="2400" b="1" dirty="0">
                <a:solidFill>
                  <a:schemeClr val="bg1"/>
                </a:solidFill>
                <a:effectLst/>
                <a:latin typeface="Palatino Linotype" panose="02040502050505030304" pitchFamily="18" charset="0"/>
                <a:cs typeface="Calibri" panose="020F0502020204030204" pitchFamily="34" charset="0"/>
              </a:rPr>
              <a:t>-RPR</a:t>
            </a:r>
            <a:r>
              <a:rPr lang="it-IT" sz="2400" dirty="0">
                <a:solidFill>
                  <a:schemeClr val="bg1"/>
                </a:solidFill>
                <a:effectLst/>
                <a:latin typeface="Palatino Linotype" panose="02040502050505030304" pitchFamily="18" charset="0"/>
                <a:cs typeface="Calibri" panose="020F0502020204030204" pitchFamily="34" charset="0"/>
              </a:rPr>
              <a:t>).</a:t>
            </a:r>
          </a:p>
          <a:p>
            <a:endParaRPr lang="it-IT"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a:xfrm>
            <a:off x="10912642" y="6400800"/>
            <a:ext cx="591970" cy="130628"/>
          </a:xfrm>
        </p:spPr>
        <p:txBody>
          <a:bodyPr/>
          <a:lstStyle/>
          <a:p>
            <a:fld id="{D57F1E4F-1CFF-5643-939E-217C01CDF565}" type="slidenum">
              <a:rPr lang="en-US" sz="1400" i="1" smtClean="0">
                <a:solidFill>
                  <a:schemeClr val="bg1"/>
                </a:solidFill>
                <a:latin typeface="Palatino Linotype" panose="02040502050505030304" pitchFamily="18" charset="0"/>
              </a:rPr>
              <a:pPr/>
              <a:t>9</a:t>
            </a:fld>
            <a:endParaRPr lang="en-US" sz="1400" i="1" dirty="0">
              <a:solidFill>
                <a:schemeClr val="bg1"/>
              </a:solidFill>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Federico Paolini - Pistoia, 27 ottobre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088107" y="210396"/>
            <a:ext cx="7929349" cy="697627"/>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600" dirty="0">
                <a:solidFill>
                  <a:schemeClr val="bg1"/>
                </a:solidFill>
                <a:latin typeface="Palatino Linotype" panose="02040502050505030304" pitchFamily="18" charset="0"/>
              </a:rPr>
              <a:t>Sezione procedure concorsuali</a:t>
            </a:r>
            <a:endParaRPr lang="it-IT" sz="1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5986126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Personalizzato 1">
      <a:dk1>
        <a:sysClr val="windowText" lastClr="000000"/>
      </a:dk1>
      <a:lt1>
        <a:sysClr val="window" lastClr="FFFFFF"/>
      </a:lt1>
      <a:dk2>
        <a:srgbClr val="742332"/>
      </a:dk2>
      <a:lt2>
        <a:srgbClr val="EE91A0"/>
      </a:lt2>
      <a:accent1>
        <a:srgbClr val="E03754"/>
      </a:accent1>
      <a:accent2>
        <a:srgbClr val="E86C2E"/>
      </a:accent2>
      <a:accent3>
        <a:srgbClr val="60C4AA"/>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TM04033921[[fn=Damascato]]</Template>
  <TotalTime>2351</TotalTime>
  <Words>4715</Words>
  <Application>Microsoft Office PowerPoint</Application>
  <PresentationFormat>Widescreen</PresentationFormat>
  <Paragraphs>292</Paragraphs>
  <Slides>28</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28</vt:i4>
      </vt:variant>
    </vt:vector>
  </HeadingPairs>
  <TitlesOfParts>
    <vt:vector size="36" baseType="lpstr">
      <vt:lpstr>Arial</vt:lpstr>
      <vt:lpstr>Bookman Old Style</vt:lpstr>
      <vt:lpstr>Calibri</vt:lpstr>
      <vt:lpstr>Palatino Linotype</vt:lpstr>
      <vt:lpstr>Rockwell</vt:lpstr>
      <vt:lpstr>Wingdings</vt:lpstr>
      <vt:lpstr>Wingdings 3</vt:lpstr>
      <vt:lpstr>Damask</vt:lpstr>
      <vt:lpstr>          IL TRATTAMENTO DEI CREDITORI:  IL SURPLUS CONCORDATARIO, LE IMPLICAZIONI DELLA RELATIVE PRIORITY RULE, IL CLASSAMENTO OBBLIGATORIO</vt:lpstr>
      <vt:lpstr>concordato preventivo e attuazione della garanzia patrimoniale</vt:lpstr>
      <vt:lpstr>I PRINCIPI (CONCORRENTI) CHE SOVRAINTENDONO ALLA DISTRIBUZIONE DELLE RISORSE NEL CONCORDATO PREVENTIVO</vt:lpstr>
      <vt:lpstr>I principi «recessivi» del concordato preventivo nel nuovo ccii </vt:lpstr>
      <vt:lpstr>I VINCOLI DELLA PROPOSTA AI CREDITORI</vt:lpstr>
      <vt:lpstr>Vincoli relativi al soddisfacimento dei creditori privilegiati</vt:lpstr>
      <vt:lpstr>Vincoli relativi al soddisfacimento dei creditori privilegiati</vt:lpstr>
      <vt:lpstr>Vincoli di graduazione</vt:lpstr>
      <vt:lpstr>Vincoli di graduazione </vt:lpstr>
      <vt:lpstr>Vincoli di graduazione </vt:lpstr>
      <vt:lpstr>Vincoli di graduazione </vt:lpstr>
      <vt:lpstr>Vincoli di graduazione </vt:lpstr>
      <vt:lpstr>Vincoli di graduazione </vt:lpstr>
      <vt:lpstr>Vincoli di graduazione </vt:lpstr>
      <vt:lpstr>Vincoli di graduazione </vt:lpstr>
      <vt:lpstr>Vincoli di graduazione </vt:lpstr>
      <vt:lpstr>Vincoli di classamento </vt:lpstr>
      <vt:lpstr>Vincoli di classamento </vt:lpstr>
      <vt:lpstr>Vincoli di classamento </vt:lpstr>
      <vt:lpstr>Vincoli di classamento </vt:lpstr>
      <vt:lpstr>Vincoli di classamento </vt:lpstr>
      <vt:lpstr>Vincoli di classamento </vt:lpstr>
      <vt:lpstr>Vincoli di classamento </vt:lpstr>
      <vt:lpstr>VINCOLI RELATIVI AL TRATTAMENTO DEI CREDITI TRIBUTARI E CONTRIBUTIVI </vt:lpstr>
      <vt:lpstr>VINCOLI RELATIVI AL TRATTAMENTO DEI CREDITI TRIBUTARI E CONTRIBUTIVI </vt:lpstr>
      <vt:lpstr>VINCOLI RELATIVI AL TRATTAMENTO DEI CREDITI TRIBUTARI E CONTRIBUTIVI </vt:lpstr>
      <vt:lpstr>VINCOLI DERIVANTI DAL RISPETTO DELLA PAR CONDICIO ALL’INTERNO DELLA CLASSE</vt:lpstr>
      <vt:lpstr>Vincoli derivanti dal rispetto della percentuale minima e dall’afflusso di risorse ulteriori nel concordato liquidatorio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controlli preliminari del delegato e l’espropriazione dei beni indivisi</dc:title>
  <dc:creator>Francesca Lo Iacono</dc:creator>
  <cp:lastModifiedBy>Federico Paolini</cp:lastModifiedBy>
  <cp:revision>106</cp:revision>
  <cp:lastPrinted>2017-05-04T17:19:12Z</cp:lastPrinted>
  <dcterms:created xsi:type="dcterms:W3CDTF">2017-05-03T21:50:47Z</dcterms:created>
  <dcterms:modified xsi:type="dcterms:W3CDTF">2022-11-03T10:05:16Z</dcterms:modified>
</cp:coreProperties>
</file>