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0" r:id="rId3"/>
    <p:sldId id="273" r:id="rId4"/>
    <p:sldId id="276" r:id="rId5"/>
    <p:sldId id="282" r:id="rId6"/>
    <p:sldId id="290" r:id="rId7"/>
    <p:sldId id="300" r:id="rId8"/>
    <p:sldId id="301" r:id="rId9"/>
    <p:sldId id="302" r:id="rId10"/>
    <p:sldId id="322" r:id="rId11"/>
    <p:sldId id="323" r:id="rId12"/>
    <p:sldId id="324" r:id="rId13"/>
    <p:sldId id="325" r:id="rId14"/>
    <p:sldId id="328" r:id="rId15"/>
    <p:sldId id="329" r:id="rId16"/>
    <p:sldId id="295" r:id="rId17"/>
    <p:sldId id="296" r:id="rId18"/>
    <p:sldId id="297" r:id="rId19"/>
    <p:sldId id="298" r:id="rId20"/>
    <p:sldId id="303" r:id="rId21"/>
    <p:sldId id="304" r:id="rId22"/>
    <p:sldId id="289" r:id="rId23"/>
    <p:sldId id="306" r:id="rId24"/>
    <p:sldId id="307" r:id="rId25"/>
    <p:sldId id="308" r:id="rId26"/>
    <p:sldId id="309" r:id="rId27"/>
    <p:sldId id="332" r:id="rId28"/>
    <p:sldId id="310" r:id="rId29"/>
    <p:sldId id="311" r:id="rId30"/>
    <p:sldId id="312" r:id="rId31"/>
    <p:sldId id="313" r:id="rId32"/>
    <p:sldId id="314" r:id="rId33"/>
    <p:sldId id="305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30" r:id="rId42"/>
    <p:sldId id="333" r:id="rId43"/>
  </p:sldIdLst>
  <p:sldSz cx="12192000" cy="6858000"/>
  <p:notesSz cx="6815138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1528"/>
    <a:srgbClr val="B51C36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60339" y="0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/>
          <a:lstStyle>
            <a:lvl1pPr algn="r">
              <a:defRPr sz="1300"/>
            </a:lvl1pPr>
          </a:lstStyle>
          <a:p>
            <a:fld id="{DE9DA84D-AE3B-412F-B90D-1826DB6019F0}" type="datetimeFigureOut">
              <a:rPr lang="it-IT" smtClean="0"/>
              <a:pPr/>
              <a:t>04/11/2022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48186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60339" y="9448186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 anchor="b"/>
          <a:lstStyle>
            <a:lvl1pPr algn="r">
              <a:defRPr sz="1300"/>
            </a:lvl1pPr>
          </a:lstStyle>
          <a:p>
            <a:fld id="{60434BF9-E56D-4690-9608-DEE5411F6E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244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60339" y="0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/>
          <a:lstStyle>
            <a:lvl1pPr algn="r">
              <a:defRPr sz="1300"/>
            </a:lvl1pPr>
          </a:lstStyle>
          <a:p>
            <a:fld id="{799B1EA9-5B95-4B03-8D67-32D7F72ED393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309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71" tIns="47884" rIns="95771" bIns="478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515" y="4724960"/>
            <a:ext cx="5452110" cy="4476274"/>
          </a:xfrm>
          <a:prstGeom prst="rect">
            <a:avLst/>
          </a:prstGeom>
        </p:spPr>
        <p:txBody>
          <a:bodyPr vert="horz" lIns="95771" tIns="47884" rIns="95771" bIns="47884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48186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60339" y="9448186"/>
            <a:ext cx="2953227" cy="497364"/>
          </a:xfrm>
          <a:prstGeom prst="rect">
            <a:avLst/>
          </a:prstGeom>
        </p:spPr>
        <p:txBody>
          <a:bodyPr vert="horz" lIns="95771" tIns="47884" rIns="95771" bIns="47884" rtlCol="0" anchor="b"/>
          <a:lstStyle>
            <a:lvl1pPr algn="r">
              <a:defRPr sz="1300"/>
            </a:lvl1pPr>
          </a:lstStyle>
          <a:p>
            <a:fld id="{7638BE2F-C80C-44BC-AD32-A8F0F0EEA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3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49AB-7792-45FF-85AF-142ECEE09D14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339F-0DB0-46F2-B719-72CDE26A2578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4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40E9-255A-4E97-A750-7E791CA5DFB2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6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D98-E0FF-4429-B94B-A5D62B748DED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64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AE0E-1807-4CDA-BD41-92746BF43567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7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6762-71B8-4647-A38B-F3B756CEBEFB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52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DCD6-6667-4BA9-BE51-FB33EDA663A3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1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3425-C10B-4C6B-86B3-5FE7BE33CD13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51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A6C-14F3-432B-BAE4-D5AD2C02ECF0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0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2D46-B57F-4F62-9063-A5F4C9D4024E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4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DF4-9777-4137-BA48-485E1C2FFDC8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FA92-8532-47A4-B63F-062AA0EF7C7F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2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3BEE-7A7A-4687-BCAB-E2873F3726CA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1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BEB6-AC5F-4A0D-B559-3405DF5958E3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562C-D98F-4F38-AF97-C44893B2DD97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CD72-2DA3-4099-A25F-50DB9786E487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6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ED87-B51A-412F-A6E9-3E37C14A0892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1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50000"/>
              </a:schemeClr>
            </a:gs>
            <a:gs pos="79000">
              <a:srgbClr val="D3D3D3">
                <a:lumMod val="10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CF06-FFA8-4A79-AE79-14C26D341E41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63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348_1_DLT_____20190112000000000000014A0039S00&amp;ticket=AQIC5wM2LY4Sfcxhz6u-UKnegl639lcltDPbvfi0OedsMFc.*AAJTSQACMDMAAlNLABMyNTQzODQxMjY2MjcwNzkxNTM1AAJTMQACMDE.*" TargetMode="External"/><Relationship Id="rId2" Type="http://schemas.openxmlformats.org/officeDocument/2006/relationships/hyperlink" Target="http://dejure.it/document?id=7814412_39442350_1_DLT_____20190112000000000000014A0040S00&amp;ticket=AQIC5wM2LY4Sfcxhz6u-UKnegl639lcltDPbvfi0OedsMFc.*AAJTSQACMDMAAlNLABMyNTQzODQxMjY2MjcwNzkxNTM1AAJTMQACMDE.*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dejure.it/document?id=7814412_39442354_1_DLT_____20190112000000000000014A0044S00&amp;ticket=AQIC5wM2LY4Sfcxhz6u-UKnegl639lcltDPbvfi0OedsMFc.*AAJTSQACMDMAAlNLABMyNTQzODQxMjY2MjcwNzkxNTM1AAJTMQACMDE.*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ejure.it/document?id=7814412_39442354_1_DLT_____20190112000000000000014A0044S00&amp;ticket=AQIC5wM2LY4Sfcxhz6u-UKnegl639lcltDPbvfi0OedsMFc.*AAJTSQACMDMAAlNLABMyNTQzODQxMjY2MjcwNzkxNTM1AAJTMQACMDE.*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348_1_DLT_____20190112000000000000014A0039S00&amp;ticket=AQIC5wM2LY4Sfcxhz6u-UKnegl639lcltDPbvfi0OedsMFc.*AAJTSQACMDMAAlNLABMyNTQzODQxMjY2MjcwNzkxNTM1AAJTMQACMDE.*" TargetMode="External"/><Relationship Id="rId2" Type="http://schemas.openxmlformats.org/officeDocument/2006/relationships/hyperlink" Target="http://dejure.it/document?id=7814412_39442354_1_DLT_____20190112000000000000014A0044S00&amp;ticket=AQIC5wM2LY4Sfcxhz6u-UKnegl639lcltDPbvfi0OedsMFc.*AAJTSQACMDMAAlNLABMyNTQzODQxMjY2MjcwNzkxNTM1AAJTMQACMDE.*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dejure.it/document?id=7814412_79949542_1_DLT_____20190112000000000000014A0064S02&amp;ticket=AQIC5wM2LY4Sfcxhz6u-UKnegl639lcltDPbvfi0OedsMFc.*AAJTSQACMDMAAlNLABMyNTQzODQxMjY2MjcwNzkxNTM1AAJTMQACMDE.*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359_1_DLT_____20190112000000000000014A0049S00&amp;ticket=AQIC5wM2LY4Sfcxhz6u-UKnegl639lcltDPbvfi0OedsMFc.*AAJTSQACMDMAAlNLABMyNTQzODQxMjY2MjcwNzkxNTM1AAJTMQACMDE.*" TargetMode="External"/><Relationship Id="rId2" Type="http://schemas.openxmlformats.org/officeDocument/2006/relationships/hyperlink" Target="http://dejure.it/document?id=7814412_39442354_1_DLT_____20190112000000000000014A0044S00&amp;ticket=AQIC5wM2LY4Sfcxhz6u-UKnegl639lcltDPbvfi0OedsMFc.*AAJTSQACMDMAAlNLABMyNTQzODQxMjY2MjcwNzkxNTM1AAJTMQACMDE.*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79949542_1_DLT_____20190112000000000000014A0064S02&amp;ticket=AQIC5wM2LY4Sfcxhz6u-UKnegl639lcltDPbvfi0OedsMFc.*AAJTSQACMDMAAlNLABMyNTQzODQxMjY2MjcwNzkxNTM1AAJTMQACMDE.*" TargetMode="External"/><Relationship Id="rId2" Type="http://schemas.openxmlformats.org/officeDocument/2006/relationships/hyperlink" Target="http://dejure.it/document?id=7814412_39442354_1_DLT_____20190112000000000000014A0044S00&amp;ticket=AQIC5wM2LY4Sfcxhz6u-UKnegl639lcltDPbvfi0OedsMFc.*AAJTSQACMDMAAlNLABMyNTQzODQxMjY2MjcwNzkxNTM1AAJTMQACMDE.*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dejure.it/document?id=7814412_39442355_1_DLT_____20190112000000000000014A0045S00&amp;ticket=AQIC5wM2LY4Sfcxhz6u-UKnegl639lcltDPbvfi0OedsMFc.*AAJTSQACMDMAAlNLABMyNTQzODQxMjY2MjcwNzkxNTM1AAJTMQACMDE.*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mentolegal.it/work/1562066/memento-crisi-dimpresa-e-fallimento/2209892" TargetMode="External"/><Relationship Id="rId2" Type="http://schemas.openxmlformats.org/officeDocument/2006/relationships/hyperlink" Target="http://dejure.it/document?id=7814412_39442354_1_DLT_____20190112000000000000014A0044S00&amp;ticket=AQIC5wM2LY4Sfcxhz6u-UKnegl639lcltDPbvfi0OedsMFc.*AAJTSQACMDMAAlNLABMyNTQzODQxMjY2MjcwNzkxNTM1AAJTMQACMDE.*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mementolegal.it/work/1562066/memento-crisi-dimpresa-e-fallimento/2209898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dejure.it/document?id=7814412_39442465_1_DLT_____20190112000000000000014A0136S00&amp;ticket=AQIC5wM2LY4SfczTYFkrHmlbaSW4X8nWCk5MGD_33lPq5-M.*AAJTSQACMDMAAlNLABQtMzI4NzAyMjAxMDUwNjM2Njg5NwACUzEAAjAx*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://dejure.it/document?id=7814412_39442454_1_DLT_____20190112000000000000014A0125S00&amp;ticket=AQIC5wM2LY4SfczTYFkrHmlbaSW4X8nWCk5MGD_33lPq5-M.*AAJTSQACMDMAAlNLABQtMzI4NzAyMjAxMDUwNjM2Njg5NwACUzEAAjAx*" TargetMode="External"/><Relationship Id="rId7" Type="http://schemas.openxmlformats.org/officeDocument/2006/relationships/hyperlink" Target="http://dejure.it/document?id=7814412_39442464_1_DLT_____20190112000000000000014A0135S00&amp;ticket=AQIC5wM2LY4SfczTYFkrHmlbaSW4X8nWCk5MGD_33lPq5-M.*AAJTSQACMDMAAlNLABQtMzI4NzAyMjAxMDUwNjM2Njg5NwACUzEAAjAx*" TargetMode="External"/><Relationship Id="rId12" Type="http://schemas.openxmlformats.org/officeDocument/2006/relationships/hyperlink" Target="http://dejure.it/document?id=1804601_5597428_1_DLT_____20110906000000000000159&amp;ticket=AQIC5wM2LY4SfczTYFkrHmlbaSW4X8nWCk5MGD_33lPq5-M.*AAJTSQACMDMAAlNLABQtMzI4NzAyMjAxMDUwNjM2Njg5NwACUzEAAjAx*" TargetMode="External"/><Relationship Id="rId2" Type="http://schemas.openxmlformats.org/officeDocument/2006/relationships/hyperlink" Target="http://dejure.it/document?id=7814412_39442414_1_DLT_____20190112000000000000014A0092S00&amp;ticket=AQIC5wM2LY4SfczTYFkrHmlbaSW4X8nWCk5MGD_33lPq5-M.*AAJTSQACMDMAAlNLABQtMzI4NzAyMjAxMDUwNjM2Njg5NwACUzEAAjAx*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jure.it/document?id=7814412_39442463_1_DLT_____20190112000000000000014A0134S00&amp;ticket=AQIC5wM2LY4SfczTYFkrHmlbaSW4X8nWCk5MGD_33lPq5-M.*AAJTSQACMDMAAlNLABQtMzI4NzAyMjAxMDUwNjM2Njg5NwACUzEAAjAx*" TargetMode="External"/><Relationship Id="rId11" Type="http://schemas.openxmlformats.org/officeDocument/2006/relationships/hyperlink" Target="http://dejure.it/document?id=7814412_39442245_1_DLT_____20190112000000000000014A0356S00&amp;ticket=AQIC5wM2LY4SfczTYFkrHmlbaSW4X8nWCk5MGD_33lPq5-M.*AAJTSQACMDMAAlNLABQtMzI4NzAyMjAxMDUwNjM2Njg5NwACUzEAAjAx*" TargetMode="External"/><Relationship Id="rId5" Type="http://schemas.openxmlformats.org/officeDocument/2006/relationships/hyperlink" Target="http://dejure.it/document?id=7814412_39442462_1_DLT_____20190112000000000000014A0133S00&amp;ticket=AQIC5wM2LY4SfczTYFkrHmlbaSW4X8nWCk5MGD_33lPq5-M.*AAJTSQACMDMAAlNLABQtMzI4NzAyMjAxMDUwNjM2Njg5NwACUzEAAjAx*" TargetMode="External"/><Relationship Id="rId10" Type="http://schemas.openxmlformats.org/officeDocument/2006/relationships/hyperlink" Target="http://dejure.it/document?id=9950664_79817445_1_DLT_____20220617000000000000083A0020S00&amp;ticket=AQIC5wM2LY4SfczTYFkrHmlbaSW4X8nWCk5MGD_33lPq5-M.*AAJTSQACMDMAAlNLABQtMzI4NzAyMjAxMDUwNjM2Njg5NwACUzEAAjAx*" TargetMode="External"/><Relationship Id="rId4" Type="http://schemas.openxmlformats.org/officeDocument/2006/relationships/hyperlink" Target="http://dejure.it/document?id=7814412_39442455_1_DLT_____20190112000000000000014A0126S00&amp;ticket=AQIC5wM2LY4SfczTYFkrHmlbaSW4X8nWCk5MGD_33lPq5-M.*AAJTSQACMDMAAlNLABQtMzI4NzAyMjAxMDUwNjM2Njg5NwACUzEAAjAx*" TargetMode="External"/><Relationship Id="rId9" Type="http://schemas.openxmlformats.org/officeDocument/2006/relationships/hyperlink" Target="http://dejure.it/document?id=7814412_39442466_1_DLT_____20190112000000000000014A0137S00&amp;ticket=AQIC5wM2LY4SfczTYFkrHmlbaSW4X8nWCk5MGD_33lPq5-M.*AAJTSQACMDMAAlNLABQtMzI4NzAyMjAxMDUwNjM2Njg5NwACUzEAAjAx*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365_1_DLT_____20190112000000000000014A0054S00&amp;ticket=AQIC5wM2LY4SfczTYFkrHmlbaSW4X8nWCk5MGD_33lPq5-M.*AAJTSQACMDMAAlNLABQtMzI4NzAyMjAxMDUwNjM2Njg5NwACUzEAAjAx*" TargetMode="External"/><Relationship Id="rId2" Type="http://schemas.openxmlformats.org/officeDocument/2006/relationships/hyperlink" Target="http://dejure.it/document?id=7814412_39442354_1_DLT_____20190112000000000000014A0044S00&amp;ticket=AQIC5wM2LY4SfczTYFkrHmlbaSW4X8nWCk5MGD_33lPq5-M.*AAJTSQACMDMAAlNLABQtMzI4NzAyMjAxMDUwNjM2Njg5NwACUzEAAjAx*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dejure.it/document?id=7814412_39442414_1_DLT_____20190112000000000000014A0092S00&amp;ticket=AQIC5wM2LY4SfczTYFkrHmlbaSW4X8nWCk5MGD_33lPq5-M.*AAJTSQACMDMAAlNLABQtMzI4NzAyMjAxMDUwNjM2Njg5NwACUzEAAjAx*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427_1_DLT_____20190112000000000000014A0103S00&amp;ticket=AQIC5wM2LY4SfczTYFkrHmlbaSW4X8nWCk5MGD_33lPq5-M.*AAJTSQACMDMAAlNLABQtMzI4NzAyMjAxMDUwNjM2Njg5NwACUzEAAjAx*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jure.it/document?id=7814412_39442428_1_DLT_____20190112000000000000014A0104S00&amp;ticket=AQIC5wM2LY4SfczTYFkrHmlbaSW4X8nWCk5MGD_33lPq5-M.*AAJTSQACMDMAAlNLABQtMzI4NzAyMjAxMDUwNjM2Njg5NwACUzEAAjAx*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428_1_DLT_____20190112000000000000014A0104S00&amp;ticket=AQIC5wM2LY4SfczTYFkrHmlbaSW4X8nWCk5MGD_33lPq5-M.*AAJTSQACMDMAAlNLABQtMzI4NzAyMjAxMDUwNjM2Njg5NwACUzEAAjAx*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jure.it/document?id=7814412_39442583_1_DLT_____20190112000000000000014A0242S00&amp;ticket=AQIC5wM2LY4SfczTYFkrHmlbaSW4X8nWCk5MGD_33lPq5-M.*AAJTSQACMDMAAlNLABQtMzI4NzAyMjAxMDUwNjM2Njg5NwACUzEAAjAx*" TargetMode="External"/><Relationship Id="rId5" Type="http://schemas.openxmlformats.org/officeDocument/2006/relationships/hyperlink" Target="http://dejure.it/document?id=7814412_39442307_1_DLT_____20190112000000000000014A0010S00&amp;ticket=AQIC5wM2LY4SfczTYFkrHmlbaSW4X8nWCk5MGD_33lPq5-M.*AAJTSQACMDMAAlNLABQtMzI4NzAyMjAxMDUwNjM2Njg5NwACUzEAAjAx*" TargetMode="External"/><Relationship Id="rId4" Type="http://schemas.openxmlformats.org/officeDocument/2006/relationships/hyperlink" Target="http://dejure.it/document?id=7814412_39442535_1_DLT_____20190112000000000000014A0200S00&amp;ticket=AQIC5wM2LY4SfczTYFkrHmlbaSW4X8nWCk5MGD_33lPq5-M.*AAJTSQACMDMAAlNLABQtMzI4NzAyMjAxMDUwNjM2Njg5NwACUzEAAjAx*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429_1_DLT_____20190112000000000000014A0105S00&amp;ticket=AQIC5wM2LY4SfczTYFkrHmlbaSW4X8nWCk5MGD_33lPq5-M.*AAJTSQACMDMAAlNLABQtMzI4NzAyMjAxMDUwNjM2Njg5NwACUzEAAjAx*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428_1_DLT_____20190112000000000000014A0104S00&amp;ticket=AQIC5wM2LY4SfczTYFkrHmlbaSW4X8nWCk5MGD_33lPq5-M.*AAJTSQACMDMAAlNLABQtMzI4NzAyMjAxMDUwNjM2Njg5NwACUzEAAjAx*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jure.it/document?id=8733759_54789312_1_DLT_____20201026000000000000147&amp;ticket=AQIC5wM2LY4SfczTYFkrHmlbaSW4X8nWCk5MGD_33lPq5-M.*AAJTSQACMDMAAlNLABQtMzI4NzAyMjAxMDUwNjM2Njg5NwACUzEAAjAx*" TargetMode="External"/><Relationship Id="rId4" Type="http://schemas.openxmlformats.org/officeDocument/2006/relationships/hyperlink" Target="http://dejure.it/document?id=7814412_39442429_1_DLT_____20190112000000000000014A0105S00&amp;ticket=AQIC5wM2LY4SfczTYFkrHmlbaSW4X8nWCk5MGD_33lPq5-M.*AAJTSQACMDMAAlNLABQtMzI4NzAyMjAxMDUwNjM2Njg5NwACUzEAAjAx*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dejure.it/document?id=8733759_54789312_1_DLT_____20201026000000000000147&amp;ticket=AQIC5wM2LY4SfczTYFkrHmlbaSW4X8nWCk5MGD_33lPq5-M.*AAJTSQACMDMAAlNLABQtMzI4NzAyMjAxMDUwNjM2Njg5NwACUzEAAjAx*" TargetMode="External"/><Relationship Id="rId3" Type="http://schemas.openxmlformats.org/officeDocument/2006/relationships/hyperlink" Target="http://dejure.it/document?id=7814412_39442430_1_DLT_____20190112000000000000014A0106S00&amp;ticket=AQIC5wM2LY4SfczTYFkrHmlbaSW4X8nWCk5MGD_33lPq5-M.*AAJTSQACMDMAAlNLABQtMzI4NzAyMjAxMDUwNjM2Njg5NwACUzEAAjAx*" TargetMode="External"/><Relationship Id="rId7" Type="http://schemas.openxmlformats.org/officeDocument/2006/relationships/hyperlink" Target="http://dejure.it/document?id=7814412_39442405_1_DLT_____20190112000000000000014A0084S00&amp;ticket=AQIC5wM2LY4SfczTYFkrHmlbaSW4X8nWCk5MGD_33lPq5-M.*AAJTSQACMDMAAlNLABQtMzI4NzAyMjAxMDUwNjM2Njg5NwACUzEAAjAx*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jure.it/document?id=7814412_39442357_1_DLT_____20190112000000000000014A0047S00&amp;ticket=AQIC5wM2LY4SfczTYFkrHmlbaSW4X8nWCk5MGD_33lPq5-M.*AAJTSQACMDMAAlNLABQtMzI4NzAyMjAxMDUwNjM2Njg5NwACUzEAAjAx*" TargetMode="External"/><Relationship Id="rId5" Type="http://schemas.openxmlformats.org/officeDocument/2006/relationships/hyperlink" Target="http://dejure.it/document?id=9950664_79817447_1_DLT_____20220617000000000000083A0022S00&amp;ticket=AQIC5wM2LY4SfczTYFkrHmlbaSW4X8nWCk5MGD_33lPq5-M.*AAJTSQACMDMAAlNLABQtMzI4NzAyMjAxMDUwNjM2Njg5NwACUzEAAjAx*" TargetMode="External"/><Relationship Id="rId4" Type="http://schemas.openxmlformats.org/officeDocument/2006/relationships/hyperlink" Target="http://dejure.it/document?id=7814412_39442354_1_DLT_____20190112000000000000014A0044S00&amp;ticket=AQIC5wM2LY4SfczTYFkrHmlbaSW4X8nWCk5MGD_33lPq5-M.*AAJTSQACMDMAAlNLABQtMzI4NzAyMjAxMDUwNjM2Njg5NwACUzEAAjAx*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307_1_DLT_____20190112000000000000014A0010S00&amp;ticket=AQIC5wM2LY4Sfcx4c2TMMCTsKQ5cc8tptGL7HJEiFyadibs.*AAJTSQACMDMAAlNLABQtNzE3OTgyMzk1NTIxOTUwNzI3MAACUzEAAjAx*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jure.it/document?id=3948532_20129990_1_DLT_____20050307000000000000082A0001S00&amp;ticket=AQIC5wM2LY4Sfcx4c2TMMCTsKQ5cc8tptGL7HJEiFyadibs.*AAJTSQACMDMAAlNLABQtNzE3OTgyMzk1NTIxOTUwNzI3MAACUzEAAjAx*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ejure.it/document?id=7814412_39442411_1_DLT_____20190112000000000000014A0090S00&amp;ticket=AQIC5wM2LY4SfczTYFkrHmlbaSW4X8nWCk5MGD_33lPq5-M.*AAJTSQACMDMAAlNLABQtMzI4NzAyMjAxMDUwNjM2Njg5NwACUzEAAjAx*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ejure.it/document?id=7814412_39442411_1_DLT_____20190112000000000000014A0090S00&amp;ticket=AQIC5wM2LY4SfczTYFkrHmlbaSW4X8nWCk5MGD_33lPq5-M.*AAJTSQACMDMAAlNLABQtMzI4NzAyMjAxMDUwNjM2Njg5NwACUzEAAjAx*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it/document?id=7814412_39442411_1_DLT_____20190112000000000000014A0090S00&amp;ticket=AQIC5wM2LY4SfczTYFkrHmlbaSW4X8nWCk5MGD_33lPq5-M.*AAJTSQACMDMAAlNLABQtMzI4NzAyMjAxMDUwNjM2Njg5NwACUzEAAjAx*" TargetMode="External"/><Relationship Id="rId2" Type="http://schemas.openxmlformats.org/officeDocument/2006/relationships/hyperlink" Target="http://dejure.it/document?id=7814412_39442408_1_DLT_____20190112000000000000014A0087S00&amp;ticket=AQIC5wM2LY4SfczTYFkrHmlbaSW4X8nWCk5MGD_33lPq5-M.*AAJTSQACMDMAAlNLABQtMzI4NzAyMjAxMDUwNjM2Njg5NwACUzEAAjAx*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dejure.it/document?id=7814412_39442313_1_DLT_____20190112000000000000014A0013S00&amp;ticket=AQIC5wM2LY4SfczTYFkrHmlbaSW4X8nWCk5MGD_33lPq5-M.*AAJTSQACMDMAAlNLABQtMzI4NzAyMjAxMDUwNjM2Njg5NwACUzEAAjAx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9231" y="3009901"/>
            <a:ext cx="11044989" cy="1429751"/>
          </a:xfrm>
        </p:spPr>
        <p:txBody>
          <a:bodyPr>
            <a:noAutofit/>
          </a:bodyPr>
          <a:lstStyle/>
          <a:p>
            <a:pPr algn="ctr"/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br>
              <a:rPr lang="it-IT" sz="4400" b="1" i="1" dirty="0"/>
            </a:br>
            <a:r>
              <a:rPr lang="it-IT" sz="3200" i="1" dirty="0">
                <a:solidFill>
                  <a:srgbClr val="851528"/>
                </a:solidFill>
              </a:rPr>
              <a:t>L’apertura del concordato preventivo, il voto ed il procedimento di omologa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22884" y="6145969"/>
            <a:ext cx="75798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FEDERICO GUIDI- Pistoia, 27 (ottobre) 2022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7408" y="439254"/>
            <a:ext cx="2725200" cy="10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866900" y="1885950"/>
            <a:ext cx="9226216" cy="736732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24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Organismo di </a:t>
            </a:r>
            <a:r>
              <a:rPr lang="it-IT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studio Area giudiziale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Sezione procedure concorsuali</a:t>
            </a:r>
            <a:endParaRPr kumimoji="0" lang="it-IT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FF00"/>
              </a:highlight>
              <a:uLnTx/>
              <a:uFillTx/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DOMANDA CON RISERVA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it-IT" sz="2100" b="1" i="0" u="none" strike="noStrike" dirty="0">
                <a:solidFill>
                  <a:schemeClr val="bg1"/>
                </a:solidFill>
                <a:effectLst/>
                <a:latin typeface="+mj-lt"/>
              </a:rPr>
              <a:t>	</a:t>
            </a:r>
            <a:r>
              <a:rPr lang="it-IT" sz="3200" b="1" i="0" u="none" strike="noStrike" dirty="0">
                <a:solidFill>
                  <a:schemeClr val="bg1"/>
                </a:solidFill>
                <a:effectLst/>
                <a:latin typeface="+mj-lt"/>
              </a:rPr>
              <a:t>Il debitore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 può presentare la </a:t>
            </a:r>
            <a:r>
              <a:rPr lang="it-IT" sz="3200" b="1" i="0" u="none" strike="noStrike" dirty="0">
                <a:solidFill>
                  <a:schemeClr val="bg1"/>
                </a:solidFill>
                <a:effectLst/>
                <a:latin typeface="+mj-lt"/>
              </a:rPr>
              <a:t>domanda di accesso 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a strumento di regolazione della crisi e dell’insolvenza (ai sensi del nuovo 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40 CCI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), con la relativa documentazione (regolata dall'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39 c. 3 CCI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) </a:t>
            </a:r>
            <a:r>
              <a:rPr lang="it-IT" sz="3200" b="1" i="0" u="none" strike="noStrike" dirty="0">
                <a:solidFill>
                  <a:schemeClr val="bg1"/>
                </a:solidFill>
                <a:effectLst/>
                <a:latin typeface="+mj-lt"/>
              </a:rPr>
              <a:t>riservandosi 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di presentare la proposta, il piano e gli accordi.</a:t>
            </a:r>
            <a:br>
              <a:rPr lang="it-IT" sz="3200" dirty="0">
                <a:solidFill>
                  <a:schemeClr val="bg1"/>
                </a:solidFill>
                <a:latin typeface="+mj-lt"/>
              </a:rPr>
            </a:b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A fronte della richiesta del debitore, se il tribunale accoglie la richiesta pronuncia un decreto che contiene i seguenti elementi approfonditi nella trattazione che segue (nuovo 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CCI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):</a:t>
            </a:r>
            <a:br>
              <a:rPr lang="it-IT" sz="3200" dirty="0">
                <a:solidFill>
                  <a:schemeClr val="bg1"/>
                </a:solidFill>
                <a:latin typeface="+mj-lt"/>
              </a:rPr>
            </a:b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- il termine per il deposito della documentazione;</a:t>
            </a:r>
            <a:br>
              <a:rPr lang="it-IT" sz="3200" dirty="0">
                <a:solidFill>
                  <a:schemeClr val="bg1"/>
                </a:solidFill>
                <a:latin typeface="+mj-lt"/>
              </a:rPr>
            </a:b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- la nomina di un commissario giudiziale;</a:t>
            </a:r>
            <a:b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- gli obblighi informativi periodici;</a:t>
            </a:r>
            <a:br>
              <a:rPr lang="it-IT" sz="3200" dirty="0">
                <a:solidFill>
                  <a:schemeClr val="bg1"/>
                </a:solidFill>
                <a:latin typeface="+mj-lt"/>
              </a:rPr>
            </a:b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- la indicazione delle spese della procedura.</a:t>
            </a:r>
          </a:p>
          <a:p>
            <a:pPr>
              <a:lnSpc>
                <a:spcPct val="170000"/>
              </a:lnSpc>
              <a:buNone/>
            </a:pP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	Se il tribunale </a:t>
            </a:r>
            <a:r>
              <a:rPr lang="it-IT" sz="3200" b="1" i="0" u="none" strike="noStrike" dirty="0">
                <a:solidFill>
                  <a:schemeClr val="bg1"/>
                </a:solidFill>
                <a:effectLst/>
                <a:latin typeface="+mj-lt"/>
              </a:rPr>
              <a:t>concede 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il termine, provvede anche senza convocare il debitore, per garantire la speditezza della procedura e consentire al debitore di godere degli effetti anticipatori della domanda.</a:t>
            </a:r>
          </a:p>
          <a:p>
            <a:pPr>
              <a:lnSpc>
                <a:spcPct val="170000"/>
              </a:lnSpc>
              <a:buNone/>
            </a:pP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	Se però il tribunale</a:t>
            </a:r>
            <a:r>
              <a:rPr lang="it-IT" sz="3200" b="1" i="0" u="none" strike="noStrike" dirty="0">
                <a:solidFill>
                  <a:schemeClr val="bg1"/>
                </a:solidFill>
                <a:effectLst/>
                <a:latin typeface="+mj-lt"/>
              </a:rPr>
              <a:t> rigetta 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+mj-lt"/>
              </a:rPr>
              <a:t>la domanda, potrebbe essere necessario integrare il contraddittorio con il debitore per consentirgli la difesa (applicando per analogia la disciplina in materia di revoca del decreto di  concessione dei termini).</a:t>
            </a:r>
          </a:p>
          <a:p>
            <a:pPr marL="0" indent="0">
              <a:lnSpc>
                <a:spcPct val="200000"/>
              </a:lnSpc>
              <a:buNone/>
            </a:pP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endParaRPr lang="it-IT" sz="105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10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5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DOMANDA CON RISERVA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A fronte della richiesta del debitore, se il tribunale accoglie la richiesta pronuncia un decreto che contiene i seguenti elementi approfonditi nella trattazione che segue (nuovo </a:t>
            </a: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CCI</a:t>
            </a: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):</a:t>
            </a:r>
            <a:br>
              <a:rPr lang="it-IT" sz="1200" dirty="0">
                <a:solidFill>
                  <a:schemeClr val="bg1"/>
                </a:solidFill>
                <a:latin typeface="+mj-lt"/>
              </a:rPr>
            </a:b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- il termine per il deposito della documentazione;</a:t>
            </a:r>
            <a:br>
              <a:rPr lang="it-IT" sz="1200" dirty="0">
                <a:solidFill>
                  <a:schemeClr val="bg1"/>
                </a:solidFill>
                <a:latin typeface="+mj-lt"/>
              </a:rPr>
            </a:b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- la nomina di un commissario giudiziale;</a:t>
            </a:r>
            <a:b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- gli obblighi informativi periodici;</a:t>
            </a:r>
            <a:br>
              <a:rPr lang="it-IT" sz="1200" dirty="0">
                <a:solidFill>
                  <a:schemeClr val="bg1"/>
                </a:solidFill>
                <a:latin typeface="+mj-lt"/>
              </a:rPr>
            </a:b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- la indicazione delle spese della procedura.</a:t>
            </a:r>
          </a:p>
          <a:p>
            <a:pPr>
              <a:lnSpc>
                <a:spcPct val="150000"/>
              </a:lnSpc>
              <a:buNone/>
            </a:pP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Se il tribunale </a:t>
            </a:r>
            <a:r>
              <a:rPr lang="it-IT" sz="1200" b="1" i="0" u="none" strike="noStrike" dirty="0">
                <a:solidFill>
                  <a:schemeClr val="bg1"/>
                </a:solidFill>
                <a:effectLst/>
                <a:latin typeface="+mj-lt"/>
              </a:rPr>
              <a:t>concede </a:t>
            </a: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il termine, provvede anche senza convocare il debitore, per garantire la speditezza della</a:t>
            </a:r>
          </a:p>
          <a:p>
            <a:pPr>
              <a:lnSpc>
                <a:spcPct val="150000"/>
              </a:lnSpc>
              <a:buNone/>
            </a:pP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procedura e consentire al debitore di godere degli effetti anticipatori della domanda.</a:t>
            </a:r>
          </a:p>
          <a:p>
            <a:pPr>
              <a:lnSpc>
                <a:spcPct val="150000"/>
              </a:lnSpc>
              <a:buNone/>
            </a:pP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Se però il tribunale</a:t>
            </a:r>
            <a:r>
              <a:rPr lang="it-IT" sz="1200" b="1" i="0" u="none" strike="noStrike" dirty="0">
                <a:solidFill>
                  <a:schemeClr val="bg1"/>
                </a:solidFill>
                <a:effectLst/>
                <a:latin typeface="+mj-lt"/>
              </a:rPr>
              <a:t> rigetta </a:t>
            </a: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la domanda, potrebbe essere necessario integrare il contraddittorio con il debitore per </a:t>
            </a:r>
          </a:p>
          <a:p>
            <a:pPr>
              <a:lnSpc>
                <a:spcPct val="150000"/>
              </a:lnSpc>
              <a:buNone/>
            </a:pPr>
            <a:r>
              <a:rPr lang="it-IT" sz="1200" b="0" i="0" u="none" strike="noStrike" dirty="0">
                <a:solidFill>
                  <a:schemeClr val="bg1"/>
                </a:solidFill>
                <a:effectLst/>
                <a:latin typeface="+mj-lt"/>
              </a:rPr>
              <a:t>consentirgli la difesa.</a:t>
            </a:r>
          </a:p>
          <a:p>
            <a:pPr>
              <a:buNone/>
            </a:pP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11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DOMANDA CON RISERVA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0199" y="1925049"/>
            <a:ext cx="9163050" cy="395749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Il tribunale, se richiesto, fissa un termine compreso tra 30 e 60 giorni entro il quale il debitore deposita (nuovo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a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):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a) la proposta di concordato preventivo con il piano, l'attestazione di veridicità dei dati e di fattibilità e la relativa  documentazione (prevista dall'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39 c. 1 e 2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b) oppure la domanda di omologazione degli accordi di ristrutturazione dei debiti, con la relativa documentazione (di cui all'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39 c. 1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c) oppure la domanda di omologazione del piano di ristrutturazione (di cui all'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 bis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 con la relativa documentazione (di cui all'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39 c. 1 e 2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). </a:t>
            </a:r>
          </a:p>
          <a:p>
            <a:pPr>
              <a:lnSpc>
                <a:spcPct val="150000"/>
              </a:lnSpc>
              <a:buNone/>
            </a:pP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	Il termine entro il quale depositare le proposte, le domande e la documentazione connessa è </a:t>
            </a:r>
            <a:r>
              <a:rPr lang="it-IT" sz="900" b="1" i="0" u="none" strike="noStrike" dirty="0">
                <a:solidFill>
                  <a:schemeClr val="bg1"/>
                </a:solidFill>
                <a:effectLst/>
                <a:latin typeface="+mj-lt"/>
              </a:rPr>
              <a:t>prorogabile 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su istanza del debitore in presenza di </a:t>
            </a:r>
            <a:r>
              <a:rPr lang="it-IT" sz="900" b="1" i="0" u="none" strike="noStrike" dirty="0">
                <a:solidFill>
                  <a:schemeClr val="bg1"/>
                </a:solidFill>
                <a:effectLst/>
                <a:latin typeface="+mj-lt"/>
              </a:rPr>
              <a:t>giustificati motivi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 e in assenza di domande per l'apertura della liquidazione giudiziale, fino ad ulteriori 60 giorni (nuovo 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a CCI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). </a:t>
            </a:r>
          </a:p>
          <a:p>
            <a:pPr>
              <a:lnSpc>
                <a:spcPct val="150000"/>
              </a:lnSpc>
              <a:buNone/>
            </a:pPr>
            <a:r>
              <a:rPr lang="it-IT" sz="900" dirty="0">
                <a:solidFill>
                  <a:schemeClr val="bg1"/>
                </a:solidFill>
                <a:effectLst/>
                <a:latin typeface="+mj-lt"/>
              </a:rPr>
              <a:t>	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La domanda di concessione di un termine può essere proposta non solo </a:t>
            </a:r>
            <a:r>
              <a:rPr lang="it-IT" sz="900" b="1" i="0" u="none" strike="noStrike" dirty="0">
                <a:solidFill>
                  <a:schemeClr val="bg1"/>
                </a:solidFill>
                <a:effectLst/>
                <a:latin typeface="+mj-lt"/>
              </a:rPr>
              <a:t>in via principale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, ma anche </a:t>
            </a:r>
            <a:r>
              <a:rPr lang="it-IT" sz="900" b="1" i="0" u="none" strike="noStrike" dirty="0">
                <a:solidFill>
                  <a:schemeClr val="bg1"/>
                </a:solidFill>
                <a:effectLst/>
                <a:latin typeface="+mj-lt"/>
              </a:rPr>
              <a:t>in via incidentale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 dal debitore nei cui confronti sia stata proposta una domanda di apertura della liquidazione giudiziale nei casi in cui, per difendersi, propone una domanda di apertura del concordato preventivo o di omologa di accordi di ristrutturazione.</a:t>
            </a:r>
            <a:endParaRPr lang="it-IT" sz="9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	I termini per il completamento della domanda (indicati nel decreto o prorogati dal giudice) </a:t>
            </a:r>
            <a:r>
              <a:rPr lang="it-IT" sz="900" b="1" i="0" u="none" strike="noStrike" dirty="0">
                <a:solidFill>
                  <a:schemeClr val="bg1"/>
                </a:solidFill>
                <a:effectLst/>
                <a:latin typeface="+mj-lt"/>
              </a:rPr>
              <a:t>non 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sono soggetti a </a:t>
            </a:r>
            <a:r>
              <a:rPr lang="it-IT" sz="900" b="1" i="0" u="none" strike="noStrike" dirty="0">
                <a:solidFill>
                  <a:schemeClr val="bg1"/>
                </a:solidFill>
                <a:effectLst/>
                <a:latin typeface="+mj-lt"/>
              </a:rPr>
              <a:t>sospensione feriale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 dei termini (nuovo 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3 CCI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). </a:t>
            </a:r>
          </a:p>
          <a:p>
            <a:pPr>
              <a:lnSpc>
                <a:spcPct val="150000"/>
              </a:lnSpc>
              <a:buNone/>
            </a:pP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</a:rPr>
              <a:t>	</a:t>
            </a:r>
            <a:r>
              <a:rPr lang="it-IT" sz="900" b="0" i="1" u="none" dirty="0">
                <a:solidFill>
                  <a:schemeClr val="bg1"/>
                </a:solidFill>
                <a:effectLst/>
                <a:latin typeface="+mj-lt"/>
              </a:rPr>
              <a:t>Tale norma è coerentemente con le esigenze di speditezza del procedimento e la natura non esclusivamente processuale di tali termini (Lamanna).</a:t>
            </a:r>
          </a:p>
          <a:p>
            <a:pPr>
              <a:lnSpc>
                <a:spcPct val="150000"/>
              </a:lnSpc>
              <a:buNone/>
            </a:pPr>
            <a:r>
              <a:rPr lang="it-IT" sz="900" i="1" dirty="0">
                <a:solidFill>
                  <a:schemeClr val="bg1"/>
                </a:solidFill>
                <a:effectLst/>
                <a:latin typeface="+mj-lt"/>
              </a:rPr>
              <a:t>	</a:t>
            </a:r>
            <a:r>
              <a:rPr lang="it-IT" sz="900" b="0" i="1" u="none" dirty="0">
                <a:solidFill>
                  <a:schemeClr val="bg1"/>
                </a:solidFill>
                <a:effectLst/>
                <a:latin typeface="+mj-lt"/>
              </a:rPr>
              <a:t>Se pende domanda di apertura della liquidazione giudiziale il termine non può essere prorogato: si tratta di una precauzione che intende scoraggiare un utilizzo abusivo del concordato come strumento di difesa (e differimento) dalla trattazione della richiesta di liquidazione giudiziale (così la </a:t>
            </a:r>
            <a:r>
              <a:rPr lang="it-IT" sz="900" b="0" i="1" u="none" dirty="0" err="1">
                <a:solidFill>
                  <a:schemeClr val="bg1"/>
                </a:solidFill>
                <a:effectLst/>
                <a:latin typeface="+mj-lt"/>
              </a:rPr>
              <a:t>Relaz</a:t>
            </a:r>
            <a:r>
              <a:rPr lang="it-IT" sz="900" b="0" i="1" u="none" dirty="0">
                <a:solidFill>
                  <a:schemeClr val="bg1"/>
                </a:solidFill>
                <a:effectLst/>
                <a:latin typeface="+mj-lt"/>
              </a:rPr>
              <a:t>. al CCI).</a:t>
            </a:r>
          </a:p>
          <a:p>
            <a:pPr>
              <a:lnSpc>
                <a:spcPct val="150000"/>
              </a:lnSpc>
              <a:buNone/>
            </a:pPr>
            <a:endParaRPr lang="it-IT" sz="100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12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6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DOMANDA CON RISERVA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0199" y="1925049"/>
            <a:ext cx="9163050" cy="3957494"/>
          </a:xfrm>
        </p:spPr>
        <p:txBody>
          <a:bodyPr>
            <a:normAutofit fontScale="92500" lnSpcReduction="20000"/>
          </a:bodyPr>
          <a:lstStyle/>
          <a:p>
            <a:pPr marL="0" indent="0" algn="l" fontAlgn="base">
              <a:lnSpc>
                <a:spcPct val="160000"/>
              </a:lnSpc>
              <a:buNone/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</a:rPr>
              <a:t>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l tribunale nomina un commissario giudiziale e dispone che questi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riferisca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immediatamente al tribunale su ogni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atto di frode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ai creditori non dichiarato nella domanda oppure su ogni circostanza o condotta del debitore tali da pregiudicare una soluzione efficace della crisi (nuovo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b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Con la nomina il tribunale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autorizza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il commissario giudiziale a effettuare le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seguenti attività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(corrispondenti all'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49 c. 3 lett. f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, richiamato dal nuovo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b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):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1) accesso alle banche dati dell'anagrafe tributaria e dell'archivio dei rapporti finanziari;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2) accesso alla banca dati degli atti assoggettati a imposta di registro e ad estrarre copia degli stessi;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3) acquisizione dell'elenco dei clienti e l'elenco dei fornitori;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4) acquisizione della documentazione contabile in possesso delle banche e degli altri intermediari finanziari relativa ai rapporti con l'impresa debitrice, anche se estinti;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5) acquisizione delle schede contabili dei fornitori e dei clienti relative ai rapporti con l'impresa debitrice. </a:t>
            </a:r>
          </a:p>
          <a:p>
            <a:pPr marL="0" indent="0" algn="l" fontAlgn="base">
              <a:lnSpc>
                <a:spcPct val="160000"/>
              </a:lnSpc>
              <a:buNone/>
            </a:pP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l tribunale nel decreto che concede il termine dispone gli obblighi informativi periodici, anche relativi alla gestione finanziaria dell'impresa e all'attività compiuta ai fini della predisposizione della proposta e del piano, che il debitore deve assolvere (nuovo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c primo periodo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):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- con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periodicità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almeno mensile;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 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- fino alla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 scadenza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del termine fissato dal tribunale per il deposito della documentazione;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- sotto la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vigilanza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del commissario giudiziale.</a:t>
            </a:r>
          </a:p>
          <a:p>
            <a:pPr marL="0" indent="0" fontAlgn="base">
              <a:lnSpc>
                <a:spcPct val="160000"/>
              </a:lnSpc>
              <a:buNone/>
            </a:pP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Con la stessa periodicità, il debitore deposita una relazione sulla situazione patrimoniale, economica e finanziaria che, entro il giorno successivo, è iscritta nel registro delle imprese su richiesta del cancelliere (nuovo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c secondo periodo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 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I termini indicati dalla norma in esame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non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sono soggetti 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sospensione feriale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dei termini (nuovo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3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</a:t>
            </a:r>
          </a:p>
          <a:p>
            <a:pPr>
              <a:lnSpc>
                <a:spcPct val="150000"/>
              </a:lnSpc>
              <a:buNone/>
            </a:pPr>
            <a:endParaRPr lang="it-IT" sz="100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13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2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DOMANDA CON RISERVA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0199" y="1925049"/>
            <a:ext cx="9163050" cy="3957494"/>
          </a:xfrm>
        </p:spPr>
        <p:txBody>
          <a:bodyPr>
            <a:normAutofit lnSpcReduction="10000"/>
          </a:bodyPr>
          <a:lstStyle/>
          <a:p>
            <a:pPr marL="0" indent="0" algn="l" fontAlgn="base">
              <a:lnSpc>
                <a:spcPct val="170000"/>
              </a:lnSpc>
              <a:buNone/>
            </a:pP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In ogni caso il tribunale ordina al debitore di versare,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entro 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un termine perentorio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non superiore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a 10 giorni, una somma per le spese della procedura, nella misura necessaria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fino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alla scadenza del termine fissato dal tribunale per il deposito della documentazione (nuovo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d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I termini indicati da questa norma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non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sono soggetti 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sospensione feriale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dei termini (nuovo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3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</a:t>
            </a:r>
          </a:p>
          <a:p>
            <a:pPr marL="0" indent="0" algn="l" fontAlgn="base">
              <a:lnSpc>
                <a:spcPct val="170000"/>
              </a:lnSpc>
              <a:buNone/>
            </a:pP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Entro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il giorno successivo al deposito in cancelleria, il decreto di concessione dei termini per l'accesso al concordato preventivo o per il deposito della domanda di omologazione del piano di ristrutturazione (di cui all'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 bis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 o degli accordi di ristrutturazione (di cui all'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a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 è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comunicato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(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45 c. 1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it-IT" sz="1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modif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. dall'art. 12 c. 5 </a:t>
            </a:r>
            <a:r>
              <a:rPr lang="it-IT" sz="1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D.Lgs.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 83/2022):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- al debitore;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- al PM;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- ai richiedenti l'apertura della liquidazione giudiziale.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Nello stesso termine il cancelliere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trasmette per estratto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il decreto all'ufficio del registro delle imprese ai fini della sua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iscrizione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, da effettuarsi entro il giorno successivo (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45 c. 2 primo periodo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 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L'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estratto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contiene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 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il nome del debitore, il nome del commissario, il dispositivo e la data del deposito (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45 c. 2 secondo periodo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 </a:t>
            </a:r>
            <a:b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L'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iscrizione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è effettuata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presso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 l'ufficio del registro delle imprese ove l'imprenditore ha la sede legale e, se questa differisce dalla sede effettiva, anche presso quello corrispondente al luogo ove la procedura è stata aperta (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45 c. 2 terzo periodo CCI</a:t>
            </a:r>
            <a:r>
              <a:rPr lang="it-IT" sz="1000" b="0" i="0" u="none" strike="noStrike" dirty="0">
                <a:solidFill>
                  <a:schemeClr val="bg1"/>
                </a:solidFill>
                <a:effectLst/>
                <a:latin typeface="+mj-lt"/>
              </a:rPr>
              <a:t>).</a:t>
            </a:r>
          </a:p>
          <a:p>
            <a:pPr>
              <a:lnSpc>
                <a:spcPct val="150000"/>
              </a:lnSpc>
              <a:buNone/>
            </a:pPr>
            <a:endParaRPr lang="it-IT" sz="100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14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8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it-IT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572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REVOCA CONCESSIONE TERMINI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0199" y="1925049"/>
            <a:ext cx="9163050" cy="39574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	Il tribunale, su segnalazione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di un creditore, del commissario giudiziale o del PM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, con decreto non soggetto a reclamo, sentiti il debitore e i creditori che hanno proposto ricorso per l'apertura della liquidazione giudiziale e omessa ogni formalità non essenziale al contraddittorio, revoca il provvedimento di concessione dei termini (adottato ai sensi del nuovo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a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 nelle seguenti ipotesi (nuovo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2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):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a) quando accerta 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atti di frode ai creditori 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oppure circostanze o condotte del debitore tali da pregiudicare una soluzione efficace della crisi (situazioni descritte dal nuovo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b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b) quando vi è stata 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grave violazione degli obblighi informativi periodici descritti 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al n.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1733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 (corrispondenti al nuovo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c CCI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);</a:t>
            </a:r>
            <a:br>
              <a:rPr lang="it-IT" sz="1000" dirty="0">
                <a:solidFill>
                  <a:schemeClr val="bg1"/>
                </a:solidFill>
                <a:latin typeface="+mj-lt"/>
              </a:rPr>
            </a:b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c) in caso </a:t>
            </a:r>
            <a:r>
              <a:rPr lang="it-IT" sz="1000" b="1" i="0" u="none" strike="noStrike" dirty="0">
                <a:solidFill>
                  <a:schemeClr val="bg1"/>
                </a:solidFill>
                <a:effectLst/>
                <a:latin typeface="+mj-lt"/>
              </a:rPr>
              <a:t>di violazione dell'obbligo di pagamento delle spese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di procedura precisate al n.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1740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 (di cui al nuovo 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d CCI)</a:t>
            </a:r>
            <a:r>
              <a:rPr lang="it-IT" sz="1000" i="0" u="none" strike="noStrike" dirty="0">
                <a:solidFill>
                  <a:schemeClr val="bg1"/>
                </a:solidFill>
                <a:effectLst/>
                <a:latin typeface="+mj-lt"/>
              </a:rPr>
              <a:t>.</a:t>
            </a:r>
            <a:endParaRPr lang="it-IT" sz="1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buNone/>
            </a:pPr>
            <a:endParaRPr lang="it-IT" sz="100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15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8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it-IT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08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dopo il deposito della domanda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debitore,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depositata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2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fino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apertura,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può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compiere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2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atti</a:t>
            </a:r>
            <a:r>
              <a:rPr lang="it-IT" sz="12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urgenti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2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straordinaria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amministrazione</a:t>
            </a:r>
            <a:r>
              <a:rPr lang="it-IT" sz="12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solo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previa</a:t>
            </a:r>
            <a:r>
              <a:rPr lang="it-IT" sz="1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autorizzazione</a:t>
            </a:r>
            <a:r>
              <a:rPr lang="it-IT" sz="1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1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46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2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mancanza</a:t>
            </a:r>
            <a:r>
              <a:rPr lang="it-IT" sz="12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autorizzazione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atti</a:t>
            </a:r>
            <a:r>
              <a:rPr lang="it-IT" sz="1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inefficaci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revoca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(di</a:t>
            </a:r>
            <a:r>
              <a:rPr lang="it-IT" sz="1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all’art.</a:t>
            </a:r>
            <a:r>
              <a:rPr lang="it-IT" sz="1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44</a:t>
            </a:r>
            <a:r>
              <a:rPr lang="it-IT" sz="1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</a:t>
            </a:r>
            <a:r>
              <a:rPr lang="it-IT" sz="1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quale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concesso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1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presentare</a:t>
            </a:r>
            <a:r>
              <a:rPr lang="it-IT" sz="1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documentazione</a:t>
            </a:r>
            <a:r>
              <a:rPr lang="it-IT" sz="1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46</a:t>
            </a:r>
            <a:r>
              <a:rPr lang="it-IT" sz="1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</a:p>
          <a:p>
            <a:pPr algn="just">
              <a:lnSpc>
                <a:spcPct val="150000"/>
              </a:lnSpc>
            </a:pP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3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debitore,</a:t>
            </a:r>
            <a:r>
              <a:rPr lang="it-IT" sz="13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depositata</a:t>
            </a:r>
            <a:r>
              <a:rPr lang="it-IT" sz="13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3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</a:t>
            </a:r>
            <a:r>
              <a:rPr lang="it-IT" sz="13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3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fino</a:t>
            </a:r>
            <a:r>
              <a:rPr lang="it-IT" sz="13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3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3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3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apertura,</a:t>
            </a:r>
            <a:r>
              <a:rPr lang="it-IT" sz="13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può</a:t>
            </a:r>
            <a:r>
              <a:rPr lang="it-IT" sz="13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compiere</a:t>
            </a:r>
            <a:r>
              <a:rPr lang="it-IT" sz="13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3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atti</a:t>
            </a:r>
            <a:r>
              <a:rPr lang="it-IT" sz="13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urgenti</a:t>
            </a:r>
            <a:r>
              <a:rPr lang="it-IT" sz="13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3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straordinaria</a:t>
            </a:r>
            <a:r>
              <a:rPr lang="it-IT" sz="13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amministrazione</a:t>
            </a:r>
            <a:r>
              <a:rPr lang="it-IT" sz="13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solo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previa</a:t>
            </a:r>
            <a:r>
              <a:rPr lang="it-IT" sz="13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autorizzazione</a:t>
            </a:r>
            <a:r>
              <a:rPr lang="it-IT" sz="13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13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46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3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3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mancanza</a:t>
            </a:r>
            <a:r>
              <a:rPr lang="it-IT" sz="13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3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autorizzazione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3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atti</a:t>
            </a:r>
            <a:r>
              <a:rPr lang="it-IT" sz="13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inefficaci</a:t>
            </a:r>
            <a:r>
              <a:rPr lang="it-IT" sz="13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3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revoca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3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(di</a:t>
            </a:r>
            <a:r>
              <a:rPr lang="it-IT" sz="13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13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all’art.</a:t>
            </a:r>
            <a:r>
              <a:rPr lang="it-IT" sz="13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44</a:t>
            </a:r>
            <a:r>
              <a:rPr lang="it-IT" sz="13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3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3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</a:t>
            </a:r>
            <a:r>
              <a:rPr lang="it-IT" sz="13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3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3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quale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concesso</a:t>
            </a:r>
            <a:r>
              <a:rPr lang="it-IT" sz="13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13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3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presentare</a:t>
            </a:r>
            <a:r>
              <a:rPr lang="it-IT" sz="13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3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documentazione</a:t>
            </a:r>
            <a:r>
              <a:rPr lang="it-IT" sz="13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3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46</a:t>
            </a:r>
            <a:r>
              <a:rPr lang="it-IT" sz="13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3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3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3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3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3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 crediti di terzi sorti per effetto degli atti legalmente compiuti dal debitore sono prededucibili (art. 46 c. 4 CCI).</a:t>
            </a:r>
            <a:endParaRPr lang="it-IT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87325" algn="just">
              <a:lnSpc>
                <a:spcPct val="150000"/>
              </a:lnSpc>
            </a:pP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</a:t>
            </a:r>
            <a:r>
              <a:rPr lang="it-IT" sz="14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4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non</a:t>
            </a:r>
            <a:r>
              <a:rPr lang="it-IT" sz="14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possono</a:t>
            </a:r>
            <a:r>
              <a:rPr lang="it-IT" sz="14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acquisire</a:t>
            </a:r>
            <a:r>
              <a:rPr lang="it-IT" sz="14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diritti</a:t>
            </a:r>
            <a:r>
              <a:rPr lang="it-IT" sz="14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4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prelazione</a:t>
            </a:r>
            <a:r>
              <a:rPr lang="it-IT" sz="14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</a:t>
            </a:r>
            <a:r>
              <a:rPr lang="it-IT" sz="14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efficacia</a:t>
            </a:r>
            <a:r>
              <a:rPr lang="it-IT" sz="14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rispetto</a:t>
            </a:r>
            <a:r>
              <a:rPr lang="it-IT" sz="14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ai</a:t>
            </a:r>
            <a:r>
              <a:rPr lang="it-IT" sz="14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4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concorrenti,</a:t>
            </a:r>
            <a:r>
              <a:rPr lang="it-IT" sz="14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salvo</a:t>
            </a:r>
            <a:r>
              <a:rPr lang="it-IT" sz="14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4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vi</a:t>
            </a:r>
            <a:r>
              <a:rPr lang="it-IT" sz="14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sia</a:t>
            </a:r>
            <a:r>
              <a:rPr lang="it-IT" sz="14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l'autorizzazione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4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tribunale.</a:t>
            </a:r>
            <a:r>
              <a:rPr lang="it-IT" sz="14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</a:t>
            </a:r>
            <a:r>
              <a:rPr lang="it-IT" sz="14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ipoteche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giudiziali</a:t>
            </a:r>
            <a:r>
              <a:rPr lang="it-IT" sz="14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iscritte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nei</a:t>
            </a:r>
            <a:r>
              <a:rPr lang="it-IT" sz="14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90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giorni</a:t>
            </a:r>
            <a:r>
              <a:rPr lang="it-IT" sz="14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precedono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data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pubblicazione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nel</a:t>
            </a:r>
            <a:r>
              <a:rPr lang="it-IT" sz="14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registro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imprese</a:t>
            </a:r>
            <a:r>
              <a:rPr lang="it-IT" sz="14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 domanda</a:t>
            </a:r>
            <a:r>
              <a:rPr lang="it-IT" sz="14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400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accesso</a:t>
            </a:r>
            <a:r>
              <a:rPr lang="it-IT" sz="14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sono</a:t>
            </a:r>
            <a:r>
              <a:rPr lang="it-IT" sz="14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inefficaci</a:t>
            </a:r>
            <a:r>
              <a:rPr lang="it-IT" sz="1400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rispetto</a:t>
            </a:r>
            <a:r>
              <a:rPr lang="it-IT" sz="14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ai</a:t>
            </a:r>
            <a:r>
              <a:rPr lang="it-IT" sz="1400" spc="-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400" spc="-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anteriori</a:t>
            </a:r>
            <a:r>
              <a:rPr lang="it-IT" sz="1400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4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46</a:t>
            </a:r>
            <a:r>
              <a:rPr lang="it-IT" sz="14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4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5</a:t>
            </a:r>
            <a:r>
              <a:rPr lang="it-IT" sz="14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4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endParaRPr lang="it-IT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16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8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it-IT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36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Apertura della procedura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1860606"/>
            <a:ext cx="9163050" cy="41585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785"/>
              </a:spcBef>
              <a:buNone/>
            </a:pPr>
            <a:r>
              <a:rPr lang="it-IT" sz="48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 fase di apertura si giunge da due possibili vie:</a:t>
            </a:r>
          </a:p>
          <a:p>
            <a:pPr marR="189230" algn="just">
              <a:lnSpc>
                <a:spcPct val="170000"/>
              </a:lnSpc>
              <a:spcBef>
                <a:spcPts val="35"/>
              </a:spcBef>
              <a:buSzPts val="1050"/>
              <a:buFont typeface="Wingdings" pitchFamily="2" charset="2"/>
              <a:buChar char="v"/>
              <a:tabLst>
                <a:tab pos="144780" algn="l"/>
              </a:tabLst>
            </a:pP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4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4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depositato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una</a:t>
            </a:r>
            <a:r>
              <a:rPr lang="it-IT" sz="4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</a:t>
            </a:r>
            <a:r>
              <a:rPr lang="it-IT" sz="400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già</a:t>
            </a:r>
            <a:r>
              <a:rPr lang="it-IT" sz="4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completa</a:t>
            </a:r>
            <a:r>
              <a:rPr lang="it-IT" sz="400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tutti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4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suoi</a:t>
            </a:r>
            <a:r>
              <a:rPr lang="it-IT" sz="4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elementi,</a:t>
            </a:r>
            <a:r>
              <a:rPr lang="it-IT" sz="4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accompagnata</a:t>
            </a:r>
            <a:r>
              <a:rPr lang="it-IT" sz="4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dalla</a:t>
            </a:r>
            <a:r>
              <a:rPr lang="it-IT" sz="4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documentazione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prescritta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dalla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legge;</a:t>
            </a:r>
            <a:r>
              <a:rPr lang="it-IT" sz="4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dunque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chiamato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verificare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completezza</a:t>
            </a:r>
            <a:r>
              <a:rPr lang="it-IT" sz="4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tale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documentazione;</a:t>
            </a: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R="273050" algn="just">
              <a:lnSpc>
                <a:spcPct val="170000"/>
              </a:lnSpc>
              <a:spcBef>
                <a:spcPts val="15"/>
              </a:spcBef>
              <a:buSzPts val="1050"/>
              <a:buFont typeface="Wingdings" pitchFamily="2" charset="2"/>
              <a:buChar char="v"/>
              <a:tabLst>
                <a:tab pos="144780" algn="l"/>
              </a:tabLst>
            </a:pP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b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4000" b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4000" b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chiesto</a:t>
            </a:r>
            <a:r>
              <a:rPr lang="it-IT" sz="4000" b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</a:t>
            </a:r>
            <a:r>
              <a:rPr lang="it-IT" sz="4000" b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4000" b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4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presentare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completa,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scaduto,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quindi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verifica</a:t>
            </a:r>
            <a:r>
              <a:rPr lang="it-IT" sz="4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 </a:t>
            </a:r>
            <a:r>
              <a:rPr lang="it-IT" sz="4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tutto</a:t>
            </a:r>
            <a:r>
              <a:rPr lang="it-IT" sz="4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corredo</a:t>
            </a:r>
            <a:r>
              <a:rPr lang="it-IT" sz="4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documentale</a:t>
            </a:r>
            <a:r>
              <a:rPr lang="it-IT" sz="4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4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stato</a:t>
            </a:r>
            <a:r>
              <a:rPr lang="it-IT" sz="4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depositato.</a:t>
            </a:r>
          </a:p>
          <a:p>
            <a:pPr marL="0" indent="0" algn="just">
              <a:lnSpc>
                <a:spcPct val="170000"/>
              </a:lnSpc>
              <a:spcBef>
                <a:spcPts val="960"/>
              </a:spcBef>
              <a:buNone/>
            </a:pP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seguito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4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deposito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piano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concordato,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b="1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acquisito</a:t>
            </a:r>
            <a:r>
              <a:rPr lang="it-IT" sz="4000" b="1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parere</a:t>
            </a:r>
            <a:r>
              <a:rPr lang="it-IT" sz="400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4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commissario</a:t>
            </a:r>
            <a:r>
              <a:rPr lang="it-IT" sz="4000" b="1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giudiziale,</a:t>
            </a:r>
            <a:r>
              <a:rPr lang="it-IT" sz="4000" b="1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400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già </a:t>
            </a:r>
            <a:r>
              <a:rPr lang="it-IT" sz="4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nominato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4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verifica</a:t>
            </a:r>
            <a:r>
              <a:rPr lang="it-IT" sz="4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4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4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47</a:t>
            </a:r>
            <a:r>
              <a:rPr lang="it-IT" sz="4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4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4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CCI):</a:t>
            </a: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SzPts val="1050"/>
              <a:tabLst>
                <a:tab pos="213360" algn="l"/>
              </a:tabLst>
            </a:pPr>
            <a:r>
              <a:rPr lang="it-IT" sz="4000" b="1" spc="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in</a:t>
            </a:r>
            <a:r>
              <a:rPr lang="it-IT" sz="4000" b="1" spc="-1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caso</a:t>
            </a:r>
            <a:r>
              <a:rPr lang="it-IT" sz="4000" b="1" spc="-1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</a:t>
            </a:r>
            <a:r>
              <a:rPr lang="it-IT" sz="4000" b="1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4000" b="1" spc="-1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3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liquidatorio</a:t>
            </a:r>
            <a:r>
              <a:rPr lang="it-IT" sz="4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l’ammissibilità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fattibilità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4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piano,</a:t>
            </a:r>
            <a:r>
              <a:rPr lang="it-IT" sz="4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intesa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come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4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manifesta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inattitudine</a:t>
            </a:r>
            <a:r>
              <a:rPr lang="it-IT" sz="4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 medesimo a raggiungere gli obiettivi prefissati;</a:t>
            </a:r>
          </a:p>
          <a:p>
            <a:pPr marR="443865" algn="just">
              <a:lnSpc>
                <a:spcPct val="170000"/>
              </a:lnSpc>
              <a:buSzPts val="1050"/>
              <a:tabLst>
                <a:tab pos="213360" algn="l"/>
              </a:tabLst>
            </a:pPr>
            <a:r>
              <a:rPr lang="it-IT" sz="4000" b="1" spc="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in</a:t>
            </a:r>
            <a:r>
              <a:rPr lang="it-IT" sz="4000" b="1" spc="-16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caso</a:t>
            </a:r>
            <a:r>
              <a:rPr lang="it-IT" sz="4000" b="1" spc="-1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</a:t>
            </a:r>
            <a:r>
              <a:rPr lang="it-IT" sz="4000" b="1" spc="-1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4000" b="1" spc="-1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in</a:t>
            </a:r>
            <a:r>
              <a:rPr lang="it-IT" sz="4000" b="1" spc="-1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4000" b="1" spc="-1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4000" b="1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aziendale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4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ritualità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proposta.</a:t>
            </a:r>
            <a:r>
              <a:rPr lang="it-IT" sz="4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accesso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4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4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comunque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inammissibile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piano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manifestamente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inidoneo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soddisfazione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4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4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come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4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 debitore,</a:t>
            </a:r>
            <a:r>
              <a:rPr lang="it-IT" sz="4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4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4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conservazione</a:t>
            </a:r>
            <a:r>
              <a:rPr lang="it-IT" sz="4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4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valori</a:t>
            </a:r>
            <a:r>
              <a:rPr lang="it-IT" sz="4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aziendali.</a:t>
            </a:r>
          </a:p>
          <a:p>
            <a:pPr marL="0" marR="443865" indent="0" algn="just">
              <a:lnSpc>
                <a:spcPct val="170000"/>
              </a:lnSpc>
              <a:buSzPts val="1050"/>
              <a:buNone/>
              <a:tabLst>
                <a:tab pos="213360" algn="l"/>
              </a:tabLst>
            </a:pP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 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</a:t>
            </a:r>
            <a:r>
              <a:rPr lang="it-IT" sz="4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 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 </a:t>
            </a:r>
            <a:r>
              <a:rPr lang="it-IT" sz="4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recepito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direttiva </a:t>
            </a:r>
            <a:r>
              <a:rPr lang="it-IT" sz="4000" i="1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europea </a:t>
            </a:r>
            <a:r>
              <a:rPr lang="it-IT" sz="4000" i="1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modificando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disciplina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dell’apertura del concordato </a:t>
            </a:r>
            <a:r>
              <a:rPr lang="it-IT" sz="4000" i="1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preventivo </a:t>
            </a:r>
            <a:r>
              <a:rPr lang="it-IT" sz="4000" i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riferimento 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all’ambito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 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giudizio di ammissibilità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4000" i="1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tribunale,</a:t>
            </a:r>
            <a:r>
              <a:rPr lang="it-IT" sz="4000" i="1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differenziando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000" i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giudizio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seconda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4000" i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4000" i="1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tratti</a:t>
            </a:r>
            <a:r>
              <a:rPr lang="it-IT" sz="4000" i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4000" i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liquidatorio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4000" i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aziendale,</a:t>
            </a:r>
            <a:r>
              <a:rPr lang="it-IT" sz="4000" i="1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4000" i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ponendo </a:t>
            </a:r>
            <a:r>
              <a:rPr lang="it-IT" sz="4000" i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limiti </a:t>
            </a:r>
            <a:r>
              <a:rPr lang="it-IT" sz="4000" i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più </a:t>
            </a:r>
            <a:r>
              <a:rPr lang="it-IT" sz="4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stringenti </a:t>
            </a:r>
            <a:r>
              <a:rPr lang="it-IT" sz="4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 primo</a:t>
            </a:r>
            <a:r>
              <a:rPr lang="it-IT" sz="4000" i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4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</a:t>
            </a: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20"/>
              </a:spcBef>
            </a:pPr>
            <a:r>
              <a:rPr lang="it-IT" sz="4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17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8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it-IT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95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Apertura della procedura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4114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785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Compiute</a:t>
            </a:r>
            <a:r>
              <a:rPr lang="it-IT" sz="18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verifiche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sopra</a:t>
            </a:r>
            <a:r>
              <a:rPr lang="it-IT" sz="18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indicate,</a:t>
            </a:r>
            <a:r>
              <a:rPr lang="it-IT" sz="18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8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</a:t>
            </a:r>
            <a:r>
              <a:rPr lang="it-IT" sz="18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decreto</a:t>
            </a:r>
            <a:r>
              <a:rPr lang="it-IT" sz="1800" b="1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(nuovo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art.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47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CCI):</a:t>
            </a: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nomina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giudice</a:t>
            </a:r>
            <a:r>
              <a:rPr lang="it-IT" sz="1800" spc="-2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delegato;</a:t>
            </a: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5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nomina</a:t>
            </a:r>
            <a:r>
              <a:rPr lang="it-IT" sz="1800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800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conferma</a:t>
            </a:r>
            <a:r>
              <a:rPr lang="it-IT" sz="1800" spc="-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commissario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giudiziale;</a:t>
            </a: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158750" lvl="0" indent="-34290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stabilisce,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8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relazione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numero</a:t>
            </a:r>
            <a:r>
              <a:rPr lang="it-IT" sz="18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dei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creditori,</a:t>
            </a:r>
            <a:r>
              <a:rPr lang="it-IT" sz="18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alla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entità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passivo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alla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necessità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assicurare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tempestività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l'efficacia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 procedura,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800" b="1" u="sng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data</a:t>
            </a:r>
            <a:r>
              <a:rPr lang="it-IT" sz="1800" b="1" u="sng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iniziale</a:t>
            </a:r>
            <a:r>
              <a:rPr lang="it-IT" sz="1800" b="1" u="sng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800" b="1" u="sng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finale</a:t>
            </a:r>
            <a:r>
              <a:rPr lang="it-IT" sz="1800" b="1" u="sng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800" b="1" u="sng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l'espressione</a:t>
            </a:r>
            <a:r>
              <a:rPr lang="it-IT" sz="1800" b="1" u="sng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b="1" u="sng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voto</a:t>
            </a:r>
            <a:r>
              <a:rPr lang="it-IT" sz="1800" b="1" u="sng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dei</a:t>
            </a:r>
            <a:r>
              <a:rPr lang="it-IT" sz="1800" b="1" u="sng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modalità</a:t>
            </a:r>
            <a:r>
              <a:rPr lang="it-IT" sz="18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idonee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</a:t>
            </a:r>
            <a:r>
              <a:rPr lang="it-IT" sz="18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salvaguardare</a:t>
            </a:r>
            <a:r>
              <a:rPr lang="it-IT" sz="18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b="1" u="sng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contraddittorio</a:t>
            </a:r>
            <a:r>
              <a:rPr lang="it-IT" sz="1800" b="1" u="sng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 </a:t>
            </a:r>
            <a:r>
              <a:rPr lang="it-IT" sz="1800" b="1" u="sng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l'effettiva</a:t>
            </a:r>
            <a:r>
              <a:rPr lang="it-IT" sz="1800" b="1" u="sng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partecipazione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8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anche</a:t>
            </a:r>
            <a:r>
              <a:rPr lang="it-IT" sz="1800" spc="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utilizzando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strutture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informatiche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messe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disposizione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soggetti</a:t>
            </a:r>
            <a:r>
              <a:rPr lang="it-IT" sz="18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terzi,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fissa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termine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 comunicazione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2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provvedimento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ai creditori;</a:t>
            </a:r>
          </a:p>
          <a:p>
            <a:pPr marL="342900" marR="158750" lvl="0" indent="-34290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fissa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termine</a:t>
            </a:r>
            <a:r>
              <a:rPr lang="it-IT" sz="1800" spc="-2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perentorio,</a:t>
            </a:r>
            <a:r>
              <a:rPr lang="it-IT" sz="18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non</a:t>
            </a:r>
            <a:r>
              <a:rPr lang="it-IT" sz="1800" b="1" spc="-2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superiore</a:t>
            </a:r>
            <a:r>
              <a:rPr lang="it-IT" sz="18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</a:t>
            </a:r>
            <a:r>
              <a:rPr lang="it-IT" sz="1800" b="1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15</a:t>
            </a:r>
            <a:r>
              <a:rPr lang="it-IT" sz="1800" b="1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giorni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800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entro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quale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debitore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deve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depositare</a:t>
            </a:r>
            <a:r>
              <a:rPr lang="it-IT" sz="1800" spc="-2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nella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cancelleria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somma,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ulteriore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rispetto</a:t>
            </a:r>
            <a:r>
              <a:rPr lang="it-IT" sz="18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quella</a:t>
            </a:r>
            <a:r>
              <a:rPr lang="it-IT" sz="18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versata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(ai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sensi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nuovo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art.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44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lett.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pari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50%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spese</a:t>
            </a:r>
            <a:r>
              <a:rPr lang="it-IT" sz="18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si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presumono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necessarie</a:t>
            </a:r>
            <a:r>
              <a:rPr lang="it-IT" sz="18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l'intera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procedura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8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diversa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minor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somma,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non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inferiore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20%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8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tali</a:t>
            </a:r>
            <a:r>
              <a:rPr lang="it-IT" sz="18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spese,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sia</a:t>
            </a:r>
            <a:r>
              <a:rPr lang="it-IT" sz="18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determinata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tribunale.</a:t>
            </a: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342900" marR="158750" lvl="0" indent="-34290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t-IT" sz="1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18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0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Apertura della procedura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4114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870"/>
              </a:spcBef>
              <a:spcAft>
                <a:spcPts val="0"/>
              </a:spcAft>
              <a:buNone/>
            </a:pP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Entro</a:t>
            </a:r>
            <a:r>
              <a:rPr lang="it-IT" sz="1800" spc="-2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giorno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successivo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deposito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8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cancelleria,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decreto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concessione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dei</a:t>
            </a:r>
            <a:r>
              <a:rPr lang="it-IT" sz="18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termini</a:t>
            </a:r>
            <a:r>
              <a:rPr lang="it-IT" sz="18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8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l'accesso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concordato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preventivo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8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deposito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domanda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omologazione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piano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ristrutturazione</a:t>
            </a:r>
            <a:r>
              <a:rPr lang="it-IT" sz="18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(di</a:t>
            </a:r>
            <a:r>
              <a:rPr lang="it-IT" sz="18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cui</a:t>
            </a:r>
            <a:r>
              <a:rPr lang="it-IT" sz="18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all'art.</a:t>
            </a:r>
            <a:r>
              <a:rPr lang="it-IT" sz="18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64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bis</a:t>
            </a:r>
            <a:r>
              <a:rPr lang="it-IT" sz="18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degli</a:t>
            </a:r>
            <a:r>
              <a:rPr lang="it-IT" sz="18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accordi</a:t>
            </a:r>
            <a:r>
              <a:rPr lang="it-IT" sz="18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8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ristrutturazione</a:t>
            </a:r>
            <a:r>
              <a:rPr lang="it-IT" sz="18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(di</a:t>
            </a:r>
            <a:r>
              <a:rPr lang="it-IT" sz="18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cui</a:t>
            </a:r>
            <a:r>
              <a:rPr lang="it-IT" sz="18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all'art.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44</a:t>
            </a:r>
            <a:r>
              <a:rPr lang="it-IT" sz="18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lett.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</a:t>
            </a:r>
            <a:r>
              <a:rPr lang="it-IT" sz="1800" b="1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)</a:t>
            </a:r>
            <a:r>
              <a:rPr lang="it-IT" sz="1800" b="1" spc="-135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800" b="1" spc="-115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35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comunicato</a:t>
            </a:r>
            <a:r>
              <a:rPr lang="it-IT" sz="1800" b="1" spc="-160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45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</a:t>
            </a:r>
            <a:r>
              <a:rPr lang="it-IT" sz="18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CCI, </a:t>
            </a:r>
            <a:r>
              <a:rPr lang="it-IT" sz="18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modif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.</a:t>
            </a:r>
            <a:r>
              <a:rPr lang="it-IT" sz="18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dall'art.</a:t>
            </a:r>
            <a:r>
              <a:rPr lang="it-IT" sz="18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12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5</a:t>
            </a:r>
            <a:r>
              <a:rPr lang="it-IT" sz="18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D.Lgs.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83/2022):</a:t>
            </a: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SzPts val="1050"/>
              <a:tabLst>
                <a:tab pos="195580" algn="l"/>
              </a:tabLst>
            </a:pP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b="1" u="sng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debitore;</a:t>
            </a:r>
            <a:endParaRPr lang="it-IT" sz="1800" b="1" u="sng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SzPts val="1050"/>
              <a:tabLst>
                <a:tab pos="195580" algn="l"/>
              </a:tabLst>
            </a:pP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b="1" u="sng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PM;</a:t>
            </a:r>
            <a:endParaRPr lang="it-IT" sz="1800" b="1" u="sng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SzPts val="1050"/>
              <a:tabLst>
                <a:tab pos="195580" algn="l"/>
              </a:tabLst>
            </a:pP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ai </a:t>
            </a:r>
            <a:r>
              <a:rPr lang="it-IT" sz="1800" b="1" u="sng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richiedenti </a:t>
            </a:r>
            <a:r>
              <a:rPr lang="it-IT" sz="1800" b="1" u="sng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l'apertura </a:t>
            </a:r>
            <a:r>
              <a:rPr lang="it-IT" sz="1800" b="1" u="sng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 liquidazione</a:t>
            </a:r>
            <a:r>
              <a:rPr lang="it-IT" sz="1800" b="1" u="sng" spc="-2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giudiziale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.</a:t>
            </a: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Nello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stesso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termine</a:t>
            </a:r>
            <a:r>
              <a:rPr lang="it-IT" sz="18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10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b="1" u="sng" spc="-170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u="sng" spc="-15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cancelliere</a:t>
            </a:r>
            <a:r>
              <a:rPr lang="it-IT" sz="1800" b="1" u="sng" spc="-140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trasmette</a:t>
            </a:r>
            <a:r>
              <a:rPr lang="it-IT" sz="18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8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estratto</a:t>
            </a:r>
            <a:r>
              <a:rPr lang="it-IT" sz="18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decreto</a:t>
            </a:r>
            <a:r>
              <a:rPr lang="it-IT" sz="18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all'ufficio</a:t>
            </a:r>
            <a:r>
              <a:rPr lang="it-IT" sz="1800" b="1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b="1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registro</a:t>
            </a:r>
            <a:r>
              <a:rPr lang="it-IT" sz="1800" b="1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800" b="1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imprese</a:t>
            </a:r>
            <a:r>
              <a:rPr lang="it-IT" sz="1800" b="1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ai</a:t>
            </a:r>
            <a:r>
              <a:rPr lang="it-IT" sz="1800" b="1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fini</a:t>
            </a:r>
            <a:r>
              <a:rPr lang="it-IT" sz="1800" b="1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</a:t>
            </a:r>
            <a:r>
              <a:rPr lang="it-IT" sz="1800" b="1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sua</a:t>
            </a:r>
            <a:r>
              <a:rPr lang="it-IT" sz="1800" b="1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iscrizione,</a:t>
            </a:r>
            <a:r>
              <a:rPr lang="it-IT" sz="1800" b="1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 </a:t>
            </a:r>
            <a:r>
              <a:rPr lang="it-IT" sz="18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effettuarsi</a:t>
            </a:r>
            <a:r>
              <a:rPr lang="it-IT" sz="1800" b="1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entro</a:t>
            </a:r>
            <a:r>
              <a:rPr lang="it-IT" sz="1800" b="1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b="1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giorno</a:t>
            </a:r>
            <a:r>
              <a:rPr lang="it-IT" sz="1800" b="1" spc="-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successivo</a:t>
            </a:r>
            <a:r>
              <a:rPr lang="it-IT" sz="1800" b="1" spc="-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800" b="1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45</a:t>
            </a:r>
            <a:r>
              <a:rPr lang="it-IT" sz="1800" b="1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b="1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</a:t>
            </a:r>
            <a:r>
              <a:rPr lang="it-IT" sz="1800" b="1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primo</a:t>
            </a:r>
            <a:r>
              <a:rPr lang="it-IT" sz="1800" b="1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periodo</a:t>
            </a:r>
            <a:r>
              <a:rPr lang="it-IT" sz="1800" b="1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endParaRPr lang="it-IT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L'estratto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contiene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nome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debitore,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nome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commissario,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dispositivo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8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data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deposito</a:t>
            </a:r>
            <a:r>
              <a:rPr lang="it-IT" sz="18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800" spc="-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45</a:t>
            </a:r>
            <a:r>
              <a:rPr lang="it-IT" sz="18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spc="-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</a:t>
            </a:r>
            <a:r>
              <a:rPr lang="it-IT" sz="1800" spc="-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secondo</a:t>
            </a:r>
            <a:r>
              <a:rPr lang="it-IT" sz="1800" spc="-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periodo</a:t>
            </a:r>
            <a:r>
              <a:rPr lang="it-IT" sz="18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2235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L'iscrizione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effettuata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presso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l'ufficio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registro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imprese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ove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l'imprenditore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ha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sede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legale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e,</a:t>
            </a:r>
            <a:r>
              <a:rPr lang="it-IT" sz="18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</a:t>
            </a:r>
            <a:r>
              <a:rPr lang="it-IT" sz="18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questa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differisce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dalla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sede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effettiva,</a:t>
            </a:r>
            <a:r>
              <a:rPr lang="it-IT" sz="18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anche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presso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quello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corrispondente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8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luogo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ove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procedura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stata</a:t>
            </a:r>
            <a:r>
              <a:rPr lang="it-IT" sz="18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aperta</a:t>
            </a:r>
            <a:r>
              <a:rPr lang="it-IT" sz="18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45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terzo</a:t>
            </a:r>
            <a:r>
              <a:rPr lang="it-IT" sz="18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periodo</a:t>
            </a:r>
            <a:r>
              <a:rPr lang="it-IT" sz="18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8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342900" marR="158750" lvl="0" indent="-34290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t-IT" sz="1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19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7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PRINCIPI GENERALI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 fontScale="25000" lnSpcReduction="20000"/>
          </a:bodyPr>
          <a:lstStyle/>
          <a:p>
            <a:r>
              <a:rPr lang="it-IT" sz="3600" b="1" dirty="0">
                <a:solidFill>
                  <a:schemeClr val="bg1"/>
                </a:solidFill>
                <a:effectLst/>
                <a:latin typeface="+mj-lt"/>
                <a:cs typeface="Calibri" panose="020F0502020204030204" pitchFamily="34" charset="0"/>
              </a:rPr>
              <a:t>L. 155/2017 – LEGGE DELEGA</a:t>
            </a:r>
          </a:p>
          <a:p>
            <a:pPr algn="just">
              <a:buNone/>
            </a:pPr>
            <a:r>
              <a:rPr lang="it-IT" sz="3600" dirty="0">
                <a:solidFill>
                  <a:schemeClr val="bg1"/>
                </a:solidFill>
                <a:effectLst/>
                <a:latin typeface="+mj-lt"/>
                <a:cs typeface="Calibri" panose="020F0502020204030204" pitchFamily="34" charset="0"/>
              </a:rPr>
              <a:t>	Tra i principi della legge delega:</a:t>
            </a:r>
          </a:p>
          <a:p>
            <a:pPr algn="just">
              <a:buNone/>
            </a:pPr>
            <a:r>
              <a:rPr lang="it-IT" sz="3600" dirty="0">
                <a:solidFill>
                  <a:schemeClr val="bg1"/>
                </a:solidFill>
                <a:effectLst/>
                <a:latin typeface="+mj-lt"/>
                <a:cs typeface="Calibri" panose="020F0502020204030204" pitchFamily="34" charset="0"/>
              </a:rPr>
              <a:t>	 - </a:t>
            </a:r>
            <a:r>
              <a:rPr lang="it-IT" sz="3600" b="1" u="sng" dirty="0">
                <a:solidFill>
                  <a:schemeClr val="bg1"/>
                </a:solidFill>
                <a:effectLst/>
                <a:latin typeface="+mj-lt"/>
                <a:cs typeface="Calibri" panose="020F0502020204030204" pitchFamily="34" charset="0"/>
              </a:rPr>
              <a:t>adozione di unico modello processuale per accertamento stato di crisi o insolvenza del debitore.</a:t>
            </a:r>
          </a:p>
          <a:p>
            <a:pPr algn="just">
              <a:buNone/>
            </a:pPr>
            <a:endParaRPr lang="it-IT" sz="3600" i="1" dirty="0">
              <a:solidFill>
                <a:schemeClr val="bg1"/>
              </a:solidFill>
              <a:effectLst/>
              <a:latin typeface="+mj-lt"/>
              <a:cs typeface="Calibri" panose="020F0502020204030204" pitchFamily="34" charset="0"/>
            </a:endParaRPr>
          </a:p>
          <a:p>
            <a:endParaRPr lang="it-IT" sz="3600" b="1" dirty="0">
              <a:solidFill>
                <a:schemeClr val="bg1"/>
              </a:solidFill>
              <a:effectLst/>
              <a:latin typeface="+mj-lt"/>
              <a:cs typeface="Calibri" panose="020F0502020204030204" pitchFamily="34" charset="0"/>
            </a:endParaRPr>
          </a:p>
          <a:p>
            <a:endParaRPr lang="it-IT" sz="3600" b="1" dirty="0">
              <a:solidFill>
                <a:schemeClr val="bg1"/>
              </a:solidFill>
              <a:effectLst/>
              <a:latin typeface="+mj-lt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chemeClr val="bg1"/>
                </a:solidFill>
                <a:effectLst/>
                <a:latin typeface="+mj-lt"/>
                <a:cs typeface="Calibri" panose="020F0502020204030204" pitchFamily="34" charset="0"/>
              </a:rPr>
              <a:t>SISTEMA UNIFORME DI ACCESSO AGLI STRUMENTI DI REGOLAZIONE DELLA CRISI E DELL’INSOLVENZA</a:t>
            </a:r>
          </a:p>
          <a:p>
            <a:pPr algn="just"/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domande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36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accesso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agli</a:t>
            </a:r>
            <a:r>
              <a:rPr lang="it-IT" sz="36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strumenti</a:t>
            </a:r>
            <a:r>
              <a:rPr lang="it-IT" sz="36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36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regolazione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36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crisi</a:t>
            </a:r>
            <a:r>
              <a:rPr lang="it-IT" sz="36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36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dell’insolvenza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alle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procedure</a:t>
            </a:r>
            <a:r>
              <a:rPr lang="it-IT" sz="36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36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insolvenza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trattate</a:t>
            </a:r>
            <a:r>
              <a:rPr lang="it-IT" sz="36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36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 </a:t>
            </a:r>
            <a:r>
              <a:rPr lang="it-IT" sz="36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unico procedimento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 ogni domanda sopravvenuta è  riunita a quella già pendente (nuovo art. 7 c. 1 CCI).</a:t>
            </a:r>
          </a:p>
          <a:p>
            <a:pPr marL="75565" algn="just">
              <a:lnSpc>
                <a:spcPct val="150000"/>
              </a:lnSpc>
              <a:spcBef>
                <a:spcPts val="905"/>
              </a:spcBef>
            </a:pP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vengono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36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più</a:t>
            </a:r>
            <a:r>
              <a:rPr lang="it-IT" sz="36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domande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36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esamina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36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via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prioritaria</a:t>
            </a:r>
            <a:r>
              <a:rPr lang="it-IT" sz="36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quella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diretta</a:t>
            </a:r>
            <a:r>
              <a:rPr lang="it-IT" sz="36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regolare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36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crisi</a:t>
            </a:r>
            <a:r>
              <a:rPr lang="it-IT" sz="36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36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l'insolvenza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 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strumenti</a:t>
            </a:r>
            <a:r>
              <a:rPr lang="it-IT" sz="36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diversi</a:t>
            </a:r>
            <a:r>
              <a:rPr lang="it-IT" sz="36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dalla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</a:t>
            </a:r>
            <a:r>
              <a:rPr lang="it-IT" sz="36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dalla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controllata,</a:t>
            </a:r>
            <a:r>
              <a:rPr lang="it-IT" sz="36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condizione</a:t>
            </a:r>
            <a:r>
              <a:rPr lang="it-IT" sz="3600" b="1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36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36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7</a:t>
            </a:r>
            <a:r>
              <a:rPr lang="it-IT" sz="36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36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36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CCI):</a:t>
            </a:r>
            <a:endParaRPr lang="it-IT" sz="36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36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</a:t>
            </a:r>
            <a:r>
              <a:rPr lang="it-IT" sz="36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36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sia</a:t>
            </a:r>
            <a:r>
              <a:rPr lang="it-IT" sz="36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manifestamente</a:t>
            </a:r>
            <a:r>
              <a:rPr lang="it-IT" sz="36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inammissibile;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36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36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piano</a:t>
            </a:r>
            <a:r>
              <a:rPr lang="it-IT" sz="36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36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sia</a:t>
            </a:r>
            <a:r>
              <a:rPr lang="it-IT" sz="36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manifestamente</a:t>
            </a:r>
            <a:r>
              <a:rPr lang="it-IT" sz="36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inadeguato</a:t>
            </a:r>
            <a:r>
              <a:rPr lang="it-IT" sz="36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36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raggiungere</a:t>
            </a:r>
            <a:r>
              <a:rPr lang="it-IT" sz="36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36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obbiettivi</a:t>
            </a:r>
            <a:r>
              <a:rPr lang="it-IT" sz="36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prefissati;</a:t>
            </a:r>
          </a:p>
          <a:p>
            <a:pPr marL="342900" marR="461010" lvl="0" indent="-3429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nella</a:t>
            </a:r>
            <a:r>
              <a:rPr lang="it-IT" sz="36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36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siano</a:t>
            </a:r>
            <a:r>
              <a:rPr lang="it-IT" sz="36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espressamente</a:t>
            </a:r>
            <a:r>
              <a:rPr lang="it-IT" sz="36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indicate</a:t>
            </a:r>
            <a:r>
              <a:rPr lang="it-IT" sz="36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36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convenienza</a:t>
            </a:r>
            <a:r>
              <a:rPr lang="it-IT" sz="36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36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36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36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o,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36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36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36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36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36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aziendale,</a:t>
            </a:r>
            <a:r>
              <a:rPr lang="it-IT" sz="36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ragioni</a:t>
            </a:r>
            <a:r>
              <a:rPr lang="it-IT" sz="36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dell'assenza</a:t>
            </a:r>
            <a:r>
              <a:rPr lang="it-IT" sz="36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36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pregiudizio</a:t>
            </a:r>
            <a:r>
              <a:rPr lang="it-IT" sz="36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36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36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creditori.</a:t>
            </a:r>
          </a:p>
          <a:p>
            <a:pPr marL="532765" lvl="1" algn="just">
              <a:lnSpc>
                <a:spcPct val="150000"/>
              </a:lnSpc>
            </a:pPr>
            <a:endParaRPr lang="it-IT" sz="36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algn="just"/>
            <a:r>
              <a:rPr lang="it-IT" sz="3600" b="1" dirty="0">
                <a:solidFill>
                  <a:schemeClr val="bg1"/>
                </a:solidFill>
                <a:effectLst/>
                <a:latin typeface="+mj-lt"/>
                <a:cs typeface="Calibri" panose="020F0502020204030204" pitchFamily="34" charset="0"/>
              </a:rPr>
              <a:t>	</a:t>
            </a:r>
          </a:p>
          <a:p>
            <a:pPr algn="just">
              <a:buNone/>
            </a:pPr>
            <a:r>
              <a:rPr lang="it-IT" sz="1400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	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r>
              <a:rPr lang="it-IT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FEDERICO GUIDI- Pistoia, (27) (ottobre) 2022</a:t>
            </a:r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C93BAC23-D9C1-B295-30CE-DF6CBCA3A959}"/>
              </a:ext>
            </a:extLst>
          </p:cNvPr>
          <p:cNvSpPr/>
          <p:nvPr/>
        </p:nvSpPr>
        <p:spPr>
          <a:xfrm>
            <a:off x="5893724" y="3046085"/>
            <a:ext cx="288000" cy="46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9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NOMINA COMMISSARIO GIUDIZIALE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4114800"/>
          </a:xfrm>
        </p:spPr>
        <p:txBody>
          <a:bodyPr>
            <a:normAutofit/>
          </a:bodyPr>
          <a:lstStyle/>
          <a:p>
            <a:pPr marL="0" marR="158750" indent="0" algn="just">
              <a:lnSpc>
                <a:spcPct val="150000"/>
              </a:lnSpc>
              <a:spcBef>
                <a:spcPts val="65"/>
              </a:spcBef>
              <a:buSzPts val="1050"/>
              <a:buNone/>
              <a:tabLst>
                <a:tab pos="20574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Nel corso della procedura di concordato il </a:t>
            </a:r>
            <a:r>
              <a:rPr lang="it-IT" sz="10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commissario giudiziale 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viene nominato da parte del tribunale: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quando 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accoglie la domanda del debitore 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che chiede la concessione del termine per l’accesso al concordato;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quando 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apre la procedura di concordato a seguito di una domanda (completa) 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 accesso alla procedura.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 quanto attiene all'esercizio delle sue funzioni, il commissario giudiziale è pubblico ufficiale (</a:t>
            </a:r>
            <a:r>
              <a:rPr lang="it-IT" sz="10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 c. 1 CCI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0" marR="158750" indent="0" algn="just">
              <a:lnSpc>
                <a:spcPct val="150000"/>
              </a:lnSpc>
              <a:spcBef>
                <a:spcPts val="65"/>
              </a:spcBef>
              <a:buSzPts val="1050"/>
              <a:buNone/>
              <a:tabLst>
                <a:tab pos="205740" algn="l"/>
              </a:tabLst>
            </a:pP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Requisiti soggettivi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t-IT" sz="10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58750" indent="0" algn="just">
              <a:lnSpc>
                <a:spcPct val="150000"/>
              </a:lnSpc>
              <a:spcBef>
                <a:spcPts val="65"/>
              </a:spcBef>
              <a:buSzPts val="1050"/>
              <a:buNone/>
              <a:tabLst>
                <a:tab pos="205740" algn="l"/>
              </a:tabLst>
            </a:pP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 applicano al co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mmissario giudiziale le norme dettate per il curatore della liquidazione giudiziale in tema di nomina del curatore 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125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), di accettazione 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126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), di reclamo contro gli atti e le omissioni 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133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), di revoca 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134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), di sostituzione del curatore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135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), 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di responsabilità̀ 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136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), di compenso 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137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quanto compatibili (gli articoli citati sono richiamati dall'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 c. 2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t-IT" sz="11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modif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dall'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20 </a:t>
            </a:r>
            <a:r>
              <a:rPr lang="it-IT" sz="1100" u="sng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D.Lgs.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83/2022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che ha aggiunto art. 135). </a:t>
            </a:r>
          </a:p>
          <a:p>
            <a:pPr marL="0" marR="158750" indent="0" algn="just">
              <a:lnSpc>
                <a:spcPct val="150000"/>
              </a:lnSpc>
              <a:spcBef>
                <a:spcPts val="65"/>
              </a:spcBef>
              <a:buSzPts val="1050"/>
              <a:buNone/>
              <a:tabLst>
                <a:tab pos="205740" algn="l"/>
              </a:tabLst>
            </a:pPr>
            <a:b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 il richiamo alla norma sulla nomina del curatore si realizza un ulteriore rinvio (agli 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artt. 356 e 358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in forza del quale anche il commissario giudiziale dev'essere scelto tra gli iscritti all’albo dei soggetti incaricati dall’autorità giudiziaria delle funzioni di gestione e di controllo nelle procedure previste dal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CCI  e deve p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ossedere i requisiti professionali per la nomin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b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Si applicano altresì le norme sul regime di incompatibilità inserite nel codice antimafia per gli amministratori giudiziari dei beni sequestrati e poi estese ai curatori (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artt. 35 c. 4 bis, 35.1 e 35.2 </a:t>
            </a:r>
            <a:r>
              <a:rPr lang="it-IT" sz="1100" u="sng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D.Lgs.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159/2011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richiamati dall’</a:t>
            </a:r>
            <a:r>
              <a:rPr lang="it-IT" sz="11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 c. 2 CCI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1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342900" marR="158750" lvl="0" indent="-34290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t-IT" sz="1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20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91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800" cap="small" dirty="0" err="1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Attivita’</a:t>
            </a:r>
            <a:r>
              <a:rPr lang="it-IT" sz="1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 DEL COMMISSARIO GIUDIZIALE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6102" y="2165844"/>
            <a:ext cx="9163050" cy="4114800"/>
          </a:xfrm>
        </p:spPr>
        <p:txBody>
          <a:bodyPr>
            <a:normAutofit lnSpcReduction="10000"/>
          </a:bodyPr>
          <a:lstStyle/>
          <a:p>
            <a:pPr marL="0" marR="158750" indent="0">
              <a:lnSpc>
                <a:spcPct val="150000"/>
              </a:lnSpc>
              <a:spcBef>
                <a:spcPts val="65"/>
              </a:spcBef>
              <a:buSzPts val="1050"/>
              <a:buNone/>
              <a:tabLst>
                <a:tab pos="205740" algn="l"/>
              </a:tabLst>
            </a:pP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Doveri di informazione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Il commissario giudiziale 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vigila 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sull'attività del debitore e 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fornisce 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 creditori che ne fanno richiesta, valutata la con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gruità della stessa e previa assunzione di opportuni obblighi di riservatezza (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art. 92 c. 3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b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le 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informazioni utili 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per la presentazione di proposte concorrenti, sulla base delle scritture contabili e fiscali obbligatorie del debitore;</a:t>
            </a:r>
            <a:b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ogni altra informazione rilevante in suo possesso.</a:t>
            </a:r>
            <a:b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Nel </a:t>
            </a:r>
            <a:r>
              <a:rPr lang="it-IT" sz="1050" b="1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concordato in </a:t>
            </a:r>
            <a:r>
              <a:rPr lang="it-IT" sz="1050" b="1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continuità aziendale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nel termine concesso per il deposito del piano e della proposta (ai sensi dell'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1 lett. a CCI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), il commissario giudiziale, se richiesto o in caso di concessione delle misure protettive (di cui all'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54 c. 2 CCI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), affianca il debitore e i creditori nella negoziazione del piano formulando, ove occorra, suggerimenti per la sua redazione 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 c. 3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stessa disciplina si applica anche in caso di richieste, da parte di creditori o di terzi, di informazioni utili per la presentazione di offerte concorrenti (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 c. 4 CCI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05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Doveri di comunicazione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 c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ommissario giudiziale comunica senza ritardo al PM i fatti che possono interessare ai fini delle indagini preliminari in sede penale e dei quali viene a conoscenza nello svolgimento delle sue funzioni (</a:t>
            </a:r>
            <a:r>
              <a:rPr lang="it-IT" sz="105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 c. 5 CCI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05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Pubblicità del decreto </a:t>
            </a:r>
            <a:r>
              <a:rPr lang="it-IT" sz="1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93 CCI) Se il debitore possiede beni immobili o altri beni soggetti a pubblica registrazione, il commissario giudiziale provvede alla trascrizione del decreto di apertura nei pubblici registri.</a:t>
            </a: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0" marR="158750" lvl="0" indent="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None/>
              <a:tabLst>
                <a:tab pos="205740" algn="l"/>
              </a:tabLst>
            </a:pPr>
            <a:endParaRPr lang="it-IT" sz="1800" spc="-2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342900" marR="158750" lvl="0" indent="-342900" algn="just">
              <a:lnSpc>
                <a:spcPct val="150000"/>
              </a:lnSpc>
              <a:spcBef>
                <a:spcPts val="6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lang="it-IT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t-IT" sz="1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21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33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..SEGUE..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22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913794" y="2203953"/>
            <a:ext cx="9830406" cy="3041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Scritture contabili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Il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commissario giudiziale, immediatamente dopo il decreto di apertura del concordato preventivo, ne fa annotazione sotto l'ultima scrittura dei libri presentati (art. 103 CCI).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Eseguita la formalità, i libri devono essere restituiti al debitore, che deve tenerli a disposizione del giudice delegato e del commissario giudiziale (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103 c. 2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per l’esercizio del loro potere di controllo.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Convocazione dei creditori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 Subito dopo la sua nomina, il com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missario giudiziale deve verificare l'elenco dei creditori e dei debitori sulla scorta delle scritture contabili, apportando le rettifiche che si rendono necessarie in base alle informazioni comunque acquisite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1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Il commissario giudiziale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comunica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ai creditori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 mezzo PEC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se il destinatario ha un indirizzo digitale e, in ogni altro caso, a mezzo lettera raccomandata spedita presso la sede dell'impresa o la residenza del creditore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2 primo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a) il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piano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di concordato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b) un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avviso contenente: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-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 data iniziale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 finale del voto dei creditori;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96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..segue..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23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876580" y="1864789"/>
            <a:ext cx="9830406" cy="4344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base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proposta del debitore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 decreto di apertura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 suo indirizzo di PEC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l'invito a indicare un indirizzo di PEC, 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oppure un recapito certificato qualificato,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le cui variazioni è onere comunicare al commissario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Nello stesso avviso è contenuto l'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avvertimento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(come precisato dall’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2 secondo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che le comunicazioni ai soggetti per i quali la legge prevede l’obbligo di munirsi di un domicilio digitale e che non hanno provveduto ad istituirlo o comunicarlo </a:t>
            </a:r>
            <a:r>
              <a:rPr lang="it-IT" sz="10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sono eseguite esclusivamente mediante deposito in cancelleria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 si procede con le stesse modalità̀ nelle ipotesi di mancata consegna del messaggio elettronico per cause imputabili al destinatario (l’avvertimento è quello previsto dall’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200 c. 1 lett. c CCI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che richiama a sua volta 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3 CCI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b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Tutte le </a:t>
            </a:r>
            <a:r>
              <a:rPr lang="it-IT" sz="10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successive comunicazioni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ai creditori sono effettuate dal commissario a mezzo PEC (</a:t>
            </a:r>
            <a:r>
              <a:rPr lang="it-IT" sz="10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2 CCI</a:t>
            </a:r>
            <a:r>
              <a:rPr lang="it-IT" sz="10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171450" indent="-171450" fontAlgn="base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Quando, nel termine di 15 giorni dalla comunicazione dell'avviso,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non è comunicato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l'indirizzo PEC e nei casi di mancata consegna del messaggio di PEC per cause imputabili al destinatario, le comunicazioni si eseguono esclusivamente mediante </a:t>
            </a:r>
            <a:r>
              <a:rPr lang="it-IT" sz="12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deposito in cancelleria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3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Quando la comunicazione ai creditori è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sommamente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difficile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per il rilevante numero dei creditori o per la difficoltà di identificarli tutti, il tribunale, sentito il commissario giudiziale, può dare l'autorizzazione a pubblicare il testo integrale della proposta su uno o più̀ quotidiani a diffusione nazionale o locale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4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richiama 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242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fontAlgn="base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 vi sono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obbligazionisti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il termine per la votazione deve essere raddoppiato. La data iniziale e finale stabilita per il voto è in ogni caso comunicata al rappresentante comune degli obbligazionisti nelle forme ordinarie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5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fontAlgn="base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it-IT" sz="10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0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…segue…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24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80887" y="1708321"/>
            <a:ext cx="9830406" cy="3374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Inventario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 commissario giudiziale redige l'inventario del patrimonio del debitore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primo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 Questo adempimento è finalizzato a consentire una verifica sulla veridicità dei dati esposti nel piano.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Relazione del commissario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Il co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mmissario giudiziale deve anche redigere una relazione particolareggiata avente a oggetto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primo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le cause del dissesto, precisando se l'impresa si trovi in stato di crisi o di insolvenza;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la condotta del debitore;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le proposte di concordato e le garanzie offerte ai creditori.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Nella relazione il commissario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deve illustrare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le utilità che, in caso di liquidazione giudiziale, possono essere apportate dalle azioni risarcitorie, recuperatorie o revocatorie che potrebbero essere promosse nei confronti di terzi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c. 2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Il commissario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deposita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in cancelleria la relazione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almeno 45 giorni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prima della data iniziale stabilita per il voto dei creditori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primo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Copia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 relazione è trasmessa al PM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c. 1 secondo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L’obbligo di effettuare la trasmissione sembra compito della cancelleria, anche se risulta normale che vi provveda di fatto lo stesso commissario giudiziale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19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Relazione integrativa del commissario giudiziale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25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06056" y="1948220"/>
            <a:ext cx="9866694" cy="324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Relazione integrativa sulle proposte concorrenti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ando sono depositate proposte concorrenti, il commissario giudiziale riferisce in merito ad esse, con una relazione integrativa da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depositare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in cancelleria e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comunicare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ai creditori, ( all’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104 c. 2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),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almeno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15 giorni prima della data iniziale stabilita per il voto dei creditori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c. 3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Copia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 relazione integrativa è trasmessa al PM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c. 3 secondo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aggiunto dal </a:t>
            </a:r>
            <a:r>
              <a:rPr lang="it-IT" sz="1000" u="sng" dirty="0" err="1">
                <a:solidFill>
                  <a:srgbClr val="D5445E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D.Lgs.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147/2020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relazione integrativa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contiene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la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comparazione tra tutte le proposte depositate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Le proposte di concordato, compresa quella presentata dal debitore,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pos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Quando emergono informazioni che i creditori devono conoscere ai fini dell'espressione del voto il commissario giudiziale deve redigere una relazione integrativa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c. 5 primo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relazione è comunicata ai creditori almeno 15 giorni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 prima della data iniziale stabilita per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sono essere modificate fino a 20 giorni prima della data iniziale stabilita per il voto dei creditori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 c. 4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ed è trasmessa al P.M.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it-IT" sz="10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57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Verifica atti di frode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26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42344" y="1948220"/>
            <a:ext cx="9830406" cy="5030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Atti di frode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commissario giudiziale deve riferire immediatamente al tribunale se accerta che il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debitore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ha compiuto una delle seguenti attività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106 c. 1 primo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occultamento o dissimulazione di parte dell'attivo;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omissione dolosa di denunciare uno o più crediti;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esposizione di passività insussistenti;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 commissione di altri atti di frode.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 tal caso il tribunale accerta le condizioni per l’apertura della liquidazione giudiziale, dandone comunicazione al PM e ai creditori (ai s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ensi dell'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 c. 2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richiamato dall’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106 c. 1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Spetta al commissario giudiziale eseguire la comunicazione ai creditori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106 c. 1 secondo periodo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Le suddette disposizioni si applicano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anche quando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106 c. 2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 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modif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dall'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22 c. 2 </a:t>
            </a:r>
            <a:r>
              <a:rPr lang="it-IT" sz="1000" u="sng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D.Lgs.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83/2022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: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- il debitore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non ha tempestivamente depositato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la somma pari al 50% delle spese che si presumono necessarie per l’intera procedura o la diversa minor somma indicata dal tribunale (ai sensi dell’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47 c. 2 lett. d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);</a:t>
            </a:r>
            <a:b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- il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debitore compie atti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non autorizzati o comunque diretti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a frodare le ragioni dei creditori.</a:t>
            </a:r>
          </a:p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 qualunque momento risulta che mancano le condizioni prescritte per l'apertura del concordato (previste agli 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artt. 84-88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All'esito del procedimento, il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tribunale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una volta revocato il decreto di apertura del concordato (di cui all’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47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e su istanza del creditore o su richiesta del PM,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apre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procedura di 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liquidazione giudiziale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dei beni del debitore (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106 c. 3 CCI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modif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dal </a:t>
            </a:r>
            <a:r>
              <a:rPr lang="it-IT" sz="1000" u="sng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D.Lgs.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147/2020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e anche dall'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22 c. 2 </a:t>
            </a:r>
            <a:r>
              <a:rPr lang="it-IT" sz="1000" u="sng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D.Lgs.</a:t>
            </a:r>
            <a:r>
              <a:rPr lang="it-IT" sz="10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83/2022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il quale ha corretto la punteggiatura)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it-IT" sz="1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21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LE COMUNICAZIONI DEL COMMISSARIO GIUDIZIALE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27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42343" y="1948220"/>
            <a:ext cx="11309661" cy="3392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lnSpc>
                <a:spcPct val="150000"/>
              </a:lnSpc>
            </a:pP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Le comunicazioni poste a carico degli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organi di gestione, controllo o assistenza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 delle procedure disciplinate dal CCI sono effettuate con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modalità telematiche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 al domicilio digitale risultante dall'Indice nazionale degli indirizzi di posta elettronica certificata (INI-PEC) delle imprese e dei professionisti, quando i destinatari hanno l'obbligo di munirsene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1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).</a:t>
            </a:r>
            <a:b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900" dirty="0">
                <a:solidFill>
                  <a:schemeClr val="bg1"/>
                </a:solidFill>
                <a:latin typeface="+mj-lt"/>
              </a:rPr>
              <a:t> Anche il commissario giudiziale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, dandone tempestiva comunicazione agli interessati, un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domicilio digitale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, da utilizzare esclusivamente per le comunicazioni inerenti alla procedura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2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):</a:t>
            </a:r>
            <a:b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a) ai creditori e ai titolari di diritti sui beni che non hanno l'obbligo di munirsene;</a:t>
            </a:r>
            <a:b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b) ai soggetti che hanno sede o che risiedono all'estero;</a:t>
            </a:r>
            <a:b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c) al debitore e al legale rappresentante della società o ente sottoposti a una delle procedure disciplinate dal CCI.</a:t>
            </a:r>
            <a:b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Le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spese 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per l'attivazione del domicilio digitale sono a carico della massa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6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).</a:t>
            </a:r>
          </a:p>
          <a:p>
            <a:pPr algn="l" fontAlgn="base">
              <a:lnSpc>
                <a:spcPct val="150000"/>
              </a:lnSpc>
            </a:pP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Le comunicazioni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ai soggetti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 per i quali la legge prevede l'obbligo di munirsi di un domicilio digitale e che non hanno provveduto ad istituirlo o comunicarlo sono eseguite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esclusivamente 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mediante deposito in cancelleria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3 primo periodo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).</a:t>
            </a:r>
            <a:b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Si procede con le stesse modalità nelle ipotesi di mancata consegna del messaggio elettronico per cause imputabili al destinatario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3 secondo periodo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). Queste disposizioni si applicano anche ai soggetti cui è stato assegnato un domicilio digitale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3 terzo periodo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 richiama i soggetti indicati al comma 2).</a:t>
            </a:r>
            <a:b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Per tutta la durata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 della procedura e per i due anni successivi alla relativa chiusura, gli organi di controllo gestione o assistenza sono tenuti a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conservare 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i messaggi elettronici inviati e ricevuti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4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).</a:t>
            </a:r>
          </a:p>
          <a:p>
            <a:pPr algn="l" fontAlgn="base">
              <a:lnSpc>
                <a:spcPct val="150000"/>
              </a:lnSpc>
            </a:pP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Ai fini della validità ed efficacia delle predette comunicazioni, alla PEC è </a:t>
            </a:r>
            <a:r>
              <a:rPr lang="it-IT" sz="900" b="1" i="0" dirty="0">
                <a:solidFill>
                  <a:schemeClr val="bg1"/>
                </a:solidFill>
                <a:effectLst/>
                <a:latin typeface="+mj-lt"/>
              </a:rPr>
              <a:t>equiparato 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il servizio di recapito certificato (ai sensi dell'</a:t>
            </a:r>
            <a:r>
              <a:rPr lang="it-IT" sz="900" b="0" i="0" u="none" strike="noStrike" dirty="0">
                <a:solidFill>
                  <a:srgbClr val="D5445E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 c. 1 ter </a:t>
            </a:r>
            <a:r>
              <a:rPr lang="it-IT" sz="900" b="0" i="0" u="none" strike="noStrike" dirty="0" err="1">
                <a:solidFill>
                  <a:srgbClr val="D5445E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D.Lgs.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82/2005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, codice dell'amministrazione digitale) (</a:t>
            </a:r>
            <a:r>
              <a:rPr lang="it-IT" sz="900" b="0" i="0" u="none" strike="noStrike" dirty="0">
                <a:solidFill>
                  <a:schemeClr val="bg1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c. 5 CCI</a:t>
            </a:r>
            <a:r>
              <a:rPr lang="it-IT" sz="900" b="0" i="0" dirty="0">
                <a:solidFill>
                  <a:schemeClr val="bg1"/>
                </a:solidFill>
                <a:effectLst/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4679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991" y="1298517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IL VOTO NEL CONCORDATO PREVENTIVO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28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procedura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42344" y="1948220"/>
            <a:ext cx="9830406" cy="3413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ctr">
              <a:lnSpc>
                <a:spcPct val="150000"/>
              </a:lnSpc>
              <a:spcBef>
                <a:spcPts val="905"/>
              </a:spcBef>
            </a:pPr>
            <a:r>
              <a:rPr lang="it-IT" sz="11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disciplina sullo svolgimento delle operazioni di voto è innovativa.</a:t>
            </a:r>
          </a:p>
          <a:p>
            <a:pPr marL="75565" marR="94615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infatti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espresso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modalità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telematiche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ed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stata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soppressa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l’adunanza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b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proprio al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fine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rendere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più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spedita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tale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modalità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telematica.</a:t>
            </a: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votazione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deve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riguardare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presentate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seguendo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queste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ultime,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l'ordine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temporale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loro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deposito.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</a:p>
          <a:p>
            <a:pPr marL="75565" algn="just">
              <a:lnSpc>
                <a:spcPct val="150000"/>
              </a:lnSpc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delegato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proprio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l'ordine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l'orario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votazioni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marR="9461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prevede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favorevole</a:t>
            </a:r>
            <a:r>
              <a:rPr lang="it-IT" sz="100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debba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essere</a:t>
            </a:r>
            <a:r>
              <a:rPr lang="it-IT" sz="100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manifestato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modo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espresso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potendo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proponente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avvantaggiarsi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dell’inerzia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creditori.</a:t>
            </a:r>
            <a:endParaRPr lang="it-IT" sz="1000" dirty="0">
              <a:solidFill>
                <a:schemeClr val="bg1"/>
              </a:solidFill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925"/>
              </a:spcBef>
              <a:spcAft>
                <a:spcPts val="0"/>
              </a:spcAf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Almeno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15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prima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data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iniziale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stabilita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commissario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</a:t>
            </a:r>
            <a:r>
              <a:rPr lang="it-IT" sz="1000" b="1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illustra</a:t>
            </a:r>
            <a:r>
              <a:rPr lang="it-IT" sz="1000" b="1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sua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relazione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definitive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quelle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eventualmente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presentate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dai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comunicazione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inviata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altri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interessati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depositata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nella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cancelleria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delegato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107c. 3 primo periodo CCI).</a:t>
            </a: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suddetto termine non è soggetto alla sospensione feriale (art. 107 c. 9 CCI).</a:t>
            </a:r>
          </a:p>
          <a:p>
            <a:pPr marL="75565" marR="94615" algn="just">
              <a:lnSpc>
                <a:spcPct val="150000"/>
              </a:lnSpc>
              <a:spcAft>
                <a:spcPts val="0"/>
              </a:spcAft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relazione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allegato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soli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votazione,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elenco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legittimati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indicazione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dell'ammontare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3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marR="9461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20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IL VOTO NEL CONCORDATO PREVENTIVO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29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42344" y="1948220"/>
            <a:ext cx="9830406" cy="3862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150000"/>
              </a:lnSpc>
              <a:spcBef>
                <a:spcPts val="785"/>
              </a:spcBef>
              <a:spcAft>
                <a:spcPts val="0"/>
              </a:spcAft>
            </a:pP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Almeno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b="1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data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iniziale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stabilita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possono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formulare</a:t>
            </a:r>
            <a:r>
              <a:rPr lang="it-IT" sz="1000" spc="-2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osservazioni e contestazioni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 mezzo PEC indirizzata al commissario giudiziale (art. 107 c. 4 primo periodo CCI):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coloro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hanno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formulato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alternative;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coobbligati;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fideiussori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obbligati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via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regresso;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creditori.</a:t>
            </a:r>
          </a:p>
          <a:p>
            <a:pPr marL="75565" algn="just">
              <a:lnSpc>
                <a:spcPct val="150000"/>
              </a:lnSpc>
            </a:pP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termine di 10 giorni non è soggetto alla sospensione feriale (art. 107 c. 9 CCI).</a:t>
            </a: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Ciascun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creditore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può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esporre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ragioni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ritiene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ammissibili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convenienti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sollevare contestazioni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sui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concorrenti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</a:p>
          <a:p>
            <a:pPr marL="75565" algn="just">
              <a:lnSpc>
                <a:spcPct val="150000"/>
              </a:lnSpc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facoltà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rispondere</a:t>
            </a:r>
            <a:r>
              <a:rPr lang="it-IT" sz="1000" b="1" spc="-2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b="1" spc="-2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contestare</a:t>
            </a:r>
            <a:r>
              <a:rPr lang="it-IT" sz="1000" b="1" spc="-2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sua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volta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dovere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fornire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opportuni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chiarimenti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 c. 4 terzo periodo CCI).</a:t>
            </a:r>
          </a:p>
          <a:p>
            <a:pPr marL="75565" algn="just">
              <a:lnSpc>
                <a:spcPct val="150000"/>
              </a:lnSpc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può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inoltre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esporre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ragioni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ritiene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ammissibili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fattibili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eventuali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concorrenti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 quarto periodo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commissario giudiziale, se sono pervenute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osservazioni e contestazioni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 107 c. 5 CCI):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dà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comunicazione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tutti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altri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interessati;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informa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 delegato.</a:t>
            </a:r>
          </a:p>
        </p:txBody>
      </p:sp>
    </p:spTree>
    <p:extLst>
      <p:ext uri="{BB962C8B-B14F-4D97-AF65-F5344CB8AC3E}">
        <p14:creationId xmlns:p14="http://schemas.microsoft.com/office/powerpoint/2010/main" val="191626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..segue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7743" y="1775917"/>
            <a:ext cx="9163050" cy="395749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905"/>
              </a:spcBef>
              <a:buNone/>
            </a:pP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Ferme</a:t>
            </a:r>
            <a:r>
              <a:rPr lang="it-IT" sz="4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42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ipotesi</a:t>
            </a:r>
            <a:r>
              <a:rPr lang="it-IT" sz="4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conversione</a:t>
            </a:r>
            <a:r>
              <a:rPr lang="it-IT" sz="42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(previste</a:t>
            </a:r>
            <a:r>
              <a:rPr lang="it-IT" sz="42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dall'art.</a:t>
            </a:r>
            <a:r>
              <a:rPr lang="it-IT" sz="4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73</a:t>
            </a:r>
            <a:r>
              <a:rPr lang="it-IT" sz="42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4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83</a:t>
            </a:r>
            <a:r>
              <a:rPr lang="it-IT" sz="42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CCI),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2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42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procede,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</a:t>
            </a:r>
            <a:r>
              <a:rPr lang="it-IT" sz="42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istanza</a:t>
            </a:r>
            <a:r>
              <a:rPr lang="it-IT" sz="42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4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soggetti</a:t>
            </a:r>
            <a:r>
              <a:rPr lang="it-IT" sz="4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legittimati,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all'apertura</a:t>
            </a:r>
            <a:r>
              <a:rPr lang="it-IT" sz="42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 giudiziale (nuovo art. 7 c. 3 CCI):</a:t>
            </a:r>
          </a:p>
          <a:p>
            <a:pPr marL="342900" marR="87630" lvl="0" indent="-342900" algn="just">
              <a:lnSpc>
                <a:spcPct val="170000"/>
              </a:lnSpc>
              <a:spcBef>
                <a:spcPts val="45"/>
              </a:spcBef>
              <a:spcAft>
                <a:spcPts val="0"/>
              </a:spcAft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eventuali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domande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alternative</a:t>
            </a:r>
            <a:r>
              <a:rPr lang="it-IT" sz="4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regolazione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crisi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4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strumenti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diversi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dalla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</a:t>
            </a:r>
            <a:r>
              <a:rPr lang="it-IT" sz="4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42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4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accolte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ed è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accertato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lo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stato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insolvenza;</a:t>
            </a:r>
            <a:endParaRPr lang="it-IT" sz="42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7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nei</a:t>
            </a:r>
            <a:r>
              <a:rPr lang="it-IT" sz="4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casi</a:t>
            </a:r>
            <a:r>
              <a:rPr lang="it-IT" sz="4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inammissibilità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improcedibilità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domanda;</a:t>
            </a:r>
            <a:endParaRPr lang="it-IT" sz="42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7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nei</a:t>
            </a:r>
            <a:r>
              <a:rPr lang="it-IT" sz="42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casi</a:t>
            </a:r>
            <a:r>
              <a:rPr lang="it-IT" sz="4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revoca</a:t>
            </a:r>
            <a:r>
              <a:rPr lang="it-IT" sz="4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4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inutile</a:t>
            </a:r>
            <a:r>
              <a:rPr lang="it-IT" sz="4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decorso</a:t>
            </a:r>
            <a:r>
              <a:rPr lang="it-IT" sz="4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4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termini</a:t>
            </a:r>
            <a:r>
              <a:rPr lang="it-IT" sz="42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concessi</a:t>
            </a:r>
            <a:r>
              <a:rPr lang="it-IT" sz="4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4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(casi</a:t>
            </a:r>
            <a:r>
              <a:rPr lang="it-IT" sz="42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previsti</a:t>
            </a:r>
            <a:r>
              <a:rPr lang="it-IT" sz="4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dall'art.</a:t>
            </a:r>
            <a:r>
              <a:rPr lang="it-IT" sz="4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49</a:t>
            </a:r>
            <a:r>
              <a:rPr lang="it-IT" sz="4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4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42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845"/>
              </a:spcBef>
              <a:spcAft>
                <a:spcPts val="0"/>
              </a:spcAft>
              <a:buNone/>
            </a:pPr>
            <a:r>
              <a:rPr lang="it-IT" sz="42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4200" b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sospensione</a:t>
            </a:r>
            <a:r>
              <a:rPr lang="it-IT" sz="4200" b="1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feriale</a:t>
            </a:r>
            <a:r>
              <a:rPr lang="it-IT" sz="4200" b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4200" b="1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termini</a:t>
            </a:r>
            <a:r>
              <a:rPr lang="it-IT" sz="4200" b="1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(di</a:t>
            </a:r>
            <a:r>
              <a:rPr lang="it-IT" sz="42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all’art.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42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L.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742/69)</a:t>
            </a:r>
            <a:r>
              <a:rPr lang="it-IT" sz="42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 </a:t>
            </a:r>
            <a:r>
              <a:rPr lang="it-IT" sz="42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42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applica </a:t>
            </a:r>
            <a:r>
              <a:rPr lang="it-IT" sz="42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procedimenti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disciplinati</a:t>
            </a:r>
            <a:r>
              <a:rPr lang="it-IT" sz="4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42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CCI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42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salvo</a:t>
            </a:r>
            <a:r>
              <a:rPr lang="it-IT" sz="4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4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esso</a:t>
            </a:r>
            <a:r>
              <a:rPr lang="it-IT" sz="4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42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disponga</a:t>
            </a:r>
            <a:r>
              <a:rPr lang="it-IT" sz="4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diversamente</a:t>
            </a:r>
            <a:r>
              <a:rPr lang="it-IT" sz="42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42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9</a:t>
            </a:r>
            <a:r>
              <a:rPr lang="it-IT" sz="42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42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42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CCI prevede espressamente la </a:t>
            </a:r>
            <a:r>
              <a:rPr lang="it-IT" sz="42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sospensione feriale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solo in 2 casi:</a:t>
            </a:r>
          </a:p>
          <a:p>
            <a:pPr marL="342900" lvl="0" indent="-342900" algn="just">
              <a:lnSpc>
                <a:spcPct val="17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42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4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procedimento</a:t>
            </a:r>
            <a:r>
              <a:rPr lang="it-IT" sz="4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insinuazione</a:t>
            </a:r>
            <a:r>
              <a:rPr lang="it-IT" sz="42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42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42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passivo</a:t>
            </a:r>
            <a:r>
              <a:rPr lang="it-IT" sz="42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4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rivendica</a:t>
            </a:r>
            <a:r>
              <a:rPr lang="it-IT" sz="42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beni</a:t>
            </a:r>
            <a:r>
              <a:rPr lang="it-IT" sz="4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201</a:t>
            </a:r>
            <a:r>
              <a:rPr lang="it-IT" sz="42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</a:t>
            </a:r>
            <a:r>
              <a:rPr lang="it-IT" sz="42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CCI);</a:t>
            </a:r>
          </a:p>
          <a:p>
            <a:pPr marL="342900" lvl="0" indent="-342900" algn="just">
              <a:lnSpc>
                <a:spcPct val="170000"/>
              </a:lnSpc>
              <a:spcBef>
                <a:spcPts val="255"/>
              </a:spcBef>
              <a:spcAft>
                <a:spcPts val="0"/>
              </a:spcAft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42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procedimenti</a:t>
            </a:r>
            <a:r>
              <a:rPr lang="it-IT" sz="42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42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impugnazioni</a:t>
            </a:r>
            <a:r>
              <a:rPr lang="it-IT" sz="42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dello</a:t>
            </a:r>
            <a:r>
              <a:rPr lang="it-IT" sz="4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stato</a:t>
            </a:r>
            <a:r>
              <a:rPr lang="it-IT" sz="42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passivo</a:t>
            </a:r>
            <a:r>
              <a:rPr lang="it-IT" sz="42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42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207</a:t>
            </a:r>
            <a:r>
              <a:rPr lang="it-IT" sz="4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4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16</a:t>
            </a:r>
            <a:r>
              <a:rPr lang="it-IT" sz="42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42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42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endParaRPr lang="it-IT" sz="4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algn="just">
              <a:buNone/>
            </a:pPr>
            <a:endParaRPr lang="it-IT" sz="2000" dirty="0">
              <a:solidFill>
                <a:schemeClr val="bg1"/>
              </a:solidFill>
              <a:effectLst/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it-IT" sz="2000" dirty="0">
              <a:solidFill>
                <a:schemeClr val="bg1"/>
              </a:solidFill>
              <a:effectLst/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it-IT" sz="2000" dirty="0">
              <a:solidFill>
                <a:schemeClr val="bg1"/>
              </a:solidFill>
              <a:effectLst/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it-IT" sz="2000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	</a:t>
            </a:r>
            <a:r>
              <a:rPr lang="it-IT" sz="1700" i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Yyyyyyyyyyyyyyyyyyyyyyyyyyyyyyyyyyyyyyyyyyyyyyyyyyyyyyyyyyyyyyyyyyyyyyyyyyyyyyyyyyyyyyyyyyyyyyyyyyyyyyyyyyyyyyyyyyyyyyyyyyyyyyy</a:t>
            </a: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r>
              <a:rPr lang="it-IT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FEDERICO GUIDI  27 OTTOBRE 2022</a:t>
            </a:r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51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IL VOTO NEL CONCORDATO PREVENTIVO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30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42344" y="1948220"/>
            <a:ext cx="9830406" cy="3978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1500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commissario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giudiziale,</a:t>
            </a:r>
            <a:r>
              <a:rPr lang="it-IT" sz="1000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almeno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7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prima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data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iniziale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stabilita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voto,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propria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relazione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definitiva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comunica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agli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altri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interessati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6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D.Lgs.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147/2020).</a:t>
            </a:r>
          </a:p>
          <a:p>
            <a:r>
              <a:rPr lang="it-IT" sz="1000" dirty="0">
                <a:solidFill>
                  <a:schemeClr val="bg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Il termine non è soggetto alla sospensione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feriale (art. 107 c. 9 CCI).</a:t>
            </a:r>
          </a:p>
          <a:p>
            <a:pPr marL="75565" algn="just">
              <a:lnSpc>
                <a:spcPct val="150000"/>
              </a:lnSpc>
              <a:spcBef>
                <a:spcPts val="925"/>
              </a:spcBef>
              <a:spcAft>
                <a:spcPts val="0"/>
              </a:spcAft>
            </a:pP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Almeno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b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data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iniziale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stabilita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provvedimenti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 delegato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comunicati</a:t>
            </a:r>
            <a:r>
              <a:rPr lang="it-IT" sz="1000" b="1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7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D.Lgs.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147/2020):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 commissario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tutti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interessati.</a:t>
            </a:r>
          </a:p>
          <a:p>
            <a:pPr lvl="0" algn="just">
              <a:lnSpc>
                <a:spcPct val="150000"/>
              </a:lnSpc>
              <a:buSzPts val="1050"/>
              <a:tabLst>
                <a:tab pos="144780" algn="l"/>
              </a:tabLst>
            </a:pPr>
            <a:r>
              <a:rPr lang="it-IT" sz="1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i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questo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breve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lasso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temporale,</a:t>
            </a:r>
            <a:r>
              <a:rPr lang="it-IT" sz="1000" i="1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i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dovrebbe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avere</a:t>
            </a:r>
            <a:r>
              <a:rPr lang="it-IT" sz="1000" i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anche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i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tempo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i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richiedere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eventualmente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i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i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i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opportuni</a:t>
            </a:r>
            <a:r>
              <a:rPr lang="it-IT" sz="1000" i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chiarimenti</a:t>
            </a:r>
            <a:r>
              <a:rPr lang="it-IT" sz="1000" i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(di</a:t>
            </a:r>
            <a:r>
              <a:rPr lang="it-IT" sz="1000" i="1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1000" i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all'art. </a:t>
            </a: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i="1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i="1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</a:t>
            </a:r>
            <a:r>
              <a:rPr lang="it-IT" sz="1000" i="1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CCI),</a:t>
            </a:r>
            <a:r>
              <a:rPr lang="it-IT" sz="1000" i="1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ottenere</a:t>
            </a:r>
            <a:r>
              <a:rPr lang="it-IT" sz="1000" i="1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i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risposta</a:t>
            </a:r>
            <a:r>
              <a:rPr lang="it-IT" sz="1000" i="1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i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valutarla</a:t>
            </a:r>
            <a:r>
              <a:rPr lang="it-IT" sz="1000" i="1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i="1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fini</a:t>
            </a:r>
            <a:r>
              <a:rPr lang="it-IT" sz="1000" i="1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i="1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decisione</a:t>
            </a:r>
            <a:r>
              <a:rPr lang="it-IT" sz="1000" i="1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i="1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(Lamanna).</a:t>
            </a:r>
            <a:endParaRPr lang="it-IT" sz="1000" i="1" dirty="0">
              <a:latin typeface="+mj-lt"/>
              <a:ea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SzPts val="1050"/>
              <a:tabLst>
                <a:tab pos="144780" algn="l"/>
              </a:tabLs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espresso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mezzo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PEC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inviata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commissario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8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latin typeface="+mj-lt"/>
              <a:ea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SzPts val="1050"/>
              <a:tabLst>
                <a:tab pos="144780" algn="l"/>
              </a:tabLst>
            </a:pPr>
            <a:r>
              <a:rPr lang="it-IT" sz="1000" b="1" u="sng" spc="-4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Il</a:t>
            </a:r>
            <a:r>
              <a:rPr lang="it-IT" sz="1000" b="1" u="sng" spc="-14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2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voto,</a:t>
            </a:r>
            <a:r>
              <a:rPr lang="it-IT" sz="1000" b="1" u="sng" spc="-13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sia</a:t>
            </a:r>
            <a:r>
              <a:rPr lang="it-IT" sz="1000" b="1" u="sng" spc="-1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esso</a:t>
            </a:r>
            <a:r>
              <a:rPr lang="it-IT" sz="1000" b="1" u="sng" spc="-1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2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favorevole</a:t>
            </a:r>
            <a:r>
              <a:rPr lang="it-IT" sz="1000" b="1" u="sng" spc="-11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o</a:t>
            </a:r>
            <a:r>
              <a:rPr lang="it-IT" sz="1000" b="1" u="sng" spc="-1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contrario,</a:t>
            </a:r>
            <a:r>
              <a:rPr lang="it-IT" sz="1000" b="1" u="sng" spc="-13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dev’essere</a:t>
            </a:r>
            <a:r>
              <a:rPr lang="it-IT" sz="1000" b="1" u="sng" spc="-11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2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quindi</a:t>
            </a:r>
            <a:r>
              <a:rPr lang="it-IT" sz="1000" b="1" u="sng" spc="-1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manifestato</a:t>
            </a:r>
            <a:r>
              <a:rPr lang="it-IT" sz="1000" b="1" u="sng" spc="-1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1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u="sng" spc="-15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modo</a:t>
            </a:r>
            <a:r>
              <a:rPr lang="it-IT" sz="1000" b="1" u="sng" spc="-11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espresso</a:t>
            </a:r>
            <a:r>
              <a:rPr lang="it-IT" sz="1000" b="1" u="sng" spc="-1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e</a:t>
            </a:r>
            <a:r>
              <a:rPr lang="it-IT" sz="1000" b="1" u="sng" spc="-1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2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b="1" u="sng" spc="-15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si</a:t>
            </a:r>
            <a:r>
              <a:rPr lang="it-IT" sz="1000" b="1" u="sng" spc="-1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2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prevedono</a:t>
            </a:r>
            <a:r>
              <a:rPr lang="it-IT" sz="1000" b="1" u="sng" spc="-1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più</a:t>
            </a:r>
            <a:r>
              <a:rPr lang="it-IT" sz="1000" b="1" u="sng" spc="-15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meccanismi</a:t>
            </a:r>
            <a:r>
              <a:rPr lang="it-IT" sz="1000" b="1" u="sng" spc="-1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di</a:t>
            </a:r>
            <a:r>
              <a:rPr lang="it-IT" sz="1000" b="1" u="sng" spc="-1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u="sng" spc="-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silenzio </a:t>
            </a:r>
            <a:r>
              <a:rPr lang="it-IT" sz="1000" b="1" u="sng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assenso.</a:t>
            </a:r>
          </a:p>
          <a:p>
            <a:pPr lvl="0" algn="just">
              <a:lnSpc>
                <a:spcPct val="150000"/>
              </a:lnSpc>
              <a:buSzPts val="1050"/>
              <a:tabLst>
                <a:tab pos="144780" algn="l"/>
              </a:tabLst>
            </a:pP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Tutti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dati</a:t>
            </a:r>
            <a:r>
              <a:rPr lang="it-IT" sz="1000" b="1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b="1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proprietà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ministero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giustizia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debbono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essere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conservati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disciplina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vigente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atti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giudiziari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107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8 secondo periodo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it-IT" sz="1000" dirty="0"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 </a:t>
            </a:r>
            <a:endParaRPr lang="it-IT" sz="1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39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1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IL VOTO NEL CONCORDATO PREVENTIVO – CREDITO CONTESTATI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31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549796" y="1925049"/>
            <a:ext cx="10362845" cy="3037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</a:pP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marR="67310" algn="just">
              <a:lnSpc>
                <a:spcPct val="1500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1200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2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giudice</a:t>
            </a:r>
            <a:r>
              <a:rPr lang="it-IT" sz="12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delegato</a:t>
            </a:r>
            <a:r>
              <a:rPr lang="it-IT" sz="12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può</a:t>
            </a:r>
            <a:r>
              <a:rPr lang="it-IT" sz="12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ammettere</a:t>
            </a:r>
            <a:r>
              <a:rPr lang="it-IT" sz="1200" b="1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provvisoriamente</a:t>
            </a:r>
            <a:r>
              <a:rPr lang="it-IT" sz="1200" b="1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tutto</a:t>
            </a:r>
            <a:r>
              <a:rPr lang="it-IT" sz="12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2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parte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 </a:t>
            </a:r>
            <a:r>
              <a:rPr lang="it-IT" sz="12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crediti</a:t>
            </a:r>
            <a:r>
              <a:rPr lang="it-IT" sz="1200" b="1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contestati</a:t>
            </a:r>
            <a:r>
              <a:rPr lang="it-IT" sz="1200" b="1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ai</a:t>
            </a:r>
            <a:r>
              <a:rPr lang="it-IT" sz="1200" b="1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soli</a:t>
            </a:r>
            <a:r>
              <a:rPr lang="it-IT" sz="1200" b="1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fini</a:t>
            </a:r>
            <a:r>
              <a:rPr lang="it-IT" sz="1200" b="1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200" b="1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voto</a:t>
            </a:r>
            <a:r>
              <a:rPr lang="it-IT" sz="1200" b="1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2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200" b="1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calcolo</a:t>
            </a:r>
            <a:r>
              <a:rPr lang="it-IT" sz="12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200" b="1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maggioranze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senza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ciò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pregiudichi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pronunzie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definitive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sulla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sussistenza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sulla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collocazione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(ossia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sul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rango)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dei</a:t>
            </a:r>
            <a:r>
              <a:rPr lang="it-IT" sz="1200" spc="-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crediti</a:t>
            </a:r>
            <a:r>
              <a:rPr lang="it-IT" sz="1200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stessi</a:t>
            </a:r>
            <a:r>
              <a:rPr lang="it-IT" sz="1200" spc="-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108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primo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periodo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endParaRPr lang="it-IT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Provvede nello stesso modo in caso di rinuncia al privilegio (art. 108 c. 1 secondo periodo CCI).</a:t>
            </a:r>
            <a:endParaRPr lang="it-IT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marR="94615" algn="just">
              <a:lnSpc>
                <a:spcPct val="150000"/>
              </a:lnSpc>
            </a:pPr>
            <a:r>
              <a:rPr lang="it-IT" sz="1200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mancanza,</a:t>
            </a:r>
            <a:r>
              <a:rPr lang="it-IT" sz="12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sono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ammessi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voto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sulla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base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dell’elenco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(di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cui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all’art.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107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3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fatto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salvo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200" spc="-2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diritto</a:t>
            </a:r>
            <a:r>
              <a:rPr lang="it-IT" sz="12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proporre</a:t>
            </a:r>
            <a:r>
              <a:rPr lang="it-IT" sz="12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opposizione</a:t>
            </a:r>
            <a:r>
              <a:rPr lang="it-IT" sz="12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all’omologazione</a:t>
            </a:r>
            <a:r>
              <a:rPr lang="it-IT" sz="12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108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quarto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periodo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aggiunto</a:t>
            </a:r>
            <a:r>
              <a:rPr lang="it-IT" sz="12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</a:t>
            </a:r>
            <a:r>
              <a:rPr lang="it-IT" sz="1200" spc="-2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D.Lgs.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147/2020).</a:t>
            </a:r>
            <a:r>
              <a:rPr lang="it-IT" sz="1200" spc="-2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</a:p>
          <a:p>
            <a:pPr marL="75565" algn="just">
              <a:lnSpc>
                <a:spcPct val="150000"/>
              </a:lnSpc>
              <a:spcBef>
                <a:spcPts val="830"/>
              </a:spcBef>
            </a:pP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200" b="1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esclusi</a:t>
            </a:r>
            <a:r>
              <a:rPr lang="it-IT" sz="12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possono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opporsi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alla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esclusione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sede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omologazione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concordato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nel</a:t>
            </a:r>
            <a:r>
              <a:rPr lang="it-IT" sz="12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solo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caso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cui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loro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ammissione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avrebbe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avuto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influenza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sulla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formazione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maggioranze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108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endParaRPr lang="it-IT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800" dirty="0"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 </a:t>
            </a: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692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131132"/>
            <a:ext cx="9944099" cy="793917"/>
          </a:xfrm>
        </p:spPr>
        <p:txBody>
          <a:bodyPr>
            <a:normAutofit/>
          </a:bodyPr>
          <a:lstStyle/>
          <a:p>
            <a:r>
              <a:rPr lang="it-IT" sz="13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IL VOTO NEL CONCORDATO PREVENTIVO - maggioranze</a:t>
            </a:r>
            <a:b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</a:br>
            <a:endParaRPr lang="it-IT" sz="28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32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641D8C-44E8-94AE-458C-8230927AB21A}"/>
              </a:ext>
            </a:extLst>
          </p:cNvPr>
          <p:cNvSpPr txBox="1"/>
          <p:nvPr/>
        </p:nvSpPr>
        <p:spPr>
          <a:xfrm>
            <a:off x="742344" y="1948220"/>
            <a:ext cx="9830406" cy="3066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150000"/>
              </a:lnSpc>
              <a:spcBef>
                <a:spcPts val="960"/>
              </a:spcBef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recente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legislativo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correttivo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intervenuto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sull'articolo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disciplina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l’approvazione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sostituendolo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intero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sostanza,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innovandone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soltanto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alcune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parti.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sostituito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dall'art.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23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D.Lgs.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83/2022).</a:t>
            </a:r>
          </a:p>
          <a:p>
            <a:pPr marL="75565" algn="just">
              <a:lnSpc>
                <a:spcPct val="150000"/>
              </a:lnSpc>
            </a:pPr>
            <a:r>
              <a:rPr lang="it-IT" sz="1000" b="1" u="sng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 particolare le novità hanno riguardato una disciplina applicabile in caso di concordato in continuità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</a:t>
            </a:r>
          </a:p>
          <a:p>
            <a:pPr marL="75565" marR="94615" algn="just">
              <a:lnSpc>
                <a:spcPct val="1500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approvato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dai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rappresentano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 </a:t>
            </a:r>
            <a:r>
              <a:rPr lang="it-IT" sz="1000" b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 (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REGOLA GENERALE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) ,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però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fatto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espressamente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salvo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quanto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previsto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 109 c. 1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 previste due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eccezioni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 regola generale della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maggioranza semplice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 109 c. 1 secondo periodo e terzo CCI):</a:t>
            </a:r>
          </a:p>
          <a:p>
            <a:pPr marL="342900" marR="215900" lvl="0" indent="-342900" algn="just">
              <a:lnSpc>
                <a:spcPct val="150000"/>
              </a:lnSpc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unico</a:t>
            </a:r>
            <a:r>
              <a:rPr lang="it-IT" sz="1000" b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titolare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misura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superiore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oltre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semplice,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raggiunta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teste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espressi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previste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diverse</a:t>
            </a:r>
            <a:r>
              <a:rPr lang="it-IT" sz="1000" b="1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classi</a:t>
            </a:r>
            <a:r>
              <a:rPr lang="it-IT" sz="1000" b="1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approvato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b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 raggiunta anche nel maggior numero di classi.</a:t>
            </a:r>
          </a:p>
          <a:p>
            <a:pPr marL="75565" marR="94615" algn="just">
              <a:lnSpc>
                <a:spcPct val="150000"/>
              </a:lnSpc>
              <a:spcBef>
                <a:spcPts val="875"/>
              </a:spcBef>
              <a:spcAft>
                <a:spcPts val="0"/>
              </a:spcAft>
            </a:pP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poste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più</a:t>
            </a:r>
            <a:r>
              <a:rPr lang="it-IT" sz="1000" b="1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concorrenti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considera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approvata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conseguito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più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elevata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voto;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parità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prevale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quella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parità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fra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quella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presentata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005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6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…segue..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33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619250" y="2105526"/>
            <a:ext cx="9163050" cy="3587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150000"/>
              </a:lnSpc>
              <a:spcBef>
                <a:spcPts val="805"/>
              </a:spcBef>
            </a:pP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nessuna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concorrenti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poste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approvata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previste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legge,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delegato, con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adottare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entro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30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successivo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chiusura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operazioni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CCI):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b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rimette</a:t>
            </a:r>
            <a:r>
              <a:rPr lang="it-IT" sz="1000" b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conseguito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relativa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marR="346075" lvl="0" indent="-342900" algn="just">
              <a:lnSpc>
                <a:spcPct val="150000"/>
              </a:lnSpc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fissa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comunicazione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partire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20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successivi,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possono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far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pervenire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proprio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via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PEC.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ogni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applicano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generali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computare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terzo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richiama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comma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1).</a:t>
            </a:r>
          </a:p>
          <a:p>
            <a:pPr marL="75565" marR="94615" algn="just">
              <a:lnSpc>
                <a:spcPct val="1500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b="1" spc="-2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b="1" spc="-2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privilegio</a:t>
            </a:r>
            <a:r>
              <a:rPr lang="it-IT" sz="1000" b="1" spc="-2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pegno</a:t>
            </a:r>
            <a:r>
              <a:rPr lang="it-IT" sz="1000" b="1" spc="-2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b="1" spc="-2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ipoteca </a:t>
            </a:r>
            <a:r>
              <a:rPr lang="it-IT" sz="1000" b="1" spc="-2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2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muniti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privilegio,</a:t>
            </a:r>
            <a:r>
              <a:rPr lang="it-IT" sz="1000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pegno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ipoteca,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anche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loro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garanzia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contestata,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prevede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integrale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pagamento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hanno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diritto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rinunciano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parte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diritto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prelazione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3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muniti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privilegio,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pegno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ipoteca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rinunciano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parte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prelazione,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coperta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garanzia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equiparati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chirografari;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rinuncia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effetto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3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muniti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diritto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prelazione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prevede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soddisfazione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integrale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equiparati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chirografari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parte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residua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4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6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Voto nel concordato in continuità aziendale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34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267427" y="2222338"/>
            <a:ext cx="9105297" cy="3998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marR="139700" algn="just">
              <a:lnSpc>
                <a:spcPct val="150000"/>
              </a:lnSpc>
              <a:spcBef>
                <a:spcPts val="895"/>
              </a:spcBef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recente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legislativo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correttivo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introdotto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disposizione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(un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nuovo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dell'art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l'approvazione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aziendale. </a:t>
            </a:r>
          </a:p>
          <a:p>
            <a:pPr marL="75565" marR="139700" algn="just">
              <a:lnSpc>
                <a:spcPct val="150000"/>
              </a:lnSpc>
              <a:spcBef>
                <a:spcPts val="895"/>
              </a:spcBef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particolare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prevede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tale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approvato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 </a:t>
            </a:r>
            <a:r>
              <a:rPr lang="it-IT" sz="1000" b="1" spc="-2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tutte </a:t>
            </a:r>
            <a:r>
              <a:rPr lang="it-IT" sz="1000" b="1" spc="-2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 </a:t>
            </a:r>
            <a:r>
              <a:rPr lang="it-IT" sz="1000" b="1" spc="-2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classi </a:t>
            </a:r>
            <a:r>
              <a:rPr lang="it-IT" sz="1000" b="1" spc="-2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votano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favore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marR="94615" algn="just">
              <a:lnSpc>
                <a:spcPct val="150000"/>
              </a:lnSpc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ciascuna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classe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approvata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raggiunta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oppure,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mancanza,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hanno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votato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favorevolmente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due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terzi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votanti,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purché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abbiano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votato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titolari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almeno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metà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totale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medesima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</a:p>
          <a:p>
            <a:pPr marL="75565" marR="94615" algn="just">
              <a:lnSpc>
                <a:spcPct val="150000"/>
              </a:lnSpc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mancata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approvazione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applica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disciplina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prevista per l’omologa in caso di una o più classi dissenzienti  di cui a successiva slide n. 38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terzo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richiama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nuovo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112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muniti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diritto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prelazione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votano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soddisfatti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denaro,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integralmente,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entro</a:t>
            </a:r>
            <a:r>
              <a:rPr lang="it-IT" sz="1000" b="1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180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dall’omologazione,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purché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garanzia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reale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assiste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ipotecario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pignoratizio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resti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ferma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liquidazione,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funzionale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loro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pagamento,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beni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diritti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sui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quali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sussiste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causa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prelazione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quarto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b="1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b="1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lavoratori</a:t>
            </a:r>
            <a:r>
              <a:rPr lang="it-IT" sz="1000" b="1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assistiti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privilegio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(di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all’art.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2751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bis,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n.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c.c.)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30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giorni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quinto periodo CCI).</a:t>
            </a:r>
          </a:p>
          <a:p>
            <a:pPr marL="75565" algn="just">
              <a:lnSpc>
                <a:spcPct val="150000"/>
              </a:lnSpc>
              <a:spcBef>
                <a:spcPts val="25"/>
              </a:spcBef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ricorrono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condizioni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periodo,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muniti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diritto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prelazione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votano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e,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parte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incapiente,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inseriti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una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classe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distinta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sesto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74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600" b="1" spc="-15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Esclusione</a:t>
            </a:r>
            <a:r>
              <a:rPr lang="it-IT" sz="1600" b="1" spc="-130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600" b="1" spc="-20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</a:t>
            </a:r>
            <a:r>
              <a:rPr lang="it-IT" sz="1600" b="1" spc="-135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600" b="1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voto</a:t>
            </a:r>
            <a:r>
              <a:rPr lang="it-IT" sz="1600" b="1" spc="-135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600" b="1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600" b="1" spc="-125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600" b="1" spc="-20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dalle</a:t>
            </a:r>
            <a:r>
              <a:rPr lang="it-IT" sz="1600" b="1" spc="-125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600" b="1" spc="-35" dirty="0">
                <a:solidFill>
                  <a:srgbClr val="6E0A07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maggioranze</a:t>
            </a:r>
            <a:endParaRPr lang="it-IT" sz="1600" cap="small" dirty="0">
              <a:solidFill>
                <a:srgbClr val="8515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35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209675" y="1764108"/>
            <a:ext cx="9163050" cy="3087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150000"/>
              </a:lnSpc>
              <a:spcBef>
                <a:spcPts val="845"/>
              </a:spcBef>
              <a:spcAft>
                <a:spcPts val="0"/>
              </a:spcAft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esclusi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computo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6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CCI,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D.Lgs.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83/2022</a:t>
            </a:r>
            <a:r>
              <a:rPr lang="it-IT" sz="1000" spc="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modificato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solo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numero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comma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6):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coniuge</a:t>
            </a:r>
            <a:r>
              <a:rPr lang="it-IT" sz="1000" b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convivente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fatto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parte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dell'unione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civile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parenti</a:t>
            </a:r>
            <a:r>
              <a:rPr lang="it-IT" sz="1000" b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affini</a:t>
            </a:r>
            <a:r>
              <a:rPr lang="it-IT" sz="1000" b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fino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quarto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grado;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società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controlla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società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debitrice,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società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questa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controllate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quelle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sottoposte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controllo;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cessionari</a:t>
            </a:r>
            <a:r>
              <a:rPr lang="it-IT" sz="1000" b="1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b="1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aggiudicatari</a:t>
            </a:r>
            <a:r>
              <a:rPr lang="it-IT" sz="1000" b="1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soggetti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sopra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indicati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meno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anno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prima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domanda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marR="181610" lvl="0" indent="-342900" algn="just">
              <a:lnSpc>
                <a:spcPct val="150000"/>
              </a:lnSpc>
              <a:spcBef>
                <a:spcPts val="35"/>
              </a:spcBef>
              <a:spcAft>
                <a:spcPts val="0"/>
              </a:spcAft>
              <a:buSzPts val="1050"/>
              <a:buFont typeface="Arial" panose="020B0604020202020204" pitchFamily="34" charset="0"/>
              <a:buChar char="-"/>
              <a:tabLst>
                <a:tab pos="14478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conflitto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d'interessi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cui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accertamento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rimesso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delegato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(prima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voto)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quindi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(in sede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omologazione).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marR="38735" algn="just">
              <a:lnSpc>
                <a:spcPct val="150000"/>
              </a:lnSpc>
              <a:spcBef>
                <a:spcPts val="970"/>
              </a:spcBef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propone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oppure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società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questo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controllate,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società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controllanti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sottoposte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comune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controllo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(ai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sensi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dell'art.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2359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c.c.)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possono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votare</a:t>
            </a:r>
            <a:r>
              <a:rPr lang="it-IT" sz="1000" b="1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soltanto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prevede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l'inserimento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apposita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109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7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D.Lgs.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83/2022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modificato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solo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numero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comma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6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7).</a:t>
            </a: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449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6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RELAZIONE COMMISSARIO SU VOTO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36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209675" y="1764108"/>
            <a:ext cx="9163050" cy="3433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marR="215265" algn="just">
              <a:lnSpc>
                <a:spcPct val="150000"/>
              </a:lnSpc>
              <a:spcBef>
                <a:spcPts val="925"/>
              </a:spcBef>
              <a:spcAft>
                <a:spcPts val="0"/>
              </a:spcAft>
            </a:pP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Relazione</a:t>
            </a:r>
            <a:r>
              <a:rPr lang="it-IT" sz="1000" b="1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sull’esito</a:t>
            </a:r>
            <a:r>
              <a:rPr lang="it-IT" sz="1000" b="1" spc="-2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b="1" spc="-2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votazione</a:t>
            </a:r>
            <a:r>
              <a:rPr lang="it-IT" sz="1000" b="1" spc="-2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All'esito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votazione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commissario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redige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un’apposita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relazione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nella quale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: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marR="90170" lvl="0" indent="-342900" algn="just">
              <a:lnSpc>
                <a:spcPct val="150000"/>
              </a:lnSpc>
              <a:spcBef>
                <a:spcPts val="5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inseriti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favorevoli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contrari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l'indicazione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nominativa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votanti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dell'ammontare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rispettivi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 110 c. 1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inserita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indicazione</a:t>
            </a:r>
            <a:r>
              <a:rPr lang="it-IT" sz="1000" b="1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nominativa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hanno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esercitato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dell'ammontare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loro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110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1secondo periodo CCI).</a:t>
            </a:r>
          </a:p>
          <a:p>
            <a:pPr marL="75565" marR="215265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relazione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allegata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supporto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informatico,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documentazione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relativa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all'espressione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110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terzo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periodo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relazione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è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depositata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cancelleria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giorno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successivo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chiusura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operazioni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110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925"/>
              </a:spcBef>
            </a:pP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Quando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commissario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rileva,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dopo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l'approvazione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concordato,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mutate</a:t>
            </a:r>
            <a:r>
              <a:rPr lang="it-IT" sz="1000" b="1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condizioni</a:t>
            </a:r>
            <a:r>
              <a:rPr lang="it-IT" sz="1000" b="1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b="1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fattibilità</a:t>
            </a:r>
            <a:r>
              <a:rPr lang="it-IT" sz="1000" b="1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b="1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piano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dà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avviso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possono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costituirsi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omologazione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prima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udienza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(ossia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all’udienza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prevista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dall’art.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48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CCI),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modificare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(art.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110</a:t>
            </a:r>
            <a:r>
              <a:rPr lang="it-IT" sz="100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3</a:t>
            </a:r>
            <a:r>
              <a:rPr lang="it-IT" sz="100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</a:p>
          <a:p>
            <a:pPr marL="75565" algn="just">
              <a:lnSpc>
                <a:spcPct val="150000"/>
              </a:lnSpc>
              <a:spcBef>
                <a:spcPts val="925"/>
              </a:spcBef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costituzione nel sub procedimenti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effettua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mediante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una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memoria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(come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previsto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opposizioni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 sensi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dell’art.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48 c. 2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 </a:t>
            </a: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89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6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MANCATA APPROVAZIONE CONCORDATO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37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209675" y="1764108"/>
            <a:ext cx="9163050" cy="2116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marR="38735" algn="just">
              <a:lnSpc>
                <a:spcPct val="1500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art.</a:t>
            </a:r>
            <a:r>
              <a:rPr lang="it-IT" sz="105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111</a:t>
            </a:r>
            <a:r>
              <a:rPr lang="it-IT" sz="1050" b="1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5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</a:t>
            </a:r>
            <a:r>
              <a:rPr lang="it-IT" sz="1050" spc="-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5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</a:t>
            </a:r>
            <a:r>
              <a:rPr lang="it-IT" sz="105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termine</a:t>
            </a:r>
            <a:r>
              <a:rPr lang="it-IT" sz="105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stabilito</a:t>
            </a:r>
            <a:r>
              <a:rPr lang="it-IT" sz="105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5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</a:t>
            </a:r>
            <a:r>
              <a:rPr lang="it-IT" sz="105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raggiungono</a:t>
            </a:r>
            <a:r>
              <a:rPr lang="it-IT" sz="105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5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maggioranze</a:t>
            </a:r>
            <a:r>
              <a:rPr lang="it-IT" sz="105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richieste, </a:t>
            </a:r>
            <a:r>
              <a:rPr lang="it-IT" sz="105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50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giudice</a:t>
            </a:r>
            <a:r>
              <a:rPr lang="it-IT" sz="105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delegato</a:t>
            </a:r>
            <a:r>
              <a:rPr lang="it-IT" sz="105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</a:t>
            </a:r>
            <a:r>
              <a:rPr lang="it-IT" sz="105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riferisce</a:t>
            </a:r>
            <a:r>
              <a:rPr lang="it-IT" sz="1050" b="1" spc="-2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immediatamente</a:t>
            </a:r>
            <a:r>
              <a:rPr lang="it-IT" sz="105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50" spc="-2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tribunale,</a:t>
            </a:r>
            <a:r>
              <a:rPr lang="it-IT" sz="105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5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apre</a:t>
            </a:r>
            <a:r>
              <a:rPr lang="it-IT" sz="105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50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sentenza</a:t>
            </a:r>
            <a:r>
              <a:rPr lang="it-IT" sz="105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5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</a:t>
            </a:r>
            <a:r>
              <a:rPr lang="it-IT" sz="105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giudiziale,</a:t>
            </a:r>
            <a:r>
              <a:rPr lang="it-IT" sz="105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50" spc="-2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presenza</a:t>
            </a:r>
            <a:r>
              <a:rPr lang="it-IT" sz="105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relativa</a:t>
            </a:r>
            <a:r>
              <a:rPr lang="it-IT" sz="1050" spc="-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istanza</a:t>
            </a:r>
            <a:r>
              <a:rPr lang="it-IT" sz="105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5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verificato</a:t>
            </a:r>
            <a:r>
              <a:rPr lang="it-IT" sz="105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5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</a:t>
            </a:r>
            <a:r>
              <a:rPr lang="it-IT" sz="105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sussistono</a:t>
            </a:r>
            <a:r>
              <a:rPr lang="it-IT" sz="105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</a:t>
            </a:r>
            <a:r>
              <a:rPr lang="it-IT" sz="105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presupposti</a:t>
            </a:r>
            <a:r>
              <a:rPr lang="it-IT" sz="105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(ai</a:t>
            </a:r>
            <a:r>
              <a:rPr lang="it-IT" sz="105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sensi</a:t>
            </a:r>
            <a:r>
              <a:rPr lang="it-IT" sz="105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dell’art.</a:t>
            </a:r>
            <a:r>
              <a:rPr lang="it-IT" sz="105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49</a:t>
            </a:r>
            <a:r>
              <a:rPr lang="it-IT" sz="105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5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</a:t>
            </a:r>
            <a:r>
              <a:rPr lang="it-IT" sz="105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5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30"/>
              </a:spcBef>
              <a:spcAft>
                <a:spcPts val="0"/>
              </a:spcAft>
            </a:pP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 Gli altri casi in cui si può passare dal concordato alla liquidazione giudiziale sono le ipotesi di:</a:t>
            </a:r>
          </a:p>
          <a:p>
            <a:pPr marL="342900" lvl="0" indent="-342900" algn="just">
              <a:lnSpc>
                <a:spcPct val="150000"/>
              </a:lnSpc>
              <a:buSzPts val="950"/>
              <a:buFont typeface="Arial" panose="020B0604020202020204" pitchFamily="34" charset="0"/>
              <a:buChar char="-"/>
              <a:tabLst>
                <a:tab pos="289560" algn="l"/>
              </a:tabLst>
            </a:pPr>
            <a:r>
              <a:rPr lang="it-IT" sz="105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risoluzione</a:t>
            </a:r>
            <a:r>
              <a:rPr lang="it-IT" sz="105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 concordato</a:t>
            </a:r>
            <a:r>
              <a:rPr lang="it-IT" sz="105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;</a:t>
            </a:r>
            <a:endParaRPr lang="it-IT" sz="105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950"/>
              <a:buFont typeface="Arial" panose="020B0604020202020204" pitchFamily="34" charset="0"/>
              <a:buChar char="-"/>
              <a:tabLst>
                <a:tab pos="289560" algn="l"/>
              </a:tabLst>
            </a:pPr>
            <a:r>
              <a:rPr lang="it-IT" sz="105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annullamento</a:t>
            </a:r>
            <a:r>
              <a:rPr lang="it-IT" sz="1050" spc="-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5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5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endParaRPr lang="it-IT" sz="105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 </a:t>
            </a: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10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6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OMOLOGA DEL CONCORDATO PREVENTIVO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38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409700" y="1966312"/>
            <a:ext cx="9163050" cy="4113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marR="94615" algn="just">
              <a:lnSpc>
                <a:spcPct val="150000"/>
              </a:lnSpc>
              <a:spcBef>
                <a:spcPts val="960"/>
              </a:spcBef>
              <a:spcAft>
                <a:spcPts val="0"/>
              </a:spcAft>
            </a:pP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recente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decreto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legislativo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correttivo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introdotto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ampia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disciplina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omologazione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nella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procedura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(l'art.</a:t>
            </a:r>
            <a:r>
              <a:rPr lang="it-IT" sz="1000" spc="-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24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D.Lgs.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83/2022</a:t>
            </a:r>
            <a:r>
              <a:rPr lang="it-IT" sz="1000" spc="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ha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sostituito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l'art.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112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modificato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l'art.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113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latin typeface="+mj-lt"/>
              <a:ea typeface="Arial" panose="020B0604020202020204" pitchFamily="34" charset="0"/>
            </a:endParaRPr>
          </a:p>
          <a:p>
            <a:pPr marL="75565" marR="94615" algn="just">
              <a:lnSpc>
                <a:spcPct val="150000"/>
              </a:lnSpc>
              <a:spcBef>
                <a:spcPts val="960"/>
              </a:spcBef>
              <a:spcAft>
                <a:spcPts val="0"/>
              </a:spcAft>
            </a:pP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particolare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nuova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disciplina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omologazione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nuovo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112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precisa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contenuto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verifiche</a:t>
            </a:r>
            <a:r>
              <a:rPr lang="it-IT" sz="1000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compiute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(a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seconda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sia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meno),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omologazione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tramite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ristrutturazione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trasversale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(prevista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dall'art.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11,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par.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1,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lett.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 e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b,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Dir.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UE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2019/1023)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convenienza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(previsto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dall'art.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11,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par.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1,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lett.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c,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Dir.</a:t>
            </a:r>
            <a:r>
              <a:rPr lang="it-IT" sz="1000" spc="-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UE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2019/1023).</a:t>
            </a:r>
          </a:p>
          <a:p>
            <a:pPr marL="75565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tribunale omologa il concordato dopo avere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verificato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 art. 112 c. 1 CCI):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regolarità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procedura;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l'esito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votazione;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l'ammissibilità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corretta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formazione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classi;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parità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trattamento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spc="-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all’interno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ciascuna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classe;</a:t>
            </a:r>
          </a:p>
          <a:p>
            <a:pPr marL="342900" marR="329565" lvl="0" indent="-3429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175260" algn="l"/>
              </a:tabLst>
            </a:pPr>
            <a:r>
              <a:rPr lang="it-IT" sz="1000" b="1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tutte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classi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abbiano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votato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favorevolmente,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2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piano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2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sia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privo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ragionevoli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prospettive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impedire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superare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l’insolvenza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eventuali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nuovi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finanziamenti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siano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necessari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per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l’attuazione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 piano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e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pregiudichino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ingiustamente</a:t>
            </a:r>
            <a:r>
              <a:rPr lang="it-IT" sz="1000" spc="-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interessi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creditori;</a:t>
            </a: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b="1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ogni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altro</a:t>
            </a:r>
            <a:r>
              <a:rPr lang="it-IT" sz="1000" b="1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fattibilità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piano,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intesa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come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manifesta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inattitudine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raggiungere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gli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obiettivi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prefissati.</a:t>
            </a: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349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4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OMOLOGA DEL CONCORDATO PREVENTIVO con continuità aziendale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39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409700" y="1966312"/>
            <a:ext cx="9163050" cy="4344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marR="97790" algn="just">
              <a:lnSpc>
                <a:spcPct val="150000"/>
              </a:lnSpc>
              <a:spcBef>
                <a:spcPts val="875"/>
              </a:spcBef>
              <a:spcAft>
                <a:spcPts val="0"/>
              </a:spcAft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continuità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aziendale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più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classi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dissenzienti,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su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richiesta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consenso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debitore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caso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concorrenti,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omologa</a:t>
            </a:r>
            <a:r>
              <a:rPr lang="it-IT" sz="1000" b="1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altresì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ricorrono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congiuntamente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seguenti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condizioni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112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CCI):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u="sng" spc="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il</a:t>
            </a:r>
            <a:r>
              <a:rPr lang="it-IT" sz="1000" u="sng" spc="-13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valore</a:t>
            </a:r>
            <a:r>
              <a:rPr lang="it-IT" sz="1000" u="sng" spc="-9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</a:t>
            </a:r>
            <a:r>
              <a:rPr lang="it-IT" sz="1000" u="sng" spc="-8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liquidazione</a:t>
            </a:r>
            <a:r>
              <a:rPr lang="it-IT" sz="1000" u="sng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è</a:t>
            </a:r>
            <a:r>
              <a:rPr lang="it-IT" sz="1000" u="sng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distribuito</a:t>
            </a:r>
            <a:r>
              <a:rPr lang="it-IT" sz="1000" u="sng" spc="-9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nel</a:t>
            </a:r>
            <a:r>
              <a:rPr lang="it-IT" sz="1000" u="sng" spc="-13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rispetto</a:t>
            </a:r>
            <a:r>
              <a:rPr lang="it-IT" sz="1000" u="sng" spc="-9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u="sng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graduazione</a:t>
            </a:r>
            <a:r>
              <a:rPr lang="it-IT" sz="1000" u="sng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u="sng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cause</a:t>
            </a:r>
            <a:r>
              <a:rPr lang="it-IT" sz="1000" u="sng" spc="-9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legittime</a:t>
            </a:r>
            <a:r>
              <a:rPr lang="it-IT" sz="1000" u="sng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</a:t>
            </a:r>
            <a:r>
              <a:rPr lang="it-IT" sz="1000" u="sng" spc="-8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prelazione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marR="169545" lvl="0" indent="-3429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u="sng" spc="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il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valore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eccedente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quello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liquidazione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è distribuito </a:t>
            </a:r>
            <a:r>
              <a:rPr lang="it-IT" sz="1000" u="sng" spc="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in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modo </a:t>
            </a:r>
            <a:r>
              <a:rPr lang="it-IT" sz="1000" u="sng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tale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che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 crediti </a:t>
            </a:r>
            <a:r>
              <a:rPr lang="it-IT" sz="1000" u="sng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inclusi </a:t>
            </a:r>
            <a:r>
              <a:rPr lang="it-IT" sz="1000" u="sng" spc="-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nelle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classi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dissenzienti </a:t>
            </a:r>
            <a:r>
              <a:rPr lang="it-IT" sz="1000" u="sng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ricevano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complessivamente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un</a:t>
            </a:r>
            <a:r>
              <a:rPr lang="it-IT" sz="1000" u="sng" spc="-15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trattamento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almeno</a:t>
            </a:r>
            <a:r>
              <a:rPr lang="it-IT" sz="1000" u="sng" spc="-1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pari</a:t>
            </a:r>
            <a:r>
              <a:rPr lang="it-IT" sz="1000" u="sng" spc="-10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a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quello</a:t>
            </a:r>
            <a:r>
              <a:rPr lang="it-IT" sz="1000" u="sng" spc="-1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classi</a:t>
            </a:r>
            <a:r>
              <a:rPr lang="it-IT" sz="1000" u="sng" spc="-10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dello</a:t>
            </a:r>
            <a:r>
              <a:rPr lang="it-IT" sz="1000" u="sng" spc="-1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stesso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grado</a:t>
            </a:r>
            <a:r>
              <a:rPr lang="it-IT" sz="1000" u="sng" spc="-1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e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più</a:t>
            </a:r>
            <a:r>
              <a:rPr lang="it-IT" sz="1000" u="sng" spc="-15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favorevole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rispetto</a:t>
            </a:r>
            <a:r>
              <a:rPr lang="it-IT" sz="1000" u="sng" spc="-1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a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quello</a:t>
            </a:r>
            <a:r>
              <a:rPr lang="it-IT" sz="1000" u="sng" spc="-1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u="sng" spc="-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classi</a:t>
            </a:r>
            <a:r>
              <a:rPr lang="it-IT" sz="1000" u="sng" spc="-10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di grado</a:t>
            </a:r>
            <a:r>
              <a:rPr lang="it-IT" sz="1000" u="sng" spc="-7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inferiore</a:t>
            </a:r>
            <a:r>
              <a:rPr lang="it-IT" sz="1000" u="sng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(fermo</a:t>
            </a:r>
            <a:r>
              <a:rPr lang="it-IT" sz="1000" u="sng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restando</a:t>
            </a:r>
            <a:r>
              <a:rPr lang="it-IT" sz="1000" u="sng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quanto</a:t>
            </a:r>
            <a:r>
              <a:rPr lang="it-IT" sz="1000" u="sng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previsto</a:t>
            </a:r>
            <a:r>
              <a:rPr lang="it-IT" sz="1000" u="sng" spc="-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dall’art.</a:t>
            </a:r>
            <a:r>
              <a:rPr lang="it-IT" sz="1000" u="sng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84</a:t>
            </a:r>
            <a:r>
              <a:rPr lang="it-IT" sz="1000" u="sng" spc="-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c.</a:t>
            </a:r>
            <a:r>
              <a:rPr lang="it-IT" sz="1000" u="sng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7</a:t>
            </a:r>
            <a:r>
              <a:rPr lang="it-IT" sz="1000" u="sng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CCI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);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SzPts val="1050"/>
              <a:buFont typeface="Arial" panose="020B0604020202020204" pitchFamily="34" charset="0"/>
              <a:buAutoNum type="alphaLcParenR"/>
              <a:tabLst>
                <a:tab pos="205740" algn="l"/>
              </a:tabLst>
            </a:pPr>
            <a:r>
              <a:rPr lang="it-IT" sz="1000" u="sng" spc="-2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nessun</a:t>
            </a:r>
            <a:r>
              <a:rPr lang="it-IT" sz="1000" u="sng" spc="-12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creditore</a:t>
            </a:r>
            <a:r>
              <a:rPr lang="it-IT" sz="1000" u="sng" spc="-6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u="sng" spc="-1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riceve</a:t>
            </a:r>
            <a:r>
              <a:rPr lang="it-IT" sz="1000" u="sng" spc="-6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più</a:t>
            </a:r>
            <a:r>
              <a:rPr lang="it-IT" sz="1000" u="sng" spc="-12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dell’importo</a:t>
            </a:r>
            <a:r>
              <a:rPr lang="it-IT" sz="1000" u="sng" spc="-6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000" u="sng" spc="-10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proprio</a:t>
            </a:r>
            <a:r>
              <a:rPr lang="it-IT" sz="1000" u="sng" spc="-6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u="sng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credito;</a:t>
            </a:r>
            <a:endParaRPr lang="it-IT" sz="1000" u="sng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930" lvl="0" indent="-3429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SzPts val="1050"/>
              <a:buFont typeface="Arial" panose="020B0604020202020204" pitchFamily="34" charset="0"/>
              <a:buAutoNum type="alphaLcParenR"/>
              <a:tabLst>
                <a:tab pos="213360" algn="l"/>
              </a:tabLst>
            </a:pP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proposta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approvata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dalla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maggioranza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classi,</a:t>
            </a:r>
            <a:r>
              <a:rPr lang="it-IT" sz="1000" b="1" spc="-2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purché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almeno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una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sia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formata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titolari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diritti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prelazione, oppure,</a:t>
            </a:r>
            <a:r>
              <a:rPr lang="it-IT" sz="1000" b="1" spc="-2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000" b="1" spc="-2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mancanza,</a:t>
            </a:r>
            <a:r>
              <a:rPr lang="it-IT" sz="1000" b="1" spc="-2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proposta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approvata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almeno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una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classe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creditori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000" b="1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sarebbero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almeno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parzialmente</a:t>
            </a:r>
            <a:r>
              <a:rPr lang="it-IT" sz="1000" b="1" spc="-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soddisfatti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rispettando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graduazione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cause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legittime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b="1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prelazione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anche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sul</a:t>
            </a:r>
            <a:r>
              <a:rPr lang="it-IT" sz="1000" b="1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valore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eccedente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quello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b="1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liquidazione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(detta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anche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classe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"in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the</a:t>
            </a:r>
            <a:r>
              <a:rPr lang="it-IT" sz="1000" b="1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money").</a:t>
            </a:r>
            <a:endParaRPr lang="it-IT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885"/>
              </a:spcBef>
            </a:pP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Nel</a:t>
            </a:r>
            <a:r>
              <a:rPr lang="it-IT" sz="1000" b="1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concordato</a:t>
            </a:r>
            <a:r>
              <a:rPr lang="it-IT" sz="1000" b="1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000" b="1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continuità</a:t>
            </a:r>
            <a:r>
              <a:rPr lang="it-IT" sz="1000" b="1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aziendale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l’opposizione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un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dissenziente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eccepisce</a:t>
            </a:r>
            <a:r>
              <a:rPr lang="it-IT" sz="1000" b="1" u="sng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000" b="1" u="sng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difetto</a:t>
            </a:r>
            <a:r>
              <a:rPr lang="it-IT" sz="1000" b="1" u="sng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b="1" u="sng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convenienza</a:t>
            </a:r>
            <a:r>
              <a:rPr lang="it-IT" sz="1000" b="1" u="sng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 </a:t>
            </a:r>
            <a:r>
              <a:rPr lang="it-IT" sz="10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proposta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omologa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concordato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quando,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secondo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proposta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piano,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risulta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soddisfatto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misura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non</a:t>
            </a:r>
            <a:r>
              <a:rPr lang="it-IT" sz="1000" b="1" u="sng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inferiore rispetto</a:t>
            </a:r>
            <a:r>
              <a:rPr lang="it-IT" sz="1000" b="1" u="sng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alla</a:t>
            </a:r>
            <a:r>
              <a:rPr lang="it-IT" sz="1000" b="1" u="sng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liquidazione</a:t>
            </a:r>
            <a:r>
              <a:rPr lang="it-IT" sz="1000" b="1" u="sng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giudiziale</a:t>
            </a:r>
            <a:r>
              <a:rPr lang="it-IT" sz="1000" b="1" u="sng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(nuovo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art.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112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3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</a:p>
          <a:p>
            <a:pPr marL="75565" algn="just">
              <a:lnSpc>
                <a:spcPct val="150000"/>
              </a:lnSpc>
              <a:spcBef>
                <a:spcPts val="885"/>
              </a:spcBef>
            </a:pPr>
            <a:r>
              <a:rPr lang="it-IT" sz="1000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caso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opposizione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proposta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un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creditore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dissenziente</a:t>
            </a:r>
            <a:r>
              <a:rPr lang="it-IT" sz="10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 </a:t>
            </a:r>
            <a:r>
              <a:rPr lang="it-IT" sz="1000" b="1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stima</a:t>
            </a:r>
            <a:r>
              <a:rPr lang="it-IT" sz="1000" b="1" spc="-2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complesso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aziendale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0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debitore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disposta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</a:t>
            </a:r>
            <a:r>
              <a:rPr lang="it-IT" sz="10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solo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</a:t>
            </a:r>
            <a:r>
              <a:rPr lang="it-IT" sz="1000" spc="-2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l’opposizione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eccepita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violazione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convenienza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(c.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3)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mancato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rispetto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condizioni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ristrutturazione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trasversale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(c.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2)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(nuovo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art.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112</a:t>
            </a:r>
            <a:r>
              <a:rPr lang="it-IT" sz="10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4</a:t>
            </a:r>
            <a:r>
              <a:rPr lang="it-IT" sz="10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 </a:t>
            </a:r>
            <a:endParaRPr lang="it-IT" sz="10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7965" algn="just">
              <a:lnSpc>
                <a:spcPct val="150000"/>
              </a:lnSpc>
            </a:pPr>
            <a:r>
              <a:rPr lang="it-IT" sz="10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Viene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attuata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norma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14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Dir.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UE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2019/1023),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limita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potere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disporre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stima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complesso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aziendale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nel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giudizio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 </a:t>
            </a:r>
            <a:r>
              <a:rPr lang="it-IT" sz="1000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omologazione.</a:t>
            </a:r>
            <a:endParaRPr lang="it-IT" sz="10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9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competenza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4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69635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480AF0B-224D-FA4D-63EC-75F3583FA523}"/>
              </a:ext>
            </a:extLst>
          </p:cNvPr>
          <p:cNvSpPr txBox="1"/>
          <p:nvPr/>
        </p:nvSpPr>
        <p:spPr>
          <a:xfrm>
            <a:off x="1409700" y="2349440"/>
            <a:ext cx="9046423" cy="4021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150000"/>
              </a:lnSpc>
              <a:spcBef>
                <a:spcPts val="875"/>
              </a:spcBef>
              <a:spcAft>
                <a:spcPts val="0"/>
              </a:spcAft>
            </a:pPr>
            <a:r>
              <a:rPr lang="it-IT" sz="1200" b="1" spc="-1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P</a:t>
            </a:r>
            <a:r>
              <a:rPr lang="it-IT" sz="12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er</a:t>
            </a:r>
            <a:r>
              <a:rPr lang="it-IT" sz="1200" b="1" spc="-2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materia </a:t>
            </a:r>
            <a:r>
              <a:rPr lang="it-IT" sz="1200" b="1" spc="-2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2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generale</a:t>
            </a:r>
            <a:r>
              <a:rPr lang="it-IT" sz="1200" spc="-2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2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</a:t>
            </a:r>
            <a:r>
              <a:rPr lang="it-IT" sz="12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procedimenti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accesso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uno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strumento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regolazione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crisi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dell'insolvenza</a:t>
            </a:r>
            <a:r>
              <a:rPr lang="it-IT" sz="1200" spc="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una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procedura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insolvenza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controversie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che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derivano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competente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27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modif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. dall'art. 9 </a:t>
            </a:r>
            <a:r>
              <a:rPr lang="it-IT" sz="12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D.Lgs.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83/2022).</a:t>
            </a:r>
            <a:endParaRPr lang="it-IT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</a:pP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Una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regola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particolare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dettata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imprese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amministrazione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straordinaria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gruppi</a:t>
            </a:r>
            <a:r>
              <a:rPr lang="it-IT" sz="1200" spc="-1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imprese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rilevante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dimensione: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la</a:t>
            </a:r>
            <a:endParaRPr lang="it-IT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45"/>
              </a:spcBef>
            </a:pP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competenza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relativa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ai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procedimenti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regolazione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della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crisi</a:t>
            </a:r>
            <a:r>
              <a:rPr lang="it-IT" sz="1200" spc="-7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o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dell'insolvenza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le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controversie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derivate</a:t>
            </a:r>
            <a:r>
              <a:rPr lang="it-IT" sz="1200" spc="-9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spetta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al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sede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delle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sezioni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specializzate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materia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di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imprese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.</a:t>
            </a:r>
          </a:p>
          <a:p>
            <a:pPr marL="75565" algn="just">
              <a:lnSpc>
                <a:spcPct val="150000"/>
              </a:lnSpc>
              <a:spcBef>
                <a:spcPts val="45"/>
              </a:spcBef>
            </a:pPr>
            <a:endParaRPr lang="it-IT" sz="1200" dirty="0">
              <a:solidFill>
                <a:schemeClr val="bg1"/>
              </a:solidFill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45"/>
              </a:spcBef>
            </a:pPr>
            <a:r>
              <a:rPr lang="it-IT" sz="1200" b="1" spc="-15" dirty="0">
                <a:solidFill>
                  <a:schemeClr val="bg1"/>
                </a:solidFill>
                <a:latin typeface="Baskerville Old Face" panose="02020602080505020303" pitchFamily="18" charset="0"/>
                <a:ea typeface="Arial" panose="020B0604020202020204" pitchFamily="34" charset="0"/>
              </a:rPr>
              <a:t>P</a:t>
            </a:r>
            <a:r>
              <a:rPr lang="it-IT" sz="1200" b="1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er</a:t>
            </a:r>
            <a:r>
              <a:rPr lang="it-IT" sz="1200" b="1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b="1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territorio</a:t>
            </a:r>
            <a:r>
              <a:rPr lang="it-IT" sz="1200" b="1" spc="-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tribunale</a:t>
            </a:r>
            <a:r>
              <a:rPr lang="it-IT" sz="12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competente</a:t>
            </a:r>
            <a:r>
              <a:rPr lang="it-IT" sz="12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per</a:t>
            </a:r>
            <a:r>
              <a:rPr lang="it-IT" sz="1200" spc="-1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territorio</a:t>
            </a:r>
            <a:r>
              <a:rPr lang="it-IT" sz="12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è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quello</a:t>
            </a:r>
            <a:r>
              <a:rPr lang="it-IT" sz="12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nel</a:t>
            </a:r>
            <a:r>
              <a:rPr lang="it-IT" sz="12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cui</a:t>
            </a:r>
            <a:r>
              <a:rPr lang="it-IT" sz="1200" spc="-19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circondario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200" spc="-17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debitore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ha</a:t>
            </a:r>
            <a:r>
              <a:rPr lang="it-IT" sz="12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centro</a:t>
            </a:r>
            <a:r>
              <a:rPr lang="it-IT" sz="1200" spc="-1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degli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interessi</a:t>
            </a:r>
            <a:r>
              <a:rPr lang="it-IT" sz="1200" spc="-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principali</a:t>
            </a:r>
            <a:r>
              <a:rPr lang="it-IT" sz="1200" spc="-6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(il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c.d.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4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COMI)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(art.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27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c.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2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CCI</a:t>
            </a:r>
            <a:r>
              <a:rPr lang="it-IT" sz="1200" spc="-5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modif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.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dal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D.Lgs.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83/2022). </a:t>
            </a:r>
            <a:endParaRPr lang="it-IT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5565" algn="ctr">
              <a:lnSpc>
                <a:spcPct val="150000"/>
              </a:lnSpc>
              <a:spcBef>
                <a:spcPts val="45"/>
              </a:spcBef>
            </a:pPr>
            <a:endParaRPr lang="it-IT" sz="120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45"/>
              </a:spcBef>
            </a:pPr>
            <a:endParaRPr lang="it-IT" sz="1200" dirty="0">
              <a:solidFill>
                <a:schemeClr val="bg1"/>
              </a:solidFill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75565" algn="ctr">
              <a:lnSpc>
                <a:spcPct val="150000"/>
              </a:lnSpc>
              <a:spcBef>
                <a:spcPts val="45"/>
              </a:spcBef>
            </a:pPr>
            <a:r>
              <a:rPr lang="it-IT" sz="1100" u="sng" dirty="0">
                <a:solidFill>
                  <a:schemeClr val="bg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Il luogo dove l’imprenditore – debitore gestisce i suoi interessi in modo abituale e riconoscibile dai terzi </a:t>
            </a:r>
          </a:p>
          <a:p>
            <a:pPr marL="75565" algn="just">
              <a:lnSpc>
                <a:spcPct val="150000"/>
              </a:lnSpc>
              <a:spcBef>
                <a:spcPts val="45"/>
              </a:spcBef>
            </a:pPr>
            <a:endParaRPr lang="it-IT" sz="1200" dirty="0"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45"/>
              </a:spcBef>
            </a:pPr>
            <a:endParaRPr lang="it-IT" sz="1200" dirty="0">
              <a:effectLst/>
              <a:latin typeface="Baskerville Old Face" panose="02020602080505020303" pitchFamily="18" charset="0"/>
              <a:ea typeface="Arial" panose="020B0604020202020204" pitchFamily="34" charset="0"/>
            </a:endParaRPr>
          </a:p>
          <a:p>
            <a:pPr marL="75565" algn="just">
              <a:lnSpc>
                <a:spcPct val="150000"/>
              </a:lnSpc>
              <a:spcBef>
                <a:spcPts val="45"/>
              </a:spcBef>
            </a:pPr>
            <a:endParaRPr lang="it-IT" sz="10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93394A43-4968-7DBC-7BE3-5A7B7849A108}"/>
              </a:ext>
            </a:extLst>
          </p:cNvPr>
          <p:cNvSpPr/>
          <p:nvPr/>
        </p:nvSpPr>
        <p:spPr>
          <a:xfrm>
            <a:off x="5873160" y="4616909"/>
            <a:ext cx="180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219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16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OMOLOGA C.P. LIQUIDATORIO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40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409700" y="1966312"/>
            <a:ext cx="9163050" cy="3497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" algn="just">
              <a:lnSpc>
                <a:spcPct val="200000"/>
              </a:lnSpc>
              <a:spcBef>
                <a:spcPts val="880"/>
              </a:spcBef>
            </a:pP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</a:t>
            </a:r>
            <a:r>
              <a:rPr lang="it-IT" sz="1000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prevede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b="1" spc="-19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</a:t>
            </a:r>
            <a:r>
              <a:rPr lang="it-IT" sz="1000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patrimonio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oppure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l’attribuzione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attività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</a:t>
            </a:r>
            <a:r>
              <a:rPr lang="it-IT" sz="1000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assuntore</a:t>
            </a:r>
            <a:r>
              <a:rPr lang="it-IT" sz="1000" b="1" spc="-19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qualsiasi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altra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forma,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dissenziente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appartenente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una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dissenziente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oppure,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nell'ipotesi</a:t>
            </a:r>
            <a:r>
              <a:rPr lang="it-IT" sz="1000" spc="-1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</a:t>
            </a:r>
            <a:r>
              <a:rPr lang="it-IT" sz="1000" spc="-10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mancata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formazione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delle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classi,</a:t>
            </a:r>
            <a:r>
              <a:rPr lang="it-IT" sz="1000" spc="-1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 creditori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dissenzienti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rappresentano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20%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ammessi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voto,</a:t>
            </a:r>
            <a:r>
              <a:rPr lang="it-IT" sz="1000" spc="-14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contestano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convenienza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della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proposta,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può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omologare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b="1" spc="-18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b="1" spc="-1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ritiene</a:t>
            </a:r>
            <a:r>
              <a:rPr lang="it-IT" sz="1000" b="1" spc="-17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possa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risultare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soddisfatto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concordato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1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misura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non</a:t>
            </a:r>
            <a:r>
              <a:rPr lang="it-IT" sz="1000" spc="-1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inferiore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rispetto</a:t>
            </a:r>
            <a:r>
              <a:rPr lang="it-IT" sz="1000" spc="-1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alla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liquidazione</a:t>
            </a:r>
            <a:r>
              <a:rPr lang="it-IT" sz="1000" spc="-6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giudiziale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(nuovo</a:t>
            </a:r>
            <a:r>
              <a:rPr lang="it-IT" sz="1000" spc="-6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art.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112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c.</a:t>
            </a:r>
            <a:r>
              <a:rPr lang="it-IT" sz="1000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5</a:t>
            </a:r>
            <a:r>
              <a:rPr lang="it-IT" sz="1000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CCI).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20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</a:t>
            </a:r>
            <a:r>
              <a:rPr lang="it-IT" sz="1000" spc="-1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4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somme</a:t>
            </a:r>
            <a:r>
              <a:rPr lang="it-IT" sz="1000" b="1" spc="-17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spettanti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ai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b="1" spc="-3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creditori</a:t>
            </a:r>
            <a:r>
              <a:rPr lang="it-IT" sz="1000" b="1" spc="-18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contestati,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condizionali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irreperibili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sono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depositate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nei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modi</a:t>
            </a:r>
            <a:r>
              <a:rPr lang="it-IT" sz="1000" spc="-1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stabiliti</a:t>
            </a:r>
            <a:r>
              <a:rPr lang="it-IT" sz="1000" spc="-1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dal</a:t>
            </a:r>
            <a:r>
              <a:rPr lang="it-IT" sz="1000" spc="-15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tribunale,</a:t>
            </a:r>
            <a:r>
              <a:rPr lang="it-IT" sz="1000" spc="-15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2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che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fissa</a:t>
            </a:r>
            <a:r>
              <a:rPr lang="it-IT" sz="1000" spc="-13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it-IT" sz="1000" spc="-15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altresì</a:t>
            </a:r>
            <a:endParaRPr lang="it-IT" sz="10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75565" algn="just">
              <a:lnSpc>
                <a:spcPct val="20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le condizioni e le modalità per lo svincolo (nuovo art. 112 c. 6 CCI).</a:t>
            </a:r>
          </a:p>
          <a:p>
            <a:pPr marL="75565" algn="just">
              <a:lnSpc>
                <a:spcPct val="20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procedura d</a:t>
            </a:r>
            <a:r>
              <a:rPr lang="it-IT" sz="10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i concordato preventivo si chiude con la sentenza di omologazione (art. 113 c. 1 CCI che richiama art. 48 CCI); da quel momento inizia la fase di esecuzione del concordato preventivo.</a:t>
            </a:r>
          </a:p>
          <a:p>
            <a:pPr marL="75565" algn="just">
              <a:lnSpc>
                <a:spcPct val="200000"/>
              </a:lnSpc>
            </a:pPr>
            <a:r>
              <a:rPr lang="it-IT" sz="10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L’omologazione deve </a:t>
            </a:r>
            <a:r>
              <a:rPr lang="it-IT" sz="10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avvenire </a:t>
            </a:r>
            <a:r>
              <a:rPr lang="it-IT" sz="1000" b="1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nel termine di 12 mesi </a:t>
            </a:r>
            <a:r>
              <a:rPr lang="it-IT" sz="10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dalla presentazione della domanda (art. 113 bis CCI reintrodotto dal d.lgs. 83/22).</a:t>
            </a:r>
          </a:p>
          <a:p>
            <a:pPr marL="75565" algn="just">
              <a:lnSpc>
                <a:spcPct val="200000"/>
              </a:lnSpc>
            </a:pPr>
            <a:r>
              <a:rPr lang="it-IT" sz="1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anose="020B0604020202020204" pitchFamily="34" charset="0"/>
              </a:rPr>
              <a:t>Sul termine v. anche 87 c.1 lett. e CCI</a:t>
            </a: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endParaRPr lang="it-IT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47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Effetti per i creditori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41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409700" y="1966312"/>
            <a:ext cx="9163050" cy="317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Il concordato omologato è obbligatorio per tutti i creditori anteriori alla pubblicazione nel registro delle imprese della domanda di accesso (art. 117 c. 1 CCI secondo periodo).</a:t>
            </a:r>
          </a:p>
          <a:p>
            <a:pPr marL="540385" marR="540385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</a:pP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Salvo patto contrario il concordato della società ha efficacia nei confronti dei soci illimitatamente responsabili (art. 117 c. 2 CCI).</a:t>
            </a:r>
          </a:p>
          <a:p>
            <a:pPr marL="826135" marR="540385" indent="-285750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Il patrimonio personale del socio illimitatamente responsabile è quindi solo temporaneamente messo al riparo dalle azioni esecutive e cautelari dei creditori della società i quali potranno aggredirlo solo al termine dell’esecuzione del concordato preventivo e ferma restando la regola generale della preventiva escussione del patrimonio sociale.</a:t>
            </a:r>
          </a:p>
          <a:p>
            <a:pPr marL="826135" marR="540385" indent="-285750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La disposizione è applicabile solo ai creditori sociali e non quindi a quelli particolari del socio per le obbligazioni da esso assunte.</a:t>
            </a:r>
          </a:p>
        </p:txBody>
      </p:sp>
    </p:spTree>
    <p:extLst>
      <p:ext uri="{BB962C8B-B14F-4D97-AF65-F5344CB8AC3E}">
        <p14:creationId xmlns:p14="http://schemas.microsoft.com/office/powerpoint/2010/main" val="12713534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FONTI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42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sovraindebitamento e altre funzioni giudiziarie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4439F5-470C-5A17-69CB-9F6EB1E12419}"/>
              </a:ext>
            </a:extLst>
          </p:cNvPr>
          <p:cNvSpPr txBox="1"/>
          <p:nvPr/>
        </p:nvSpPr>
        <p:spPr>
          <a:xfrm>
            <a:off x="1409700" y="1966312"/>
            <a:ext cx="9163050" cy="1907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1835" marR="540385" indent="-171450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S.PACCHI  - S. AMBROSINI, Diritto della crisi e dell’insolvenza, seconda edizioni, Zanichelli;</a:t>
            </a:r>
          </a:p>
          <a:p>
            <a:pPr marL="711835" marR="540385" indent="-171450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200" dirty="0" err="1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S.Sanzo</a:t>
            </a:r>
            <a:r>
              <a:rPr lang="it-IT" sz="12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, Il codice della crisi dopo il d.lgs. 17 giugno 2022 n. 83, Zanichelli;</a:t>
            </a:r>
          </a:p>
          <a:p>
            <a:pPr marL="711835" marR="540385" indent="-171450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200" dirty="0" err="1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F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Arial" panose="020B0604020202020204" pitchFamily="34" charset="0"/>
              </a:rPr>
              <a:t>. Lamanna, Il codice della crisi e dell’insolvenza dopo il secondo correttivo, Giuffrè Francis Lefebvre;</a:t>
            </a:r>
          </a:p>
          <a:p>
            <a:pPr marL="711835" marR="540385" indent="-171450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200" dirty="0" err="1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F</a:t>
            </a:r>
            <a:r>
              <a:rPr lang="it-IT" sz="12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. Di Marzio, Codice della crisi d’impresa e dell’insolvenza, Giuffrè Francis Lefebvre;</a:t>
            </a:r>
          </a:p>
          <a:p>
            <a:pPr marL="711835" marR="540385" indent="-171450" algn="just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AA.VV. Crisi d’impresa e Fallimento 2022, </a:t>
            </a:r>
            <a:r>
              <a:rPr lang="it-IT" sz="1200" dirty="0" err="1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Giuffre</a:t>
            </a:r>
            <a:r>
              <a:rPr lang="it-IT" sz="12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 Francis Lefebvre.</a:t>
            </a:r>
            <a:endParaRPr lang="it-IT" sz="1200" dirty="0">
              <a:solidFill>
                <a:schemeClr val="bg1"/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8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LEGITTIMAZIONE ATTIVA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it-IT" sz="32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DEBITORE (art. 37 c. 1 CCI)</a:t>
            </a:r>
          </a:p>
          <a:p>
            <a:pPr marL="0" indent="0" algn="ctr">
              <a:buNone/>
            </a:pPr>
            <a:r>
              <a:rPr lang="it-IT" sz="13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Imprenditore commerciale sopra – soglia</a:t>
            </a:r>
          </a:p>
          <a:p>
            <a:pPr marL="0" indent="0" algn="ctr">
              <a:buNone/>
            </a:pPr>
            <a:r>
              <a:rPr lang="it-IT" sz="13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Art. 84 1 c. coordinato con 296 CCI : imprese soggette a LCA</a:t>
            </a:r>
          </a:p>
          <a:p>
            <a:pPr marL="0" indent="0" algn="ctr">
              <a:buNone/>
            </a:pPr>
            <a:r>
              <a:rPr lang="it-IT" sz="13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E quindi sono esclusi:</a:t>
            </a:r>
          </a:p>
          <a:p>
            <a:pPr algn="ctr"/>
            <a:r>
              <a:rPr lang="it-IT" sz="13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L’impresa minore sotto – soglia (art. 2 lett. D CCI)</a:t>
            </a:r>
          </a:p>
          <a:p>
            <a:pPr algn="ctr"/>
            <a:r>
              <a:rPr lang="it-IT" sz="13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Il socio illimitatamente responsabile che non è assoggettabile a concordato unitamente alla società</a:t>
            </a:r>
          </a:p>
          <a:p>
            <a:pPr algn="ctr"/>
            <a:r>
              <a:rPr lang="it-IT" sz="13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Lo Stato e gli enti pubblici</a:t>
            </a:r>
          </a:p>
          <a:p>
            <a:pPr marL="0" indent="0" algn="ctr">
              <a:buNone/>
            </a:pPr>
            <a:endParaRPr lang="it-IT" b="1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it-IT" b="1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5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0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LEGITTIMAZIONE ATTIVA  - SOCIETA’ (ART. 120 BIS CCI)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 marL="540385" marR="540385" algn="just">
              <a:lnSpc>
                <a:spcPct val="150000"/>
              </a:lnSpc>
              <a:spcBef>
                <a:spcPts val="860"/>
              </a:spcBef>
              <a:spcAft>
                <a:spcPts val="0"/>
              </a:spcAft>
            </a:pPr>
            <a:r>
              <a:rPr lang="it-IT" sz="1200" spc="-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Gli</a:t>
            </a:r>
            <a:r>
              <a:rPr lang="it-IT" sz="1200" spc="-1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amministratori</a:t>
            </a:r>
            <a:r>
              <a:rPr lang="it-IT" sz="1200" spc="-1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sono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competenti</a:t>
            </a:r>
            <a:r>
              <a:rPr lang="it-IT" sz="1200" spc="-1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in</a:t>
            </a:r>
            <a:r>
              <a:rPr lang="it-IT" sz="1200" spc="-17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via</a:t>
            </a:r>
            <a:r>
              <a:rPr lang="it-IT" sz="1200" spc="-1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esclusiva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ad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adottare</a:t>
            </a:r>
            <a:r>
              <a:rPr lang="it-IT" sz="1200" spc="-1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la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decisione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di accedere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strumento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di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regolazione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della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crisi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dell'insolvenza,</a:t>
            </a:r>
            <a:r>
              <a:rPr lang="it-IT" sz="1200" spc="-1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unitamente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al</a:t>
            </a:r>
            <a:r>
              <a:rPr lang="it-IT" sz="1200" spc="-14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contenuto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della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proposta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alle</a:t>
            </a:r>
            <a:r>
              <a:rPr lang="it-IT" sz="1200" spc="-1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condizioni</a:t>
            </a:r>
            <a:r>
              <a:rPr lang="it-IT" sz="1200" spc="-10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del</a:t>
            </a:r>
            <a:r>
              <a:rPr lang="it-IT" sz="1200" spc="-14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piano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(nuovo</a:t>
            </a:r>
            <a:r>
              <a:rPr lang="it-IT" sz="1200" spc="-6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art.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120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bis</a:t>
            </a:r>
            <a:r>
              <a:rPr lang="it-IT" sz="1200" spc="-4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c.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1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primo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periodo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CCI).</a:t>
            </a:r>
            <a:endParaRPr lang="it-IT" sz="1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Arial" panose="020B0604020202020204" pitchFamily="34" charset="0"/>
            </a:endParaRPr>
          </a:p>
          <a:p>
            <a:pPr marL="540385" marR="540385" algn="just">
              <a:lnSpc>
                <a:spcPct val="150000"/>
              </a:lnSpc>
              <a:spcAft>
                <a:spcPts val="0"/>
              </a:spcAft>
            </a:pP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La</a:t>
            </a:r>
            <a:r>
              <a:rPr lang="it-IT" sz="1200" spc="-2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decisione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deve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risultare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da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verbale</a:t>
            </a:r>
            <a:r>
              <a:rPr lang="it-IT" sz="1200" spc="-25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redatto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da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un</a:t>
            </a:r>
            <a:r>
              <a:rPr lang="it-IT" sz="1200" spc="-2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notaio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ed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è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depositata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e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iscritta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nel</a:t>
            </a:r>
            <a:r>
              <a:rPr lang="it-IT" sz="1200" spc="-2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registro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delle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imprese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(nuovo</a:t>
            </a:r>
            <a:r>
              <a:rPr lang="it-IT" sz="1200" spc="-2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art.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120</a:t>
            </a:r>
            <a:r>
              <a:rPr lang="it-IT" sz="1200" spc="-18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bis</a:t>
            </a:r>
            <a:r>
              <a:rPr lang="it-IT" sz="1200" spc="-19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c.</a:t>
            </a:r>
            <a:r>
              <a:rPr lang="it-IT" sz="1200" spc="-18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1secondo periodo CCI).</a:t>
            </a:r>
          </a:p>
          <a:p>
            <a:pPr marL="540385" marR="540385" algn="just">
              <a:lnSpc>
                <a:spcPct val="150000"/>
              </a:lnSpc>
              <a:spcAft>
                <a:spcPts val="0"/>
              </a:spcAft>
            </a:pP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La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domanda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di</a:t>
            </a:r>
            <a:r>
              <a:rPr lang="it-IT" sz="1200" spc="-1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accesso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è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sottoscritta</a:t>
            </a:r>
            <a:r>
              <a:rPr lang="it-IT" sz="1200" spc="-16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coloro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che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4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hanno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la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rappresentanza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della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società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(nuovo</a:t>
            </a:r>
            <a:r>
              <a:rPr lang="it-IT" sz="1200" spc="-1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art.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120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bis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c.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1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terzo</a:t>
            </a:r>
            <a:r>
              <a:rPr lang="it-IT" sz="1200" spc="-9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periodo</a:t>
            </a:r>
            <a:r>
              <a:rPr lang="it-IT" sz="1200" spc="-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CCI). </a:t>
            </a:r>
          </a:p>
          <a:p>
            <a:pPr marL="540385" marR="540385" algn="just">
              <a:lnSpc>
                <a:spcPct val="150000"/>
              </a:lnSpc>
              <a:spcAft>
                <a:spcPts val="0"/>
              </a:spcAft>
            </a:pP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Le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norme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esaminate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circa l'accesso si applicano, </a:t>
            </a:r>
            <a:r>
              <a:rPr lang="it-IT" sz="1200" spc="1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in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quanto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compatibili, agli </a:t>
            </a:r>
            <a:r>
              <a:rPr lang="it-IT" sz="1200" spc="-3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strumenti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di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regolazione della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crisi e </a:t>
            </a:r>
            <a:r>
              <a:rPr lang="it-IT" sz="1200" spc="-2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dell'insolvenza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presentati</a:t>
            </a:r>
            <a:r>
              <a:rPr lang="it-IT" sz="1200" spc="-7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dagli</a:t>
            </a:r>
            <a:r>
              <a:rPr lang="it-IT" sz="1200" spc="-6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imprenditori</a:t>
            </a:r>
            <a:r>
              <a:rPr lang="it-IT" sz="1200" spc="-6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2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collettivi</a:t>
            </a:r>
            <a:r>
              <a:rPr lang="it-IT" sz="1200" spc="-6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diversi</a:t>
            </a:r>
            <a:r>
              <a:rPr lang="it-IT" sz="1200" spc="-6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dalle</a:t>
            </a:r>
            <a:r>
              <a:rPr lang="it-IT" sz="1200" spc="-8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società</a:t>
            </a:r>
            <a:r>
              <a:rPr lang="it-IT" sz="1200" spc="-8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3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(nuovo</a:t>
            </a:r>
            <a:r>
              <a:rPr lang="it-IT" sz="1200" spc="-8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art.</a:t>
            </a:r>
            <a:r>
              <a:rPr lang="it-IT" sz="1200" spc="-6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120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bis</a:t>
            </a:r>
            <a:r>
              <a:rPr lang="it-IT" sz="1200" spc="-6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c.</a:t>
            </a:r>
            <a:r>
              <a:rPr lang="it-IT" sz="1200" spc="-6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6</a:t>
            </a:r>
            <a:r>
              <a:rPr lang="it-IT" sz="1200" spc="-5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</a:t>
            </a:r>
            <a:r>
              <a:rPr lang="it-IT" sz="1200" spc="-15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CCI).</a:t>
            </a:r>
            <a:endParaRPr lang="it-IT" sz="1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Arial" panose="020B060402020202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6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4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 fontScale="90000"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LEGITTIMAZIONE ATTIVA  - PROPOSTE CONCORRENTI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olo il debitore è legittimato a proporre la domanda principale (vale a dire la prima domanda) di concordato preventivo.</a:t>
            </a:r>
            <a:b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Non è possibile per un terzo presentare una domanda di concordato in luogo del debitore.</a:t>
            </a:r>
            <a:b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terzi-creditori sono invece legittimati a proporre domande di concordato preventivo solo se concorrenti con quella </a:t>
            </a:r>
            <a:r>
              <a:rPr lang="it-IT" sz="11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̀ formulata dal debitore; la loro proposta si deve cioè inserire, in via incidentale, nel procedimento </a:t>
            </a:r>
            <a:r>
              <a:rPr lang="it-IT" sz="11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̀ avviato dal debitore.</a:t>
            </a:r>
          </a:p>
          <a:p>
            <a:pPr algn="just">
              <a:lnSpc>
                <a:spcPct val="160000"/>
              </a:lnSpc>
            </a:pP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Tutte le proposte di concordato, sia quella presentata dal debitore, sia quelle concorrenti, possono essere modificate fino a 20 giorni prima della votazione dei creditori (</a:t>
            </a:r>
            <a:r>
              <a:rPr lang="it-IT" sz="11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8 CCI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1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t-IT" sz="11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Proposte concorrenti 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Colui o co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loro che, anche per effetto di acquisti successivi alla domanda di concordato, rappresentano almeno il 10% dei crediti risultanti dalla situazione patrimoniale depositata dal debitore, possono presentare una proposta concorrente di concordato preventivo e il relativo piano non oltre 30 giorni prima della data iniziale stabilita per la votazione dei creditori (</a:t>
            </a:r>
            <a:r>
              <a:rPr lang="it-IT" sz="11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1 CCI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b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Ai fini del computo della percentuale del 10%, non si considerano i crediti della società che controlla la società debitrice, delle società da questa controllate e di quelle sottoposte a comune controllo al fine di assicurare concorrenza e trasparenza della procedura (</a:t>
            </a:r>
            <a:r>
              <a:rPr lang="it-IT" sz="1100" u="sng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2 CCI</a:t>
            </a:r>
            <a:r>
              <a:rPr lang="it-IT" sz="11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1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7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5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..segue ..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Ai fini del computo della percentuale del 10%, non si considerano i crediti della società che controlla la società debitrice, delle società da questa controllate e di quelle sottoposte a comune controllo al fine di assicurare concorrenza e trasparenza della procedura (</a:t>
            </a:r>
            <a:r>
              <a:rPr lang="it-IT" sz="12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2 CCI</a:t>
            </a:r>
            <a:r>
              <a:rPr lang="it-IT" sz="12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2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Sempre al fine di assicurare concorrenza e trasparenza della procedura, il debitore non può presentare una proposta concorrente, neppure per interposta persona; non può presentarla neanche il coniuge o la parte dell’unione civile o il convivente di fatto del debitore, e neppure i parenti e gli affini entro il quarto grado o le parti correlate (</a:t>
            </a:r>
            <a:r>
              <a:rPr lang="it-IT" sz="13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3 CCI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 Si intendono per parti correlate i soggetti, costituiti in forma societaria, controllati, controllanti o sottoposti a comune controllo, anche in relazione alla composizione degli organi amministrativi o in relazione a legami di carattere contrattuale.</a:t>
            </a:r>
            <a:br>
              <a:rPr lang="it-IT" sz="13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proposta può prevedere l'intervento di terzi e, se il debitore ha la forma di </a:t>
            </a:r>
            <a:r>
              <a:rPr lang="it-IT" sz="13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s.p.a.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o di s.r.l., un aumento di capitale della società con esclusione o limitazione del diritto d'opzione (</a:t>
            </a:r>
            <a:r>
              <a:rPr lang="it-IT" sz="130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6 CCI</a:t>
            </a:r>
            <a:r>
              <a:rPr lang="it-IT" sz="13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): è così confermata la libertà di contenuto della proposta concorrente</a:t>
            </a:r>
            <a:endParaRPr lang="it-IT" sz="13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8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2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..segue ..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05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Relazione del professionista 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relazione dell’esperto (prevista dall’</a:t>
            </a:r>
            <a:r>
              <a:rPr lang="it-IT" sz="105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87 c. 3 CCI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può essere limitata alla fattibilità del piano per gli aspetti che non siano già oggetto di verifica da parte del commissario giudiziale e può essere omessa se non ve ne sono (</a:t>
            </a:r>
            <a:r>
              <a:rPr lang="it-IT" sz="105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4 CCI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il </a:t>
            </a:r>
            <a:r>
              <a:rPr lang="it-IT" sz="105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D.Lgs.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83/2022 ha corretto il comma rinviando al giusto comma dell'art. 87).</a:t>
            </a:r>
            <a:b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Tale disposizione ha la funzione di evitare inutili costi al proponente.</a:t>
            </a:r>
            <a:b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Le proposte di concordato concorrenti non sono ammissibili 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 nella relazione, il professionista indipendente attesta che la proposta di concordato del debitore assicura il pagamento di almeno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il 30% dell'ammontare dei crediti chirografari. Tale percentuale è ridotta al 20% quando il debitore abbia utilmente avviato la composizione negoziata (ai sensi del nuovo </a:t>
            </a:r>
            <a:r>
              <a:rPr lang="it-IT" sz="105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13 CCI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it-IT" sz="105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5 CCI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t-IT" sz="105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modif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dall'art. 19 c. 7 </a:t>
            </a:r>
            <a:r>
              <a:rPr lang="it-IT" sz="105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D.Lgs.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83/2022).</a:t>
            </a:r>
            <a:endParaRPr lang="it-IT" sz="105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La propo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sta concorrente prima di essere comunicata ai creditori, deve essere sottoposta al giudizio del tribunale che verifica la correttezza dei criteri di formazione delle classi (</a:t>
            </a:r>
            <a:r>
              <a:rPr lang="it-IT" sz="1050" u="sng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90 c. 7 CCI</a:t>
            </a:r>
            <a:r>
              <a:rPr lang="it-IT" sz="105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it-IT" sz="105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9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FEDERICO GUIDI – PISTOIA 27 OTTOBRE 2022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giudiziale</a:t>
            </a:r>
          </a:p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Sezione procedure concorsuali</a:t>
            </a:r>
            <a:endParaRPr lang="it-IT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07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Personalizzato 1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60C4AA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6443</TotalTime>
  <Words>10319</Words>
  <Application>Microsoft Office PowerPoint</Application>
  <PresentationFormat>Widescreen</PresentationFormat>
  <Paragraphs>503</Paragraphs>
  <Slides>42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52" baseType="lpstr">
      <vt:lpstr>Algerian</vt:lpstr>
      <vt:lpstr>Arial</vt:lpstr>
      <vt:lpstr>Baskerville Old Face</vt:lpstr>
      <vt:lpstr>Bookman Old Style</vt:lpstr>
      <vt:lpstr>Calibri</vt:lpstr>
      <vt:lpstr>Palatino Linotype</vt:lpstr>
      <vt:lpstr>Rockwell</vt:lpstr>
      <vt:lpstr>Wingdings</vt:lpstr>
      <vt:lpstr>Wingdings 3</vt:lpstr>
      <vt:lpstr>Damask</vt:lpstr>
      <vt:lpstr>          L’apertura del concordato preventivo, il voto ed il procedimento di omologa </vt:lpstr>
      <vt:lpstr>PRINCIPI GENERALI</vt:lpstr>
      <vt:lpstr>..segue</vt:lpstr>
      <vt:lpstr>competenza</vt:lpstr>
      <vt:lpstr>LEGITTIMAZIONE ATTIVA</vt:lpstr>
      <vt:lpstr>LEGITTIMAZIONE ATTIVA  - SOCIETA’ (ART. 120 BIS CCI)</vt:lpstr>
      <vt:lpstr>LEGITTIMAZIONE ATTIVA  - PROPOSTE CONCORRENTI</vt:lpstr>
      <vt:lpstr>..segue .. </vt:lpstr>
      <vt:lpstr>..segue .. </vt:lpstr>
      <vt:lpstr>DOMANDA CON RISERVA</vt:lpstr>
      <vt:lpstr>DOMANDA CON RISERVA</vt:lpstr>
      <vt:lpstr>DOMANDA CON RISERVA</vt:lpstr>
      <vt:lpstr>DOMANDA CON RISERVA</vt:lpstr>
      <vt:lpstr>DOMANDA CON RISERVA</vt:lpstr>
      <vt:lpstr>REVOCA CONCESSIONE TERMINI </vt:lpstr>
      <vt:lpstr>dopo il deposito della domanda</vt:lpstr>
      <vt:lpstr>Apertura della procedura</vt:lpstr>
      <vt:lpstr>Apertura della procedura</vt:lpstr>
      <vt:lpstr>Apertura della procedura</vt:lpstr>
      <vt:lpstr>NOMINA COMMISSARIO GIUDIZIALE </vt:lpstr>
      <vt:lpstr>Attivita’ DEL COMMISSARIO GIUDIZIALE</vt:lpstr>
      <vt:lpstr>..SEGUE..</vt:lpstr>
      <vt:lpstr>..segue..</vt:lpstr>
      <vt:lpstr>…segue… </vt:lpstr>
      <vt:lpstr>Relazione integrativa del commissario giudiziale </vt:lpstr>
      <vt:lpstr>Verifica atti di frode</vt:lpstr>
      <vt:lpstr>LE COMUNICAZIONI DEL COMMISSARIO GIUDIZIALE</vt:lpstr>
      <vt:lpstr>IL VOTO NEL CONCORDATO PREVENTIVO </vt:lpstr>
      <vt:lpstr>IL VOTO NEL CONCORDATO PREVENTIVO </vt:lpstr>
      <vt:lpstr>IL VOTO NEL CONCORDATO PREVENTIVO </vt:lpstr>
      <vt:lpstr>IL VOTO NEL CONCORDATO PREVENTIVO – CREDITO CONTESTATI  </vt:lpstr>
      <vt:lpstr>IL VOTO NEL CONCORDATO PREVENTIVO - maggioranze </vt:lpstr>
      <vt:lpstr>…segue..</vt:lpstr>
      <vt:lpstr>Voto nel concordato in continuità aziendale</vt:lpstr>
      <vt:lpstr>Esclusione dal voto e dalle maggioranze</vt:lpstr>
      <vt:lpstr>RELAZIONE COMMISSARIO SU VOTO</vt:lpstr>
      <vt:lpstr>MANCATA APPROVAZIONE CONCORDATO</vt:lpstr>
      <vt:lpstr>OMOLOGA DEL CONCORDATO PREVENTIVO</vt:lpstr>
      <vt:lpstr>OMOLOGA DEL CONCORDATO PREVENTIVO con continuità aziendale</vt:lpstr>
      <vt:lpstr>OMOLOGA C.P. LIQUIDATORIO</vt:lpstr>
      <vt:lpstr>Effetti per i creditori</vt:lpstr>
      <vt:lpstr>FONTI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controlli preliminari del delegato e l’espropriazione dei beni indivisi</dc:title>
  <dc:creator>Francesca Lo Iacono</dc:creator>
  <cp:lastModifiedBy>Sandro Venturi</cp:lastModifiedBy>
  <cp:revision>67</cp:revision>
  <cp:lastPrinted>2022-10-27T09:23:32Z</cp:lastPrinted>
  <dcterms:created xsi:type="dcterms:W3CDTF">2017-05-03T21:50:47Z</dcterms:created>
  <dcterms:modified xsi:type="dcterms:W3CDTF">2022-11-04T15:13:32Z</dcterms:modified>
</cp:coreProperties>
</file>