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notesMasterIdLst>
    <p:notesMasterId r:id="rId28"/>
  </p:notesMasterIdLst>
  <p:handoutMasterIdLst>
    <p:handoutMasterId r:id="rId29"/>
  </p:handoutMasterIdLst>
  <p:sldIdLst>
    <p:sldId id="256" r:id="rId2"/>
    <p:sldId id="314" r:id="rId3"/>
    <p:sldId id="327" r:id="rId4"/>
    <p:sldId id="328" r:id="rId5"/>
    <p:sldId id="315" r:id="rId6"/>
    <p:sldId id="317" r:id="rId7"/>
    <p:sldId id="329" r:id="rId8"/>
    <p:sldId id="318" r:id="rId9"/>
    <p:sldId id="321" r:id="rId10"/>
    <p:sldId id="319" r:id="rId11"/>
    <p:sldId id="320" r:id="rId12"/>
    <p:sldId id="316" r:id="rId13"/>
    <p:sldId id="322" r:id="rId14"/>
    <p:sldId id="323" r:id="rId15"/>
    <p:sldId id="324" r:id="rId16"/>
    <p:sldId id="339" r:id="rId17"/>
    <p:sldId id="325" r:id="rId18"/>
    <p:sldId id="330" r:id="rId19"/>
    <p:sldId id="331" r:id="rId20"/>
    <p:sldId id="332" r:id="rId21"/>
    <p:sldId id="333" r:id="rId22"/>
    <p:sldId id="334" r:id="rId23"/>
    <p:sldId id="335" r:id="rId24"/>
    <p:sldId id="336" r:id="rId25"/>
    <p:sldId id="337" r:id="rId26"/>
    <p:sldId id="338" r:id="rId27"/>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1528"/>
    <a:srgbClr val="B51C36"/>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autoAdjust="0"/>
  </p:normalViewPr>
  <p:slideViewPr>
    <p:cSldViewPr snapToGrid="0">
      <p:cViewPr varScale="1">
        <p:scale>
          <a:sx n="114" d="100"/>
          <a:sy n="114" d="100"/>
        </p:scale>
        <p:origin x="474" y="114"/>
      </p:cViewPr>
      <p:guideLst>
        <p:guide orient="horz" pos="2160"/>
        <p:guide pos="3840"/>
      </p:guideLst>
    </p:cSldViewPr>
  </p:slideViewPr>
  <p:outlineViewPr>
    <p:cViewPr>
      <p:scale>
        <a:sx n="33" d="100"/>
        <a:sy n="33" d="100"/>
      </p:scale>
      <p:origin x="0" y="20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71801" cy="496332"/>
          </a:xfrm>
          <a:prstGeom prst="rect">
            <a:avLst/>
          </a:prstGeom>
        </p:spPr>
        <p:txBody>
          <a:bodyPr vert="horz" lIns="95561" tIns="47779" rIns="95561" bIns="47779" rtlCol="0"/>
          <a:lstStyle>
            <a:lvl1pPr algn="l">
              <a:defRPr sz="1300"/>
            </a:lvl1pPr>
          </a:lstStyle>
          <a:p>
            <a:endParaRPr lang="it-IT"/>
          </a:p>
        </p:txBody>
      </p:sp>
      <p:sp>
        <p:nvSpPr>
          <p:cNvPr id="3" name="Segnaposto data 2"/>
          <p:cNvSpPr>
            <a:spLocks noGrp="1"/>
          </p:cNvSpPr>
          <p:nvPr>
            <p:ph type="dt" sz="quarter" idx="1"/>
          </p:nvPr>
        </p:nvSpPr>
        <p:spPr>
          <a:xfrm>
            <a:off x="3884617" y="0"/>
            <a:ext cx="2971801" cy="496332"/>
          </a:xfrm>
          <a:prstGeom prst="rect">
            <a:avLst/>
          </a:prstGeom>
        </p:spPr>
        <p:txBody>
          <a:bodyPr vert="horz" lIns="95561" tIns="47779" rIns="95561" bIns="47779" rtlCol="0"/>
          <a:lstStyle>
            <a:lvl1pPr algn="r">
              <a:defRPr sz="1300"/>
            </a:lvl1pPr>
          </a:lstStyle>
          <a:p>
            <a:fld id="{DE9DA84D-AE3B-412F-B90D-1826DB6019F0}" type="datetimeFigureOut">
              <a:rPr lang="it-IT" smtClean="0"/>
              <a:pPr/>
              <a:t>04/11/2022</a:t>
            </a:fld>
            <a:endParaRPr lang="it-IT"/>
          </a:p>
        </p:txBody>
      </p:sp>
      <p:sp>
        <p:nvSpPr>
          <p:cNvPr id="4" name="Segnaposto piè di pagina 3"/>
          <p:cNvSpPr>
            <a:spLocks noGrp="1"/>
          </p:cNvSpPr>
          <p:nvPr>
            <p:ph type="ftr" sz="quarter" idx="2"/>
          </p:nvPr>
        </p:nvSpPr>
        <p:spPr>
          <a:xfrm>
            <a:off x="3" y="9428585"/>
            <a:ext cx="2971801" cy="496332"/>
          </a:xfrm>
          <a:prstGeom prst="rect">
            <a:avLst/>
          </a:prstGeom>
        </p:spPr>
        <p:txBody>
          <a:bodyPr vert="horz" lIns="95561" tIns="47779" rIns="95561" bIns="47779" rtlCol="0" anchor="b"/>
          <a:lstStyle>
            <a:lvl1pPr algn="l">
              <a:defRPr sz="1300"/>
            </a:lvl1pPr>
          </a:lstStyle>
          <a:p>
            <a:endParaRPr lang="it-IT"/>
          </a:p>
        </p:txBody>
      </p:sp>
      <p:sp>
        <p:nvSpPr>
          <p:cNvPr id="5" name="Segnaposto numero diapositiva 4"/>
          <p:cNvSpPr>
            <a:spLocks noGrp="1"/>
          </p:cNvSpPr>
          <p:nvPr>
            <p:ph type="sldNum" sz="quarter" idx="3"/>
          </p:nvPr>
        </p:nvSpPr>
        <p:spPr>
          <a:xfrm>
            <a:off x="3884617" y="9428585"/>
            <a:ext cx="2971801" cy="496332"/>
          </a:xfrm>
          <a:prstGeom prst="rect">
            <a:avLst/>
          </a:prstGeom>
        </p:spPr>
        <p:txBody>
          <a:bodyPr vert="horz" lIns="95561" tIns="47779" rIns="95561" bIns="47779" rtlCol="0" anchor="b"/>
          <a:lstStyle>
            <a:lvl1pPr algn="r">
              <a:defRPr sz="1300"/>
            </a:lvl1pPr>
          </a:lstStyle>
          <a:p>
            <a:fld id="{60434BF9-E56D-4690-9608-DEE5411F6ED8}" type="slidenum">
              <a:rPr lang="it-IT" smtClean="0"/>
              <a:pPr/>
              <a:t>‹N›</a:t>
            </a:fld>
            <a:endParaRPr lang="it-IT"/>
          </a:p>
        </p:txBody>
      </p:sp>
    </p:spTree>
    <p:extLst>
      <p:ext uri="{BB962C8B-B14F-4D97-AF65-F5344CB8AC3E}">
        <p14:creationId xmlns:p14="http://schemas.microsoft.com/office/powerpoint/2010/main" val="4173647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71801" cy="496332"/>
          </a:xfrm>
          <a:prstGeom prst="rect">
            <a:avLst/>
          </a:prstGeom>
        </p:spPr>
        <p:txBody>
          <a:bodyPr vert="horz" lIns="95561" tIns="47779" rIns="95561" bIns="47779" rtlCol="0"/>
          <a:lstStyle>
            <a:lvl1pPr algn="l">
              <a:defRPr sz="1300"/>
            </a:lvl1pPr>
          </a:lstStyle>
          <a:p>
            <a:endParaRPr lang="it-IT"/>
          </a:p>
        </p:txBody>
      </p:sp>
      <p:sp>
        <p:nvSpPr>
          <p:cNvPr id="3" name="Segnaposto data 2"/>
          <p:cNvSpPr>
            <a:spLocks noGrp="1"/>
          </p:cNvSpPr>
          <p:nvPr>
            <p:ph type="dt" idx="1"/>
          </p:nvPr>
        </p:nvSpPr>
        <p:spPr>
          <a:xfrm>
            <a:off x="3884617" y="0"/>
            <a:ext cx="2971801" cy="496332"/>
          </a:xfrm>
          <a:prstGeom prst="rect">
            <a:avLst/>
          </a:prstGeom>
        </p:spPr>
        <p:txBody>
          <a:bodyPr vert="horz" lIns="95561" tIns="47779" rIns="95561" bIns="47779" rtlCol="0"/>
          <a:lstStyle>
            <a:lvl1pPr algn="r">
              <a:defRPr sz="1300"/>
            </a:lvl1pPr>
          </a:lstStyle>
          <a:p>
            <a:fld id="{799B1EA9-5B95-4B03-8D67-32D7F72ED393}" type="datetimeFigureOut">
              <a:rPr lang="it-IT" smtClean="0"/>
              <a:pPr/>
              <a:t>04/11/2022</a:t>
            </a:fld>
            <a:endParaRPr lang="it-IT"/>
          </a:p>
        </p:txBody>
      </p:sp>
      <p:sp>
        <p:nvSpPr>
          <p:cNvPr id="4" name="Segnaposto immagine diapositiva 3"/>
          <p:cNvSpPr>
            <a:spLocks noGrp="1" noRot="1" noChangeAspect="1"/>
          </p:cNvSpPr>
          <p:nvPr>
            <p:ph type="sldImg" idx="2"/>
          </p:nvPr>
        </p:nvSpPr>
        <p:spPr>
          <a:xfrm>
            <a:off x="120650" y="744538"/>
            <a:ext cx="6616700" cy="3721100"/>
          </a:xfrm>
          <a:prstGeom prst="rect">
            <a:avLst/>
          </a:prstGeom>
          <a:noFill/>
          <a:ln w="12700">
            <a:solidFill>
              <a:prstClr val="black"/>
            </a:solidFill>
          </a:ln>
        </p:spPr>
        <p:txBody>
          <a:bodyPr vert="horz" lIns="95561" tIns="47779" rIns="95561" bIns="47779" rtlCol="0" anchor="ctr"/>
          <a:lstStyle/>
          <a:p>
            <a:endParaRPr lang="it-IT"/>
          </a:p>
        </p:txBody>
      </p:sp>
      <p:sp>
        <p:nvSpPr>
          <p:cNvPr id="5" name="Segnaposto note 4"/>
          <p:cNvSpPr>
            <a:spLocks noGrp="1"/>
          </p:cNvSpPr>
          <p:nvPr>
            <p:ph type="body" sz="quarter" idx="3"/>
          </p:nvPr>
        </p:nvSpPr>
        <p:spPr>
          <a:xfrm>
            <a:off x="685801" y="4715160"/>
            <a:ext cx="5486400" cy="4466987"/>
          </a:xfrm>
          <a:prstGeom prst="rect">
            <a:avLst/>
          </a:prstGeom>
        </p:spPr>
        <p:txBody>
          <a:bodyPr vert="horz" lIns="95561" tIns="47779" rIns="95561" bIns="47779"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3" y="9428585"/>
            <a:ext cx="2971801" cy="496332"/>
          </a:xfrm>
          <a:prstGeom prst="rect">
            <a:avLst/>
          </a:prstGeom>
        </p:spPr>
        <p:txBody>
          <a:bodyPr vert="horz" lIns="95561" tIns="47779" rIns="95561" bIns="47779" rtlCol="0" anchor="b"/>
          <a:lstStyle>
            <a:lvl1pPr algn="l">
              <a:defRPr sz="1300"/>
            </a:lvl1pPr>
          </a:lstStyle>
          <a:p>
            <a:endParaRPr lang="it-IT"/>
          </a:p>
        </p:txBody>
      </p:sp>
      <p:sp>
        <p:nvSpPr>
          <p:cNvPr id="7" name="Segnaposto numero diapositiva 6"/>
          <p:cNvSpPr>
            <a:spLocks noGrp="1"/>
          </p:cNvSpPr>
          <p:nvPr>
            <p:ph type="sldNum" sz="quarter" idx="5"/>
          </p:nvPr>
        </p:nvSpPr>
        <p:spPr>
          <a:xfrm>
            <a:off x="3884617" y="9428585"/>
            <a:ext cx="2971801" cy="496332"/>
          </a:xfrm>
          <a:prstGeom prst="rect">
            <a:avLst/>
          </a:prstGeom>
        </p:spPr>
        <p:txBody>
          <a:bodyPr vert="horz" lIns="95561" tIns="47779" rIns="95561" bIns="47779" rtlCol="0" anchor="b"/>
          <a:lstStyle>
            <a:lvl1pPr algn="r">
              <a:defRPr sz="1300"/>
            </a:lvl1pPr>
          </a:lstStyle>
          <a:p>
            <a:fld id="{7638BE2F-C80C-44BC-AD32-A8F0F0EEA5C3}" type="slidenum">
              <a:rPr lang="it-IT" smtClean="0"/>
              <a:pPr/>
              <a:t>‹N›</a:t>
            </a:fld>
            <a:endParaRPr lang="it-IT"/>
          </a:p>
        </p:txBody>
      </p:sp>
    </p:spTree>
    <p:extLst>
      <p:ext uri="{BB962C8B-B14F-4D97-AF65-F5344CB8AC3E}">
        <p14:creationId xmlns:p14="http://schemas.microsoft.com/office/powerpoint/2010/main" val="3737682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10</a:t>
            </a:fld>
            <a:endParaRPr lang="it-IT"/>
          </a:p>
        </p:txBody>
      </p:sp>
    </p:spTree>
    <p:extLst>
      <p:ext uri="{BB962C8B-B14F-4D97-AF65-F5344CB8AC3E}">
        <p14:creationId xmlns:p14="http://schemas.microsoft.com/office/powerpoint/2010/main" val="94811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11</a:t>
            </a:fld>
            <a:endParaRPr lang="it-IT"/>
          </a:p>
        </p:txBody>
      </p:sp>
    </p:spTree>
    <p:extLst>
      <p:ext uri="{BB962C8B-B14F-4D97-AF65-F5344CB8AC3E}">
        <p14:creationId xmlns:p14="http://schemas.microsoft.com/office/powerpoint/2010/main" val="569932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12</a:t>
            </a:fld>
            <a:endParaRPr lang="it-IT"/>
          </a:p>
        </p:txBody>
      </p:sp>
    </p:spTree>
    <p:extLst>
      <p:ext uri="{BB962C8B-B14F-4D97-AF65-F5344CB8AC3E}">
        <p14:creationId xmlns:p14="http://schemas.microsoft.com/office/powerpoint/2010/main" val="919814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13</a:t>
            </a:fld>
            <a:endParaRPr lang="it-IT"/>
          </a:p>
        </p:txBody>
      </p:sp>
    </p:spTree>
    <p:extLst>
      <p:ext uri="{BB962C8B-B14F-4D97-AF65-F5344CB8AC3E}">
        <p14:creationId xmlns:p14="http://schemas.microsoft.com/office/powerpoint/2010/main" val="4005134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14</a:t>
            </a:fld>
            <a:endParaRPr lang="it-IT"/>
          </a:p>
        </p:txBody>
      </p:sp>
    </p:spTree>
    <p:extLst>
      <p:ext uri="{BB962C8B-B14F-4D97-AF65-F5344CB8AC3E}">
        <p14:creationId xmlns:p14="http://schemas.microsoft.com/office/powerpoint/2010/main" val="2593575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15</a:t>
            </a:fld>
            <a:endParaRPr lang="it-IT"/>
          </a:p>
        </p:txBody>
      </p:sp>
    </p:spTree>
    <p:extLst>
      <p:ext uri="{BB962C8B-B14F-4D97-AF65-F5344CB8AC3E}">
        <p14:creationId xmlns:p14="http://schemas.microsoft.com/office/powerpoint/2010/main" val="80662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16</a:t>
            </a:fld>
            <a:endParaRPr lang="it-IT"/>
          </a:p>
        </p:txBody>
      </p:sp>
    </p:spTree>
    <p:extLst>
      <p:ext uri="{BB962C8B-B14F-4D97-AF65-F5344CB8AC3E}">
        <p14:creationId xmlns:p14="http://schemas.microsoft.com/office/powerpoint/2010/main" val="4256984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17</a:t>
            </a:fld>
            <a:endParaRPr lang="it-IT"/>
          </a:p>
        </p:txBody>
      </p:sp>
    </p:spTree>
    <p:extLst>
      <p:ext uri="{BB962C8B-B14F-4D97-AF65-F5344CB8AC3E}">
        <p14:creationId xmlns:p14="http://schemas.microsoft.com/office/powerpoint/2010/main" val="1546300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18</a:t>
            </a:fld>
            <a:endParaRPr lang="it-IT"/>
          </a:p>
        </p:txBody>
      </p:sp>
    </p:spTree>
    <p:extLst>
      <p:ext uri="{BB962C8B-B14F-4D97-AF65-F5344CB8AC3E}">
        <p14:creationId xmlns:p14="http://schemas.microsoft.com/office/powerpoint/2010/main" val="398615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19</a:t>
            </a:fld>
            <a:endParaRPr lang="it-IT"/>
          </a:p>
        </p:txBody>
      </p:sp>
    </p:spTree>
    <p:extLst>
      <p:ext uri="{BB962C8B-B14F-4D97-AF65-F5344CB8AC3E}">
        <p14:creationId xmlns:p14="http://schemas.microsoft.com/office/powerpoint/2010/main" val="1889488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a:t>
            </a:fld>
            <a:endParaRPr lang="it-IT"/>
          </a:p>
        </p:txBody>
      </p:sp>
    </p:spTree>
    <p:extLst>
      <p:ext uri="{BB962C8B-B14F-4D97-AF65-F5344CB8AC3E}">
        <p14:creationId xmlns:p14="http://schemas.microsoft.com/office/powerpoint/2010/main" val="2346333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20</a:t>
            </a:fld>
            <a:endParaRPr lang="it-IT"/>
          </a:p>
        </p:txBody>
      </p:sp>
    </p:spTree>
    <p:extLst>
      <p:ext uri="{BB962C8B-B14F-4D97-AF65-F5344CB8AC3E}">
        <p14:creationId xmlns:p14="http://schemas.microsoft.com/office/powerpoint/2010/main" val="3637639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21</a:t>
            </a:fld>
            <a:endParaRPr lang="it-IT"/>
          </a:p>
        </p:txBody>
      </p:sp>
    </p:spTree>
    <p:extLst>
      <p:ext uri="{BB962C8B-B14F-4D97-AF65-F5344CB8AC3E}">
        <p14:creationId xmlns:p14="http://schemas.microsoft.com/office/powerpoint/2010/main" val="1303295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22</a:t>
            </a:fld>
            <a:endParaRPr lang="it-IT"/>
          </a:p>
        </p:txBody>
      </p:sp>
    </p:spTree>
    <p:extLst>
      <p:ext uri="{BB962C8B-B14F-4D97-AF65-F5344CB8AC3E}">
        <p14:creationId xmlns:p14="http://schemas.microsoft.com/office/powerpoint/2010/main" val="1048811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23</a:t>
            </a:fld>
            <a:endParaRPr lang="it-IT"/>
          </a:p>
        </p:txBody>
      </p:sp>
    </p:spTree>
    <p:extLst>
      <p:ext uri="{BB962C8B-B14F-4D97-AF65-F5344CB8AC3E}">
        <p14:creationId xmlns:p14="http://schemas.microsoft.com/office/powerpoint/2010/main" val="3024394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24</a:t>
            </a:fld>
            <a:endParaRPr lang="it-IT"/>
          </a:p>
        </p:txBody>
      </p:sp>
    </p:spTree>
    <p:extLst>
      <p:ext uri="{BB962C8B-B14F-4D97-AF65-F5344CB8AC3E}">
        <p14:creationId xmlns:p14="http://schemas.microsoft.com/office/powerpoint/2010/main" val="1997113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25</a:t>
            </a:fld>
            <a:endParaRPr lang="it-IT"/>
          </a:p>
        </p:txBody>
      </p:sp>
    </p:spTree>
    <p:extLst>
      <p:ext uri="{BB962C8B-B14F-4D97-AF65-F5344CB8AC3E}">
        <p14:creationId xmlns:p14="http://schemas.microsoft.com/office/powerpoint/2010/main" val="611087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26</a:t>
            </a:fld>
            <a:endParaRPr lang="it-IT" dirty="0"/>
          </a:p>
        </p:txBody>
      </p:sp>
    </p:spTree>
    <p:extLst>
      <p:ext uri="{BB962C8B-B14F-4D97-AF65-F5344CB8AC3E}">
        <p14:creationId xmlns:p14="http://schemas.microsoft.com/office/powerpoint/2010/main" val="83444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3</a:t>
            </a:fld>
            <a:endParaRPr lang="it-IT"/>
          </a:p>
        </p:txBody>
      </p:sp>
    </p:spTree>
    <p:extLst>
      <p:ext uri="{BB962C8B-B14F-4D97-AF65-F5344CB8AC3E}">
        <p14:creationId xmlns:p14="http://schemas.microsoft.com/office/powerpoint/2010/main" val="170596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4</a:t>
            </a:fld>
            <a:endParaRPr lang="it-IT"/>
          </a:p>
        </p:txBody>
      </p:sp>
    </p:spTree>
    <p:extLst>
      <p:ext uri="{BB962C8B-B14F-4D97-AF65-F5344CB8AC3E}">
        <p14:creationId xmlns:p14="http://schemas.microsoft.com/office/powerpoint/2010/main" val="1173307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5</a:t>
            </a:fld>
            <a:endParaRPr lang="it-IT"/>
          </a:p>
        </p:txBody>
      </p:sp>
    </p:spTree>
    <p:extLst>
      <p:ext uri="{BB962C8B-B14F-4D97-AF65-F5344CB8AC3E}">
        <p14:creationId xmlns:p14="http://schemas.microsoft.com/office/powerpoint/2010/main" val="3556189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6</a:t>
            </a:fld>
            <a:endParaRPr lang="it-IT"/>
          </a:p>
        </p:txBody>
      </p:sp>
    </p:spTree>
    <p:extLst>
      <p:ext uri="{BB962C8B-B14F-4D97-AF65-F5344CB8AC3E}">
        <p14:creationId xmlns:p14="http://schemas.microsoft.com/office/powerpoint/2010/main" val="347235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7</a:t>
            </a:fld>
            <a:endParaRPr lang="it-IT"/>
          </a:p>
        </p:txBody>
      </p:sp>
    </p:spTree>
    <p:extLst>
      <p:ext uri="{BB962C8B-B14F-4D97-AF65-F5344CB8AC3E}">
        <p14:creationId xmlns:p14="http://schemas.microsoft.com/office/powerpoint/2010/main" val="4199038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8</a:t>
            </a:fld>
            <a:endParaRPr lang="it-IT"/>
          </a:p>
        </p:txBody>
      </p:sp>
    </p:spTree>
    <p:extLst>
      <p:ext uri="{BB962C8B-B14F-4D97-AF65-F5344CB8AC3E}">
        <p14:creationId xmlns:p14="http://schemas.microsoft.com/office/powerpoint/2010/main" val="402424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9</a:t>
            </a:fld>
            <a:endParaRPr lang="it-IT"/>
          </a:p>
        </p:txBody>
      </p:sp>
    </p:spTree>
    <p:extLst>
      <p:ext uri="{BB962C8B-B14F-4D97-AF65-F5344CB8AC3E}">
        <p14:creationId xmlns:p14="http://schemas.microsoft.com/office/powerpoint/2010/main" val="330617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it-IT"/>
              <a:t>Fare clic per modificare lo stile del titolo</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15549AB-7792-45FF-85AF-142ECEE09D14}"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35529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E18339F-0DB0-46F2-B719-72CDE26A2578}"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849484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6A440E9-255A-4E97-A750-7E791CA5DFB2}"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756836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CCA0D98-E0FF-4429-B94B-A5D62B748DED}"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916481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DF7AE0E-1807-4CDA-BD41-92746BF43567}"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4807641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83E86762-71B8-4647-A38B-F3B756CEBEFB}" type="datetime1">
              <a:rPr lang="en-US" smtClean="0"/>
              <a:pPr/>
              <a:t>11/4/2022</a:t>
            </a:fld>
            <a:endParaRPr lang="en-US" dirty="0"/>
          </a:p>
        </p:txBody>
      </p:sp>
      <p:sp>
        <p:nvSpPr>
          <p:cNvPr id="4" name="Footer Placeholder 3"/>
          <p:cNvSpPr>
            <a:spLocks noGrp="1"/>
          </p:cNvSpPr>
          <p:nvPr>
            <p:ph type="ftr" sz="quarter" idx="11"/>
          </p:nvPr>
        </p:nvSpPr>
        <p:spPr/>
        <p:txBody>
          <a:bodyPr/>
          <a:lstStyle/>
          <a:p>
            <a:r>
              <a:rPr lang="it-IT"/>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308521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2637DCD6-6667-4BA9-BE51-FB33EDA663A3}" type="datetime1">
              <a:rPr lang="en-US" smtClean="0"/>
              <a:pPr/>
              <a:t>11/4/2022</a:t>
            </a:fld>
            <a:endParaRPr lang="en-US" dirty="0"/>
          </a:p>
        </p:txBody>
      </p:sp>
      <p:sp>
        <p:nvSpPr>
          <p:cNvPr id="4" name="Footer Placeholder 3"/>
          <p:cNvSpPr>
            <a:spLocks noGrp="1"/>
          </p:cNvSpPr>
          <p:nvPr>
            <p:ph type="ftr" sz="quarter" idx="11"/>
          </p:nvPr>
        </p:nvSpPr>
        <p:spPr/>
        <p:txBody>
          <a:bodyPr/>
          <a:lstStyle/>
          <a:p>
            <a:r>
              <a:rPr lang="it-IT"/>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691126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AFF3425-C10B-4C6B-86B3-5FE7BE33CD13}"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945167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079A6C-14F3-432B-BAE4-D5AD2C02ECF0}"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80097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5212D46-B57F-4F62-9063-A5F4C9D4024E}"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006437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it-IT"/>
              <a:t>Fare clic per modificare lo stile del titolo</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781CDF4-9777-4137-BA48-485E1C2FFDC8}" type="datetime1">
              <a:rPr lang="en-US" smtClean="0"/>
              <a:pPr/>
              <a:t>11/4/2022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86890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88DFA92-8532-47A4-B63F-062AA0EF7C7F}"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195266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913795" y="2912232"/>
            <a:ext cx="5107208"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2912232"/>
            <a:ext cx="5095357"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98E3BEE-7A7A-4687-BCAB-E2873F3726CA}" type="datetime1">
              <a:rPr lang="en-US" smtClean="0"/>
              <a:pPr/>
              <a:t>11/4/2022</a:t>
            </a:fld>
            <a:endParaRPr lang="en-US" dirty="0"/>
          </a:p>
        </p:txBody>
      </p:sp>
      <p:sp>
        <p:nvSpPr>
          <p:cNvPr id="8" name="Footer Placeholder 7"/>
          <p:cNvSpPr>
            <a:spLocks noGrp="1"/>
          </p:cNvSpPr>
          <p:nvPr>
            <p:ph type="ftr" sz="quarter" idx="11"/>
          </p:nvPr>
        </p:nvSpPr>
        <p:spPr/>
        <p:txBody>
          <a:bodyPr/>
          <a:lstStyle/>
          <a:p>
            <a:r>
              <a:rPr lang="it-IT"/>
              <a:t>Francesca Lo Iacono - Pistoia, 5 maggio 2017</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391127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7D92BEB6-AC5F-4A0D-B559-3405DF5958E3}" type="datetime1">
              <a:rPr lang="en-US" smtClean="0"/>
              <a:pPr/>
              <a:t>11/4/2022</a:t>
            </a:fld>
            <a:endParaRPr lang="en-US" dirty="0"/>
          </a:p>
        </p:txBody>
      </p:sp>
      <p:sp>
        <p:nvSpPr>
          <p:cNvPr id="4" name="Footer Placeholder 3"/>
          <p:cNvSpPr>
            <a:spLocks noGrp="1"/>
          </p:cNvSpPr>
          <p:nvPr>
            <p:ph type="ftr" sz="quarter" idx="11"/>
          </p:nvPr>
        </p:nvSpPr>
        <p:spPr/>
        <p:txBody>
          <a:bodyPr/>
          <a:lstStyle/>
          <a:p>
            <a:r>
              <a:rPr lang="it-IT"/>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082771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562C-D98F-4F38-AF97-C44893B2DD97}" type="datetime1">
              <a:rPr lang="en-US" smtClean="0"/>
              <a:pPr/>
              <a:t>11/4/2022</a:t>
            </a:fld>
            <a:endParaRPr lang="en-US" dirty="0"/>
          </a:p>
        </p:txBody>
      </p:sp>
      <p:sp>
        <p:nvSpPr>
          <p:cNvPr id="3" name="Footer Placeholder 2"/>
          <p:cNvSpPr>
            <a:spLocks noGrp="1"/>
          </p:cNvSpPr>
          <p:nvPr>
            <p:ph type="ftr" sz="quarter" idx="11"/>
          </p:nvPr>
        </p:nvSpPr>
        <p:spPr/>
        <p:txBody>
          <a:bodyPr/>
          <a:lstStyle/>
          <a:p>
            <a:r>
              <a:rPr lang="it-IT"/>
              <a:t>Francesca Lo Iacono - Pistoia, 5 maggio 2017</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129530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it-IT"/>
              <a:t>Fare clic per modificare lo stile del titolo</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1DDCD72-2DA3-4099-A25F-50DB9786E487}"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9116892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5D6ED87-B51A-412F-A6E9-3E37C14A0892}" type="datetime1">
              <a:rPr lang="en-US" smtClean="0"/>
              <a:pPr/>
              <a:t>11/4/2022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5191556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E3DCF06-FFA8-4A79-AE79-14C26D341E41}" type="datetime1">
              <a:rPr lang="en-US" smtClean="0"/>
              <a:pPr/>
              <a:t>11/4/2022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it-IT"/>
              <a:t>Francesca Lo Iacono - Pistoia, 5 maggio 2017</a:t>
            </a:r>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20163459"/>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ransition/>
  <p:hf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07293" y="3134991"/>
            <a:ext cx="11044989" cy="1072434"/>
          </a:xfrm>
        </p:spPr>
        <p:txBody>
          <a:bodyPr>
            <a:noAutofit/>
          </a:bodyPr>
          <a:lstStyle/>
          <a:p>
            <a:pPr algn="ctr">
              <a:spcBef>
                <a:spcPts val="0"/>
              </a:spcBef>
              <a:spcAft>
                <a:spcPts val="1200"/>
              </a:spcAft>
            </a:pPr>
            <a:r>
              <a:rPr lang="it-IT" sz="2200" b="1" dirty="0">
                <a:effectLst/>
                <a:latin typeface="Bookman Old Style" panose="02050604050505020204" pitchFamily="18" charset="0"/>
                <a:ea typeface="Calibri" panose="020F0502020204030204" pitchFamily="34" charset="0"/>
                <a:cs typeface="Times New Roman" panose="02020603050405020304" pitchFamily="18" charset="0"/>
              </a:rPr>
              <a:t>Piano di ristrutturazione soggetto ad omologazione</a:t>
            </a:r>
            <a:br>
              <a:rPr lang="it-IT" sz="2000" b="1" dirty="0">
                <a:effectLst/>
                <a:latin typeface="Bookman Old Style" panose="02050604050505020204" pitchFamily="18" charset="0"/>
                <a:ea typeface="Calibri" panose="020F0502020204030204" pitchFamily="34" charset="0"/>
                <a:cs typeface="Times New Roman" panose="02020603050405020304" pitchFamily="18" charset="0"/>
              </a:rPr>
            </a:br>
            <a:br>
              <a:rPr lang="it-IT" sz="2000" b="1" dirty="0">
                <a:effectLst/>
                <a:latin typeface="Bookman Old Style" panose="02050604050505020204" pitchFamily="18" charset="0"/>
                <a:ea typeface="Calibri" panose="020F0502020204030204" pitchFamily="34" charset="0"/>
                <a:cs typeface="Times New Roman" panose="02020603050405020304" pitchFamily="18" charset="0"/>
              </a:rPr>
            </a:br>
            <a:r>
              <a:rPr lang="it-IT" sz="3200" i="1" dirty="0">
                <a:solidFill>
                  <a:srgbClr val="851528"/>
                </a:solidFill>
              </a:rPr>
              <a:t>IL PIANO, LA PROPOSTA, LA DOMANDA</a:t>
            </a:r>
          </a:p>
        </p:txBody>
      </p:sp>
      <p:pic>
        <p:nvPicPr>
          <p:cNvPr id="4" name="Picture 9"/>
          <p:cNvPicPr>
            <a:picLocks noChangeAspect="1" noChangeArrowheads="1"/>
          </p:cNvPicPr>
          <p:nvPr/>
        </p:nvPicPr>
        <p:blipFill>
          <a:blip r:embed="rId3" cstate="print"/>
          <a:srcRect/>
          <a:stretch>
            <a:fillRect/>
          </a:stretch>
        </p:blipFill>
        <p:spPr bwMode="auto">
          <a:xfrm>
            <a:off x="4867189" y="431903"/>
            <a:ext cx="2725200" cy="1036787"/>
          </a:xfrm>
          <a:prstGeom prst="rect">
            <a:avLst/>
          </a:prstGeom>
          <a:noFill/>
          <a:ln w="9525">
            <a:noFill/>
            <a:miter lim="800000"/>
            <a:headEnd/>
            <a:tailEnd/>
          </a:ln>
        </p:spPr>
      </p:pic>
      <p:sp>
        <p:nvSpPr>
          <p:cNvPr id="5" name="Sottotitolo 2"/>
          <p:cNvSpPr txBox="1">
            <a:spLocks/>
          </p:cNvSpPr>
          <p:nvPr/>
        </p:nvSpPr>
        <p:spPr>
          <a:xfrm>
            <a:off x="1585546" y="1874227"/>
            <a:ext cx="9226216" cy="736732"/>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40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240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7" name="Segnaposto piè di pagina 4"/>
          <p:cNvSpPr>
            <a:spLocks noGrp="1"/>
          </p:cNvSpPr>
          <p:nvPr>
            <p:ph type="ftr" sz="quarter" idx="11"/>
          </p:nvPr>
        </p:nvSpPr>
        <p:spPr>
          <a:xfrm>
            <a:off x="2824234" y="4813477"/>
            <a:ext cx="6811108" cy="311102"/>
          </a:xfrm>
        </p:spPr>
        <p:txBody>
          <a:bodyPr/>
          <a:lstStyle/>
          <a:p>
            <a:pPr algn="ctr"/>
            <a:r>
              <a:rPr lang="it-IT" sz="2000" b="1" i="1" dirty="0">
                <a:solidFill>
                  <a:schemeClr val="bg1"/>
                </a:solidFill>
                <a:latin typeface="Palatino Linotype" panose="02040502050505030304" pitchFamily="18" charset="0"/>
              </a:rPr>
              <a:t>Fabio Giommoni - Pistoia, 3 novembre 2022</a:t>
            </a:r>
            <a:endParaRPr lang="en-US" sz="2000" b="1" i="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0837853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proposta (segue)</a:t>
            </a:r>
            <a:br>
              <a:rPr lang="it-IT" sz="2400" i="1" dirty="0">
                <a:solidFill>
                  <a:srgbClr val="851528"/>
                </a:solidFill>
              </a:rPr>
            </a:br>
            <a:r>
              <a:rPr lang="it-IT" sz="2400" i="1" dirty="0">
                <a:solidFill>
                  <a:schemeClr val="accent5">
                    <a:lumMod val="50000"/>
                  </a:schemeClr>
                </a:solidFill>
              </a:rPr>
              <a:t>I crediti fiscali</a:t>
            </a:r>
          </a:p>
        </p:txBody>
      </p:sp>
      <p:sp>
        <p:nvSpPr>
          <p:cNvPr id="3" name="Segnaposto contenuto 2"/>
          <p:cNvSpPr>
            <a:spLocks noGrp="1"/>
          </p:cNvSpPr>
          <p:nvPr>
            <p:ph idx="1"/>
          </p:nvPr>
        </p:nvSpPr>
        <p:spPr>
          <a:xfrm>
            <a:off x="630114" y="2581999"/>
            <a:ext cx="10723686" cy="3390175"/>
          </a:xfrm>
        </p:spPr>
        <p:txBody>
          <a:bodyPr>
            <a:normAutofit fontScale="550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Non sono richiamati né l'art. 63 né l'art. 88, CCII per cui rispetto all’Accordo di ristrutturazione e al Concordato preventivo non è possibile ricorrere alla procedura «speciale» di «transazione fiscale» ed alla corrispondente chance del c.d. </a:t>
            </a:r>
            <a:r>
              <a:rPr lang="it-IT" sz="3200" b="1" i="1" dirty="0" err="1">
                <a:solidFill>
                  <a:schemeClr val="bg1"/>
                </a:solidFill>
                <a:effectLst/>
                <a:latin typeface="Palatino Linotype" panose="02040502050505030304" pitchFamily="18" charset="0"/>
                <a:cs typeface="Calibri" panose="020F0502020204030204" pitchFamily="34" charset="0"/>
              </a:rPr>
              <a:t>cram</a:t>
            </a:r>
            <a:r>
              <a:rPr lang="it-IT" sz="3200" b="1" i="1" dirty="0">
                <a:solidFill>
                  <a:schemeClr val="bg1"/>
                </a:solidFill>
                <a:effectLst/>
                <a:latin typeface="Palatino Linotype" panose="02040502050505030304" pitchFamily="18" charset="0"/>
                <a:cs typeface="Calibri" panose="020F0502020204030204" pitchFamily="34" charset="0"/>
              </a:rPr>
              <a:t> down </a:t>
            </a:r>
            <a:r>
              <a:rPr lang="it-IT" sz="3200" b="1" dirty="0">
                <a:solidFill>
                  <a:schemeClr val="bg1"/>
                </a:solidFill>
                <a:effectLst/>
                <a:latin typeface="Palatino Linotype" panose="02040502050505030304" pitchFamily="18" charset="0"/>
                <a:cs typeface="Calibri" panose="020F0502020204030204" pitchFamily="34" charset="0"/>
              </a:rPr>
              <a:t>in caso di silenzio o diniego dell’Amministrazione finanziaria.</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Ciò rende sostanzialmente impossibile una proposta che preveda lo stralcio dei crediti erariali perché la relativa classe avrebbe scarsa possibilità di ottenere un voto positivo da parte dell’Amministrazione finanziaria.</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In sostanza si può soltanto fare ricorso agli strumenti ordinari di dilazione previsti dall’ordinamento tributario (</a:t>
            </a:r>
            <a:r>
              <a:rPr lang="it-IT" sz="3200" b="1" dirty="0" err="1">
                <a:solidFill>
                  <a:schemeClr val="bg1"/>
                </a:solidFill>
                <a:effectLst/>
                <a:latin typeface="Palatino Linotype" panose="02040502050505030304" pitchFamily="18" charset="0"/>
                <a:cs typeface="Calibri" panose="020F0502020204030204" pitchFamily="34" charset="0"/>
              </a:rPr>
              <a:t>n.b.</a:t>
            </a:r>
            <a:r>
              <a:rPr lang="it-IT" sz="3200" b="1" dirty="0">
                <a:solidFill>
                  <a:schemeClr val="bg1"/>
                </a:solidFill>
                <a:effectLst/>
                <a:latin typeface="Palatino Linotype" panose="02040502050505030304" pitchFamily="18" charset="0"/>
                <a:cs typeface="Calibri" panose="020F0502020204030204" pitchFamily="34" charset="0"/>
              </a:rPr>
              <a:t>: non si applicano nemmeno i benefici fiscali previsti dalla composizione negoziata ex art. 25-bis, CCII, che invece spettano, per lo più, in caso di Accordo di ristrutturazione del debito sottoscritto in esito alla composizione negoziata).</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10</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2432945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4" y="1441280"/>
            <a:ext cx="9944099" cy="649703"/>
          </a:xfrm>
        </p:spPr>
        <p:txBody>
          <a:bodyPr>
            <a:noAutofit/>
          </a:bodyPr>
          <a:lstStyle/>
          <a:p>
            <a:pPr>
              <a:lnSpc>
                <a:spcPct val="100000"/>
              </a:lnSpc>
              <a:spcAft>
                <a:spcPts val="600"/>
              </a:spcAft>
            </a:pPr>
            <a:r>
              <a:rPr lang="it-IT" sz="2400" i="1" dirty="0">
                <a:solidFill>
                  <a:srgbClr val="851528"/>
                </a:solidFill>
              </a:rPr>
              <a:t>La proposta (segue)</a:t>
            </a:r>
            <a:br>
              <a:rPr lang="it-IT" sz="2400" i="1" dirty="0">
                <a:solidFill>
                  <a:srgbClr val="851528"/>
                </a:solidFill>
              </a:rPr>
            </a:br>
            <a:r>
              <a:rPr lang="it-IT" sz="2400" i="1" dirty="0">
                <a:solidFill>
                  <a:schemeClr val="accent5">
                    <a:lumMod val="50000"/>
                  </a:schemeClr>
                </a:solidFill>
              </a:rPr>
              <a:t>gli altri creditori pubblici</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11</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graphicFrame>
        <p:nvGraphicFramePr>
          <p:cNvPr id="9" name="Tabella 10">
            <a:extLst>
              <a:ext uri="{FF2B5EF4-FFF2-40B4-BE49-F238E27FC236}">
                <a16:creationId xmlns:a16="http://schemas.microsoft.com/office/drawing/2014/main" id="{80055DA0-9160-FA43-EE0E-498B530B7FC5}"/>
              </a:ext>
            </a:extLst>
          </p:cNvPr>
          <p:cNvGraphicFramePr>
            <a:graphicFrameLocks noGrp="1"/>
          </p:cNvGraphicFramePr>
          <p:nvPr>
            <p:ph idx="1"/>
            <p:extLst>
              <p:ext uri="{D42A27DB-BD31-4B8C-83A1-F6EECF244321}">
                <p14:modId xmlns:p14="http://schemas.microsoft.com/office/powerpoint/2010/main" val="998909532"/>
              </p:ext>
            </p:extLst>
          </p:nvPr>
        </p:nvGraphicFramePr>
        <p:xfrm>
          <a:off x="314325" y="2217511"/>
          <a:ext cx="11601449" cy="3859439"/>
        </p:xfrm>
        <a:graphic>
          <a:graphicData uri="http://schemas.openxmlformats.org/drawingml/2006/table">
            <a:tbl>
              <a:tblPr firstRow="1" bandRow="1">
                <a:tableStyleId>{5C22544A-7EE6-4342-B048-85BDC9FD1C3A}</a:tableStyleId>
              </a:tblPr>
              <a:tblGrid>
                <a:gridCol w="2200275">
                  <a:extLst>
                    <a:ext uri="{9D8B030D-6E8A-4147-A177-3AD203B41FA5}">
                      <a16:colId xmlns:a16="http://schemas.microsoft.com/office/drawing/2014/main" val="2231631414"/>
                    </a:ext>
                  </a:extLst>
                </a:gridCol>
                <a:gridCol w="2466975">
                  <a:extLst>
                    <a:ext uri="{9D8B030D-6E8A-4147-A177-3AD203B41FA5}">
                      <a16:colId xmlns:a16="http://schemas.microsoft.com/office/drawing/2014/main" val="3673673646"/>
                    </a:ext>
                  </a:extLst>
                </a:gridCol>
                <a:gridCol w="6934199">
                  <a:extLst>
                    <a:ext uri="{9D8B030D-6E8A-4147-A177-3AD203B41FA5}">
                      <a16:colId xmlns:a16="http://schemas.microsoft.com/office/drawing/2014/main" val="2313293359"/>
                    </a:ext>
                  </a:extLst>
                </a:gridCol>
              </a:tblGrid>
              <a:tr h="323795">
                <a:tc>
                  <a:txBody>
                    <a:bodyPr/>
                    <a:lstStyle/>
                    <a:p>
                      <a:r>
                        <a:rPr lang="it-IT" sz="1600" dirty="0"/>
                        <a:t>Ceditore pubblico</a:t>
                      </a:r>
                    </a:p>
                  </a:txBody>
                  <a:tcPr/>
                </a:tc>
                <a:tc>
                  <a:txBody>
                    <a:bodyPr/>
                    <a:lstStyle/>
                    <a:p>
                      <a:r>
                        <a:rPr lang="it-IT" sz="1600" dirty="0"/>
                        <a:t>Privilegio</a:t>
                      </a:r>
                    </a:p>
                  </a:txBody>
                  <a:tcPr/>
                </a:tc>
                <a:tc>
                  <a:txBody>
                    <a:bodyPr/>
                    <a:lstStyle/>
                    <a:p>
                      <a:r>
                        <a:rPr lang="it-IT" sz="1600" dirty="0"/>
                        <a:t>Aspetti problematici</a:t>
                      </a:r>
                    </a:p>
                  </a:txBody>
                  <a:tcPr/>
                </a:tc>
                <a:extLst>
                  <a:ext uri="{0D108BD9-81ED-4DB2-BD59-A6C34878D82A}">
                    <a16:rowId xmlns:a16="http://schemas.microsoft.com/office/drawing/2014/main" val="80337294"/>
                  </a:ext>
                </a:extLst>
              </a:tr>
              <a:tr h="1037918">
                <a:tc>
                  <a:txBody>
                    <a:bodyPr/>
                    <a:lstStyle/>
                    <a:p>
                      <a:r>
                        <a:rPr lang="it-IT" sz="1600" dirty="0"/>
                        <a:t>Enti previdenziali</a:t>
                      </a:r>
                    </a:p>
                  </a:txBody>
                  <a:tcPr/>
                </a:tc>
                <a:tc>
                  <a:txBody>
                    <a:bodyPr/>
                    <a:lstStyle/>
                    <a:p>
                      <a:r>
                        <a:rPr lang="it-IT" sz="1600" dirty="0"/>
                        <a:t>Art. 2753 c.c.</a:t>
                      </a:r>
                    </a:p>
                  </a:txBody>
                  <a:tcPr/>
                </a:tc>
                <a:tc>
                  <a:txBody>
                    <a:bodyPr/>
                    <a:lstStyle/>
                    <a:p>
                      <a:r>
                        <a:rPr lang="it-IT" sz="1600" dirty="0"/>
                        <a:t>Non essendo prevista la «transazione contributiva» e relativa possibilità di beneficiare del </a:t>
                      </a:r>
                      <a:r>
                        <a:rPr lang="it-IT" sz="1600" i="1" dirty="0" err="1"/>
                        <a:t>cram</a:t>
                      </a:r>
                      <a:r>
                        <a:rPr lang="it-IT" sz="1600" i="1" dirty="0"/>
                        <a:t> down, </a:t>
                      </a:r>
                      <a:r>
                        <a:rPr lang="it-IT" sz="1600" dirty="0"/>
                        <a:t>si pongono le stesse problematiche dei crediti erariali in tema di sostanziale impossibilità ad ottenere il voto nel caso di proposta di stralcio</a:t>
                      </a:r>
                    </a:p>
                  </a:txBody>
                  <a:tcPr/>
                </a:tc>
                <a:extLst>
                  <a:ext uri="{0D108BD9-81ED-4DB2-BD59-A6C34878D82A}">
                    <a16:rowId xmlns:a16="http://schemas.microsoft.com/office/drawing/2014/main" val="583902685"/>
                  </a:ext>
                </a:extLst>
              </a:tr>
              <a:tr h="1419441">
                <a:tc>
                  <a:txBody>
                    <a:bodyPr/>
                    <a:lstStyle/>
                    <a:p>
                      <a:r>
                        <a:rPr lang="it-IT" sz="1600" dirty="0"/>
                        <a:t>Finanziamenti Covid ex D.L. n. 23/2020 con garanzia pubblica (MCC e </a:t>
                      </a:r>
                      <a:r>
                        <a:rPr lang="it-IT" sz="1600" dirty="0" err="1"/>
                        <a:t>SACE</a:t>
                      </a:r>
                      <a:r>
                        <a:rPr lang="it-IT" sz="1600" dirty="0"/>
                        <a:t>)</a:t>
                      </a:r>
                    </a:p>
                  </a:txBody>
                  <a:tcPr/>
                </a:tc>
                <a:tc>
                  <a:txBody>
                    <a:bodyPr/>
                    <a:lstStyle/>
                    <a:p>
                      <a:r>
                        <a:rPr lang="de-DE" sz="1600" dirty="0"/>
                        <a:t>Art. 8-bis D.Lgs. n. 3/2015</a:t>
                      </a:r>
                    </a:p>
                    <a:p>
                      <a:r>
                        <a:rPr lang="de-DE" sz="1600" dirty="0"/>
                        <a:t>(</a:t>
                      </a:r>
                      <a:r>
                        <a:rPr lang="de-DE" sz="1600" dirty="0" err="1"/>
                        <a:t>viene</a:t>
                      </a:r>
                      <a:r>
                        <a:rPr lang="de-DE" sz="1600" dirty="0"/>
                        <a:t> </a:t>
                      </a:r>
                      <a:r>
                        <a:rPr lang="de-DE" sz="1600" dirty="0" err="1"/>
                        <a:t>dopo</a:t>
                      </a:r>
                      <a:r>
                        <a:rPr lang="de-DE" sz="1600" dirty="0"/>
                        <a:t> solo </a:t>
                      </a:r>
                      <a:r>
                        <a:rPr lang="it-IT" sz="1600" dirty="0"/>
                        <a:t>spese di giustizia e privilegi art. 2751-bis c.c.)</a:t>
                      </a:r>
                    </a:p>
                  </a:txBody>
                  <a:tcPr/>
                </a:tc>
                <a:tc>
                  <a:txBody>
                    <a:bodyPr/>
                    <a:lstStyle/>
                    <a:p>
                      <a:r>
                        <a:rPr lang="it-IT" sz="1600" dirty="0"/>
                        <a:t>In presenza di escussione della garanzia, anche in questo caso non è prevista una procedura specifica a tutela del soggetto pubblico per cui vi sarà difficoltà ad ottenere il voto nel caso di proposta di stralcio – La questione potrebbe risolversi con la prospettata possibilità di cessione dei crediti ad </a:t>
                      </a:r>
                      <a:r>
                        <a:rPr lang="it-IT" sz="1600" dirty="0" err="1"/>
                        <a:t>AMCO</a:t>
                      </a:r>
                      <a:r>
                        <a:rPr lang="it-IT" sz="1600" dirty="0"/>
                        <a:t> (si veda Sole24Ore del 1.10.22)</a:t>
                      </a:r>
                    </a:p>
                  </a:txBody>
                  <a:tcPr/>
                </a:tc>
                <a:extLst>
                  <a:ext uri="{0D108BD9-81ED-4DB2-BD59-A6C34878D82A}">
                    <a16:rowId xmlns:a16="http://schemas.microsoft.com/office/drawing/2014/main" val="1025564223"/>
                  </a:ext>
                </a:extLst>
              </a:tr>
              <a:tr h="1037918">
                <a:tc>
                  <a:txBody>
                    <a:bodyPr/>
                    <a:lstStyle/>
                    <a:p>
                      <a:r>
                        <a:rPr lang="it-IT" sz="1600" dirty="0"/>
                        <a:t>Tributi locali (IMU, TARI ecc.)</a:t>
                      </a:r>
                    </a:p>
                  </a:txBody>
                  <a:tcPr/>
                </a:tc>
                <a:tc>
                  <a:txBody>
                    <a:bodyPr/>
                    <a:lstStyle/>
                    <a:p>
                      <a:r>
                        <a:rPr lang="it-IT" sz="1600" dirty="0"/>
                        <a:t>Art. 2752, co. 3, c.c.</a:t>
                      </a:r>
                    </a:p>
                  </a:txBody>
                  <a:tcPr/>
                </a:tc>
                <a:tc>
                  <a:txBody>
                    <a:bodyPr/>
                    <a:lstStyle/>
                    <a:p>
                      <a:r>
                        <a:rPr lang="it-IT" sz="1600" dirty="0"/>
                        <a:t>Non rientrerebbero comunque nella transazione fiscale (se non riscossi da agenzie fiscali) – L’Ente locale può tuttavia accettare una proposta di stralcio (Corte dei conti - Sezione Toscana, deliberazione n. 4/2021)</a:t>
                      </a:r>
                    </a:p>
                  </a:txBody>
                  <a:tcPr/>
                </a:tc>
                <a:extLst>
                  <a:ext uri="{0D108BD9-81ED-4DB2-BD59-A6C34878D82A}">
                    <a16:rowId xmlns:a16="http://schemas.microsoft.com/office/drawing/2014/main" val="2858987900"/>
                  </a:ext>
                </a:extLst>
              </a:tr>
            </a:tbl>
          </a:graphicData>
        </a:graphic>
      </p:graphicFrame>
    </p:spTree>
    <p:extLst>
      <p:ext uri="{BB962C8B-B14F-4D97-AF65-F5344CB8AC3E}">
        <p14:creationId xmlns:p14="http://schemas.microsoft.com/office/powerpoint/2010/main" val="86513808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domanda</a:t>
            </a:r>
            <a:br>
              <a:rPr lang="it-IT" sz="2400" i="1" dirty="0">
                <a:solidFill>
                  <a:srgbClr val="851528"/>
                </a:solidFill>
              </a:rPr>
            </a:br>
            <a:r>
              <a:rPr lang="it-IT" sz="2400" i="1" dirty="0">
                <a:solidFill>
                  <a:schemeClr val="accent5">
                    <a:lumMod val="50000"/>
                  </a:schemeClr>
                </a:solidFill>
              </a:rPr>
              <a:t>Il ricorso e la domanda con riserva</a:t>
            </a:r>
          </a:p>
        </p:txBody>
      </p:sp>
      <p:sp>
        <p:nvSpPr>
          <p:cNvPr id="3" name="Segnaposto contenuto 2"/>
          <p:cNvSpPr>
            <a:spLocks noGrp="1"/>
          </p:cNvSpPr>
          <p:nvPr>
            <p:ph idx="1"/>
          </p:nvPr>
        </p:nvSpPr>
        <p:spPr>
          <a:xfrm>
            <a:off x="534864" y="2644063"/>
            <a:ext cx="11277600" cy="3375737"/>
          </a:xfrm>
        </p:spPr>
        <p:txBody>
          <a:bodyPr>
            <a:normAutofit fontScale="550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Art. 64-bis, co. 9, CCII  richiama gli artt. 87, commi 1 e 2, CCII, per cui il debitore deve predisporre un piano nelle sue diverse articolazioni, deve organizzare una proposta rivolta ai creditori e deve formulare una domanda giudiziale per accedere alla procedura di </a:t>
            </a:r>
            <a:r>
              <a:rPr lang="it-IT" sz="3200" b="1" dirty="0" err="1">
                <a:solidFill>
                  <a:schemeClr val="bg1"/>
                </a:solidFill>
                <a:effectLst/>
                <a:latin typeface="Palatino Linotype" panose="02040502050505030304" pitchFamily="18" charset="0"/>
                <a:cs typeface="Calibri" panose="020F0502020204030204" pitchFamily="34" charset="0"/>
              </a:rPr>
              <a:t>P.R.O</a:t>
            </a:r>
            <a:r>
              <a:rPr lang="it-IT" sz="3200" b="1" dirty="0">
                <a:solidFill>
                  <a:schemeClr val="bg1"/>
                </a:solidFill>
                <a:effectLst/>
                <a:latin typeface="Palatino Linotype" panose="02040502050505030304" pitchFamily="18" charset="0"/>
                <a:cs typeface="Calibri" panose="020F0502020204030204" pitchFamily="34" charset="0"/>
              </a:rPr>
              <a:t>.</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La domanda è proposta con ricorso ex art. 40, CCII, dinanzi al tribunale competente di cui all’art. 27 CCII.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È consentita la presentazione di “Proposte concorrenti” (richiamo all’art. 90, CCII) e la formulazione di “Offerte concorrenti” (richiamo art. 91, CCII).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L’accesso al </a:t>
            </a:r>
            <a:r>
              <a:rPr lang="it-IT" sz="3200" b="1" dirty="0" err="1">
                <a:solidFill>
                  <a:schemeClr val="bg1"/>
                </a:solidFill>
                <a:effectLst/>
                <a:latin typeface="Palatino Linotype" panose="02040502050505030304" pitchFamily="18" charset="0"/>
                <a:cs typeface="Calibri" panose="020F0502020204030204" pitchFamily="34" charset="0"/>
              </a:rPr>
              <a:t>P.R.O</a:t>
            </a:r>
            <a:r>
              <a:rPr lang="it-IT" sz="3200" b="1" dirty="0">
                <a:solidFill>
                  <a:schemeClr val="bg1"/>
                </a:solidFill>
                <a:effectLst/>
                <a:latin typeface="Palatino Linotype" panose="02040502050505030304" pitchFamily="18" charset="0"/>
                <a:cs typeface="Calibri" panose="020F0502020204030204" pitchFamily="34" charset="0"/>
              </a:rPr>
              <a:t>. può avvenire anche tramite la presentazione di una domanda con riserva e successivo deposito di piano, proposta e attestazione (art. 44, CCII), applicandosi in tal caso la disciplina prevista per il concordato preventivo (compresa la nomina del </a:t>
            </a:r>
            <a:r>
              <a:rPr lang="it-IT" sz="3200" b="1" dirty="0" err="1">
                <a:solidFill>
                  <a:schemeClr val="bg1"/>
                </a:solidFill>
                <a:effectLst/>
                <a:latin typeface="Palatino Linotype" panose="02040502050505030304" pitchFamily="18" charset="0"/>
                <a:cs typeface="Calibri" panose="020F0502020204030204" pitchFamily="34" charset="0"/>
              </a:rPr>
              <a:t>pre</a:t>
            </a:r>
            <a:r>
              <a:rPr lang="it-IT" sz="3200" b="1" dirty="0">
                <a:solidFill>
                  <a:schemeClr val="bg1"/>
                </a:solidFill>
                <a:effectLst/>
                <a:latin typeface="Palatino Linotype" panose="02040502050505030304" pitchFamily="18" charset="0"/>
                <a:cs typeface="Calibri" panose="020F0502020204030204" pitchFamily="34" charset="0"/>
              </a:rPr>
              <a:t>-commissario).</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7759746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domanda (segue)</a:t>
            </a:r>
            <a:br>
              <a:rPr lang="it-IT" sz="2400" i="1" dirty="0">
                <a:solidFill>
                  <a:srgbClr val="851528"/>
                </a:solidFill>
              </a:rPr>
            </a:br>
            <a:r>
              <a:rPr lang="it-IT" sz="2400" i="1" dirty="0">
                <a:solidFill>
                  <a:schemeClr val="accent5">
                    <a:lumMod val="50000"/>
                  </a:schemeClr>
                </a:solidFill>
              </a:rPr>
              <a:t>La documentazione da allegare</a:t>
            </a:r>
          </a:p>
        </p:txBody>
      </p:sp>
      <p:sp>
        <p:nvSpPr>
          <p:cNvPr id="3" name="Segnaposto contenuto 2"/>
          <p:cNvSpPr>
            <a:spLocks noGrp="1"/>
          </p:cNvSpPr>
          <p:nvPr>
            <p:ph idx="1"/>
          </p:nvPr>
        </p:nvSpPr>
        <p:spPr>
          <a:xfrm>
            <a:off x="266700" y="2361234"/>
            <a:ext cx="11277600" cy="4170193"/>
          </a:xfrm>
        </p:spPr>
        <p:txBody>
          <a:bodyPr>
            <a:normAutofit fontScale="400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Al ricorso deve essere allegata la documentazione prevista dall’articolo 39, commi 1 e 2, CCII:</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scritture contabili e fiscali obbligatorie;</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dichiarazioni dei redditi concernenti i 3 esercizi o anni precedenti </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dichiarazioni IRAP e le dichiarazioni annuali IVA relative ai medesimi periodi</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bilanci relativi agli ultimi 3 esercizi</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relazione sulla situazione economica, patrimoniale e finanziaria aggiornata, </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stato particolareggiato ed estimativo delle sue attività, </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certificazione dei debiti fiscali, contributivi e per premi assicurativi, </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elenco nominativo dei creditori e l'indicazione dei rispettivi crediti e delle cause di prelazione</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elenco nominativo di coloro che vantano diritti reali e personali su cose in suo possesso e l'indicazione delle cose stesse e del titolo da cui sorge il diritto</a:t>
            </a:r>
          </a:p>
          <a:p>
            <a:pPr marL="514350" indent="-514350" algn="just">
              <a:buFont typeface="+mj-lt"/>
              <a:buAutoNum type="arabicPeriod"/>
            </a:pPr>
            <a:r>
              <a:rPr lang="it-IT" sz="3200" b="1" dirty="0">
                <a:solidFill>
                  <a:schemeClr val="bg1"/>
                </a:solidFill>
                <a:effectLst/>
                <a:latin typeface="Palatino Linotype" panose="02040502050505030304" pitchFamily="18" charset="0"/>
                <a:cs typeface="Calibri" panose="020F0502020204030204" pitchFamily="34" charset="0"/>
              </a:rPr>
              <a:t>relazione riepilogativa degli atti di straordinaria amministrazione di cui all’articolo 94, comma 2, CCII compiuti nel quinquennio anteriore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65189152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domanda (segue)</a:t>
            </a:r>
            <a:br>
              <a:rPr lang="it-IT" sz="2400" i="1" dirty="0">
                <a:solidFill>
                  <a:srgbClr val="851528"/>
                </a:solidFill>
              </a:rPr>
            </a:br>
            <a:r>
              <a:rPr lang="it-IT" sz="2400" i="1" dirty="0">
                <a:solidFill>
                  <a:schemeClr val="accent5">
                    <a:lumMod val="50000"/>
                  </a:schemeClr>
                </a:solidFill>
              </a:rPr>
              <a:t>L’attestazione del Piano</a:t>
            </a:r>
          </a:p>
        </p:txBody>
      </p:sp>
      <p:sp>
        <p:nvSpPr>
          <p:cNvPr id="3" name="Segnaposto contenuto 2"/>
          <p:cNvSpPr>
            <a:spLocks noGrp="1"/>
          </p:cNvSpPr>
          <p:nvPr>
            <p:ph idx="1"/>
          </p:nvPr>
        </p:nvSpPr>
        <p:spPr>
          <a:xfrm>
            <a:off x="457200" y="2455472"/>
            <a:ext cx="11277600" cy="3335728"/>
          </a:xfrm>
        </p:spPr>
        <p:txBody>
          <a:bodyPr>
            <a:normAutofit fontScale="85000" lnSpcReduction="1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Il comma 3 dell’art. 64 bis, CCII dispone poi che «un professionista indipendente attesta la veridicità dei dati aziendali e la fattibilità del piano».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Non è espressamente previsto, come per il concordato preventivo, ma pare opportuno che l’attestatore effettui il confronto con le percentuali di soddisfacimento in caso di liquidazione giudiziale.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51560556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domanda (segue)</a:t>
            </a:r>
            <a:br>
              <a:rPr lang="it-IT" sz="2400" i="1" dirty="0">
                <a:solidFill>
                  <a:srgbClr val="851528"/>
                </a:solidFill>
              </a:rPr>
            </a:br>
            <a:r>
              <a:rPr lang="it-IT" sz="2400" i="1" dirty="0">
                <a:solidFill>
                  <a:schemeClr val="accent5">
                    <a:lumMod val="50000"/>
                  </a:schemeClr>
                </a:solidFill>
              </a:rPr>
              <a:t>Gli effetti della presentazione della domanda</a:t>
            </a:r>
          </a:p>
        </p:txBody>
      </p:sp>
      <p:sp>
        <p:nvSpPr>
          <p:cNvPr id="3" name="Segnaposto contenuto 2"/>
          <p:cNvSpPr>
            <a:spLocks noGrp="1"/>
          </p:cNvSpPr>
          <p:nvPr>
            <p:ph idx="1"/>
          </p:nvPr>
        </p:nvSpPr>
        <p:spPr>
          <a:xfrm>
            <a:off x="495300" y="2455471"/>
            <a:ext cx="11479089" cy="3659579"/>
          </a:xfrm>
        </p:spPr>
        <p:txBody>
          <a:bodyPr>
            <a:normAutofit fontScale="55000" lnSpcReduction="20000"/>
          </a:bodyPr>
          <a:lstStyle/>
          <a:p>
            <a:pPr marL="0" indent="0" algn="just">
              <a:buNone/>
            </a:pPr>
            <a:r>
              <a:rPr lang="it-IT" sz="3200" b="1" dirty="0">
                <a:solidFill>
                  <a:schemeClr val="bg1"/>
                </a:solidFill>
                <a:effectLst/>
                <a:latin typeface="Palatino Linotype" panose="02040502050505030304" pitchFamily="18" charset="0"/>
                <a:cs typeface="Calibri" panose="020F0502020204030204" pitchFamily="34" charset="0"/>
              </a:rPr>
              <a:t>Con la presentazione della domanda si producono sostanzialmente tutti gli effetti della presentazione della domanda di concordato preventivo in quanto sono richiamati, dal comma 9 dell’art. 64-bis CCII, gli artt. da 94 a 102 del CCII (escluso art. 100, aut. pag. crediti pregressi). Ad esempio: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Sterilizzazione dell’efficacia delle ipoteche giudiziali iscritte nei 90 giorni anteriori alla pubblicazione della domanda</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Prededucibilità per i crediti di terzi derivanti da atti legalmente compiuti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Sospensione della disciplina di riduzione del capitale per perdite</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Disciplina dei contratti pendenti e di quelli con le pubbliche amministrazioni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Disciplina dei finanziamenti prededucibili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Su richiesta del debitore nella domanda: concessione di misure cautelari e misure protettive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08874784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07293" y="3134991"/>
            <a:ext cx="11044989" cy="1072434"/>
          </a:xfrm>
        </p:spPr>
        <p:txBody>
          <a:bodyPr>
            <a:noAutofit/>
          </a:bodyPr>
          <a:lstStyle/>
          <a:p>
            <a:pPr algn="ctr">
              <a:spcBef>
                <a:spcPts val="0"/>
              </a:spcBef>
              <a:spcAft>
                <a:spcPts val="1200"/>
              </a:spcAft>
            </a:pPr>
            <a:br>
              <a:rPr lang="it-IT" sz="2000" b="1" dirty="0">
                <a:effectLst/>
                <a:latin typeface="Bookman Old Style" panose="02050604050505020204" pitchFamily="18" charset="0"/>
                <a:ea typeface="Calibri" panose="020F0502020204030204" pitchFamily="34" charset="0"/>
                <a:cs typeface="Times New Roman" panose="02020603050405020304" pitchFamily="18" charset="0"/>
              </a:rPr>
            </a:br>
            <a:r>
              <a:rPr lang="it-IT" sz="3200" i="1" dirty="0">
                <a:solidFill>
                  <a:srgbClr val="851528"/>
                </a:solidFill>
              </a:rPr>
              <a:t>ASPETTI FISCALI delle procedure di composizione della crisi di impresa</a:t>
            </a:r>
          </a:p>
        </p:txBody>
      </p:sp>
      <p:pic>
        <p:nvPicPr>
          <p:cNvPr id="4" name="Picture 9"/>
          <p:cNvPicPr>
            <a:picLocks noChangeAspect="1" noChangeArrowheads="1"/>
          </p:cNvPicPr>
          <p:nvPr/>
        </p:nvPicPr>
        <p:blipFill>
          <a:blip r:embed="rId3" cstate="print"/>
          <a:srcRect/>
          <a:stretch>
            <a:fillRect/>
          </a:stretch>
        </p:blipFill>
        <p:spPr bwMode="auto">
          <a:xfrm>
            <a:off x="4867189" y="431903"/>
            <a:ext cx="2725200" cy="1036787"/>
          </a:xfrm>
          <a:prstGeom prst="rect">
            <a:avLst/>
          </a:prstGeom>
          <a:noFill/>
          <a:ln w="9525">
            <a:noFill/>
            <a:miter lim="800000"/>
            <a:headEnd/>
            <a:tailEnd/>
          </a:ln>
        </p:spPr>
      </p:pic>
      <p:sp>
        <p:nvSpPr>
          <p:cNvPr id="5" name="Sottotitolo 2"/>
          <p:cNvSpPr txBox="1">
            <a:spLocks/>
          </p:cNvSpPr>
          <p:nvPr/>
        </p:nvSpPr>
        <p:spPr>
          <a:xfrm>
            <a:off x="1585546" y="1874227"/>
            <a:ext cx="9226216" cy="736732"/>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40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240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7" name="Segnaposto piè di pagina 4"/>
          <p:cNvSpPr>
            <a:spLocks noGrp="1"/>
          </p:cNvSpPr>
          <p:nvPr>
            <p:ph type="ftr" sz="quarter" idx="11"/>
          </p:nvPr>
        </p:nvSpPr>
        <p:spPr>
          <a:xfrm>
            <a:off x="2824234" y="4813477"/>
            <a:ext cx="6811108" cy="311102"/>
          </a:xfrm>
        </p:spPr>
        <p:txBody>
          <a:bodyPr/>
          <a:lstStyle/>
          <a:p>
            <a:pPr algn="ctr"/>
            <a:r>
              <a:rPr lang="it-IT" sz="2000" b="1" i="1" dirty="0">
                <a:solidFill>
                  <a:schemeClr val="bg1"/>
                </a:solidFill>
                <a:latin typeface="Palatino Linotype" panose="02040502050505030304" pitchFamily="18" charset="0"/>
              </a:rPr>
              <a:t>Fabio Giommoni - Pistoia, 3 novembre 2022</a:t>
            </a:r>
            <a:endParaRPr lang="en-US" sz="2000" b="1" i="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52739328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5775" y="1729329"/>
            <a:ext cx="10839449" cy="649703"/>
          </a:xfrm>
        </p:spPr>
        <p:txBody>
          <a:bodyPr>
            <a:noAutofit/>
          </a:bodyPr>
          <a:lstStyle/>
          <a:p>
            <a:pPr>
              <a:lnSpc>
                <a:spcPct val="100000"/>
              </a:lnSpc>
              <a:spcAft>
                <a:spcPts val="600"/>
              </a:spcAft>
            </a:pPr>
            <a:r>
              <a:rPr lang="it-IT" sz="2400" i="1" dirty="0">
                <a:solidFill>
                  <a:srgbClr val="851528"/>
                </a:solidFill>
              </a:rPr>
              <a:t>composizione della crisi di impresa E IMPOSTE SUI REDDITI </a:t>
            </a:r>
            <a:r>
              <a:rPr lang="it-IT" sz="2400" i="1" dirty="0">
                <a:solidFill>
                  <a:schemeClr val="accent5">
                    <a:lumMod val="50000"/>
                  </a:schemeClr>
                </a:solidFill>
              </a:rPr>
              <a:t>principali</a:t>
            </a:r>
            <a:r>
              <a:rPr lang="it-IT" sz="2400" i="1" dirty="0">
                <a:solidFill>
                  <a:srgbClr val="851528"/>
                </a:solidFill>
              </a:rPr>
              <a:t> </a:t>
            </a:r>
            <a:r>
              <a:rPr lang="it-IT" sz="2400" i="1" dirty="0">
                <a:solidFill>
                  <a:schemeClr val="accent5">
                    <a:lumMod val="50000"/>
                  </a:schemeClr>
                </a:solidFill>
              </a:rPr>
              <a:t>NORME DI RIFERIMENTO</a:t>
            </a:r>
          </a:p>
        </p:txBody>
      </p:sp>
      <p:sp>
        <p:nvSpPr>
          <p:cNvPr id="3" name="Segnaposto contenuto 2"/>
          <p:cNvSpPr>
            <a:spLocks noGrp="1"/>
          </p:cNvSpPr>
          <p:nvPr>
            <p:ph idx="1"/>
          </p:nvPr>
        </p:nvSpPr>
        <p:spPr>
          <a:xfrm>
            <a:off x="1125413" y="2698996"/>
            <a:ext cx="10199811" cy="3201365"/>
          </a:xfrm>
        </p:spPr>
        <p:txBody>
          <a:bodyPr>
            <a:normAutofit fontScale="925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Art. 86, co. 5, Tuir: esenzione plusvalenze derivanti dalla cessione di beni e aziende</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Art. 88, co. 4-ter, Tuir: esenzione sopravvenienze da riduzione dei debiti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Art. 101, co. 5, Tuir: deducibilità «automatica» delle perdite su crediti</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83300862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3993" y="1451192"/>
            <a:ext cx="10890619" cy="649703"/>
          </a:xfrm>
        </p:spPr>
        <p:txBody>
          <a:bodyPr>
            <a:noAutofit/>
          </a:bodyPr>
          <a:lstStyle/>
          <a:p>
            <a:pPr>
              <a:lnSpc>
                <a:spcPct val="100000"/>
              </a:lnSpc>
              <a:spcAft>
                <a:spcPts val="600"/>
              </a:spcAft>
            </a:pPr>
            <a:r>
              <a:rPr lang="it-IT" sz="2400" i="1" dirty="0">
                <a:solidFill>
                  <a:srgbClr val="851528"/>
                </a:solidFill>
              </a:rPr>
              <a:t>composizione della crisi di impresa E IMPOSTE SUI REDDITI (segue)</a:t>
            </a:r>
            <a:br>
              <a:rPr lang="it-IT" sz="2400" i="1" dirty="0">
                <a:solidFill>
                  <a:srgbClr val="851528"/>
                </a:solidFill>
              </a:rPr>
            </a:br>
            <a:r>
              <a:rPr lang="en-US" sz="2400" i="1" dirty="0">
                <a:solidFill>
                  <a:schemeClr val="accent5">
                    <a:lumMod val="50000"/>
                  </a:schemeClr>
                </a:solidFill>
              </a:rPr>
              <a:t>Art. 86, co. 5, </a:t>
            </a:r>
            <a:r>
              <a:rPr lang="en-US" sz="2400" i="1" dirty="0" err="1">
                <a:solidFill>
                  <a:schemeClr val="accent5">
                    <a:lumMod val="50000"/>
                  </a:schemeClr>
                </a:solidFill>
              </a:rPr>
              <a:t>Tuir</a:t>
            </a:r>
            <a:endParaRPr lang="it-IT" sz="2400" i="1" dirty="0">
              <a:solidFill>
                <a:schemeClr val="accent5">
                  <a:lumMod val="50000"/>
                </a:schemeClr>
              </a:solidFill>
            </a:endParaRPr>
          </a:p>
        </p:txBody>
      </p:sp>
      <p:sp>
        <p:nvSpPr>
          <p:cNvPr id="3" name="Segnaposto contenuto 2"/>
          <p:cNvSpPr>
            <a:spLocks noGrp="1"/>
          </p:cNvSpPr>
          <p:nvPr>
            <p:ph idx="1"/>
          </p:nvPr>
        </p:nvSpPr>
        <p:spPr>
          <a:xfrm>
            <a:off x="952875" y="2389844"/>
            <a:ext cx="10199811" cy="4013892"/>
          </a:xfrm>
        </p:spPr>
        <p:txBody>
          <a:bodyPr>
            <a:normAutofit fontScale="55000" lnSpcReduction="20000"/>
          </a:bodyPr>
          <a:lstStyle/>
          <a:p>
            <a:pPr marL="514350" indent="-514350" algn="just">
              <a:buFontTx/>
              <a:buChar char="-"/>
            </a:pPr>
            <a:r>
              <a:rPr lang="it-IT" sz="3200" b="1" i="1" dirty="0">
                <a:solidFill>
                  <a:schemeClr val="bg1"/>
                </a:solidFill>
                <a:effectLst/>
                <a:latin typeface="Palatino Linotype" panose="02040502050505030304" pitchFamily="18" charset="0"/>
                <a:cs typeface="Calibri" panose="020F0502020204030204" pitchFamily="34" charset="0"/>
              </a:rPr>
              <a:t>La cessione dei beni ai creditori in sede di concordato preventivo non costituisce realizzo delle plusvalenze e minusvalenze dei beni, comprese quelle relative alle rimanenze e il valore di avviamento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Finalità della norma: favorire l’adesione alla procedura concordataria, evitando che in conseguenza della stessa sorga un debito d’imposta che pregiudichi le ragioni dei creditori che la stessa procedura dovrebbe tutelare, nonché impedire che, in capo a un soggetto che ha subito lo “spossessamento” dell’intero patrimonio, possa sorgere un debito di imposta (Cass., Sent n. 13122/2018)</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La norma va interpretata nel senso di escludere da tassazione le plusvalenze derivanti dalla cessione di beni il cui ricavato è destinato in via esclusiva, sulla base della proposta concordataria, al soddisfacimento dei creditori.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Dubbi ai fini IRAP: si applica la disciplina ordinaria (?)</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1472508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0656" y="1398367"/>
            <a:ext cx="11144250" cy="649703"/>
          </a:xfrm>
        </p:spPr>
        <p:txBody>
          <a:bodyPr>
            <a:noAutofit/>
          </a:bodyPr>
          <a:lstStyle/>
          <a:p>
            <a:pPr>
              <a:lnSpc>
                <a:spcPct val="100000"/>
              </a:lnSpc>
              <a:spcAft>
                <a:spcPts val="600"/>
              </a:spcAft>
            </a:pPr>
            <a:r>
              <a:rPr lang="it-IT" sz="2400" i="1" dirty="0">
                <a:solidFill>
                  <a:srgbClr val="851528"/>
                </a:solidFill>
              </a:rPr>
              <a:t>composizione della crisi di impresa E IMPOSTE SUI REDDITI (SEGUE)</a:t>
            </a:r>
            <a:br>
              <a:rPr lang="it-IT" sz="2400" i="1" dirty="0">
                <a:solidFill>
                  <a:srgbClr val="851528"/>
                </a:solidFill>
              </a:rPr>
            </a:br>
            <a:r>
              <a:rPr lang="en-US" sz="2400" i="1" dirty="0">
                <a:solidFill>
                  <a:schemeClr val="accent5">
                    <a:lumMod val="50000"/>
                  </a:schemeClr>
                </a:solidFill>
              </a:rPr>
              <a:t>Art. 86, co. 5, </a:t>
            </a:r>
            <a:r>
              <a:rPr lang="en-US" sz="2400" i="1" dirty="0" err="1">
                <a:solidFill>
                  <a:schemeClr val="accent5">
                    <a:lumMod val="50000"/>
                  </a:schemeClr>
                </a:solidFill>
              </a:rPr>
              <a:t>Tuir</a:t>
            </a:r>
            <a:r>
              <a:rPr lang="en-US" sz="2400" i="1" dirty="0">
                <a:solidFill>
                  <a:schemeClr val="accent5">
                    <a:lumMod val="50000"/>
                  </a:schemeClr>
                </a:solidFill>
              </a:rPr>
              <a:t> (segue)</a:t>
            </a:r>
            <a:endParaRPr lang="it-IT" sz="2400" i="1" dirty="0">
              <a:solidFill>
                <a:schemeClr val="accent5">
                  <a:lumMod val="50000"/>
                </a:schemeClr>
              </a:solidFill>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19</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graphicFrame>
        <p:nvGraphicFramePr>
          <p:cNvPr id="9" name="Tabella 10">
            <a:extLst>
              <a:ext uri="{FF2B5EF4-FFF2-40B4-BE49-F238E27FC236}">
                <a16:creationId xmlns:a16="http://schemas.microsoft.com/office/drawing/2014/main" id="{7EEA8096-BE4C-132C-21B0-2979F2EFAB9A}"/>
              </a:ext>
            </a:extLst>
          </p:cNvPr>
          <p:cNvGraphicFramePr>
            <a:graphicFrameLocks noGrp="1"/>
          </p:cNvGraphicFramePr>
          <p:nvPr>
            <p:extLst>
              <p:ext uri="{D42A27DB-BD31-4B8C-83A1-F6EECF244321}">
                <p14:modId xmlns:p14="http://schemas.microsoft.com/office/powerpoint/2010/main" val="399457113"/>
              </p:ext>
            </p:extLst>
          </p:nvPr>
        </p:nvGraphicFramePr>
        <p:xfrm>
          <a:off x="1064795" y="2411887"/>
          <a:ext cx="9917530" cy="3677920"/>
        </p:xfrm>
        <a:graphic>
          <a:graphicData uri="http://schemas.openxmlformats.org/drawingml/2006/table">
            <a:tbl>
              <a:tblPr firstRow="1" bandRow="1">
                <a:tableStyleId>{5C22544A-7EE6-4342-B048-85BDC9FD1C3A}</a:tableStyleId>
              </a:tblPr>
              <a:tblGrid>
                <a:gridCol w="5167963">
                  <a:extLst>
                    <a:ext uri="{9D8B030D-6E8A-4147-A177-3AD203B41FA5}">
                      <a16:colId xmlns:a16="http://schemas.microsoft.com/office/drawing/2014/main" val="231007965"/>
                    </a:ext>
                  </a:extLst>
                </a:gridCol>
                <a:gridCol w="4749567">
                  <a:extLst>
                    <a:ext uri="{9D8B030D-6E8A-4147-A177-3AD203B41FA5}">
                      <a16:colId xmlns:a16="http://schemas.microsoft.com/office/drawing/2014/main" val="2185598242"/>
                    </a:ext>
                  </a:extLst>
                </a:gridCol>
              </a:tblGrid>
              <a:tr h="370840">
                <a:tc>
                  <a:txBody>
                    <a:bodyPr/>
                    <a:lstStyle/>
                    <a:p>
                      <a:r>
                        <a:rPr lang="it-IT" dirty="0"/>
                        <a:t>Procedura</a:t>
                      </a:r>
                    </a:p>
                  </a:txBody>
                  <a:tcPr/>
                </a:tc>
                <a:tc>
                  <a:txBody>
                    <a:bodyPr/>
                    <a:lstStyle/>
                    <a:p>
                      <a:r>
                        <a:rPr lang="en-US" dirty="0"/>
                        <a:t>Art. 86, co. 5, </a:t>
                      </a:r>
                      <a:r>
                        <a:rPr lang="en-US" dirty="0" err="1"/>
                        <a:t>Tuir</a:t>
                      </a:r>
                      <a:endParaRPr lang="it-IT" dirty="0"/>
                    </a:p>
                  </a:txBody>
                  <a:tcPr/>
                </a:tc>
                <a:extLst>
                  <a:ext uri="{0D108BD9-81ED-4DB2-BD59-A6C34878D82A}">
                    <a16:rowId xmlns:a16="http://schemas.microsoft.com/office/drawing/2014/main" val="2165931896"/>
                  </a:ext>
                </a:extLst>
              </a:tr>
              <a:tr h="370840">
                <a:tc>
                  <a:txBody>
                    <a:bodyPr/>
                    <a:lstStyle/>
                    <a:p>
                      <a:r>
                        <a:rPr lang="it-IT" dirty="0"/>
                        <a:t>Concordato preventivo liquidatorio</a:t>
                      </a:r>
                    </a:p>
                  </a:txBody>
                  <a:tcPr/>
                </a:tc>
                <a:tc>
                  <a:txBody>
                    <a:bodyPr/>
                    <a:lstStyle/>
                    <a:p>
                      <a:r>
                        <a:rPr lang="it-IT" dirty="0"/>
                        <a:t>Si applica alle cessioni effettuate in attuazione del piano</a:t>
                      </a:r>
                    </a:p>
                  </a:txBody>
                  <a:tcPr/>
                </a:tc>
                <a:extLst>
                  <a:ext uri="{0D108BD9-81ED-4DB2-BD59-A6C34878D82A}">
                    <a16:rowId xmlns:a16="http://schemas.microsoft.com/office/drawing/2014/main" val="42159332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Concordato preventivo in continuità</a:t>
                      </a:r>
                    </a:p>
                  </a:txBody>
                  <a:tcPr/>
                </a:tc>
                <a:tc>
                  <a:txBody>
                    <a:bodyPr/>
                    <a:lstStyle/>
                    <a:p>
                      <a:r>
                        <a:rPr lang="it-IT" dirty="0"/>
                        <a:t>Non si applica (interpello 462/2019) – ma dubbi in caso di continuità indiretta</a:t>
                      </a:r>
                    </a:p>
                  </a:txBody>
                  <a:tcPr/>
                </a:tc>
                <a:extLst>
                  <a:ext uri="{0D108BD9-81ED-4DB2-BD59-A6C34878D82A}">
                    <a16:rowId xmlns:a16="http://schemas.microsoft.com/office/drawing/2014/main" val="3185376519"/>
                  </a:ext>
                </a:extLst>
              </a:tr>
              <a:tr h="370840">
                <a:tc>
                  <a:txBody>
                    <a:bodyPr/>
                    <a:lstStyle/>
                    <a:p>
                      <a:r>
                        <a:rPr lang="it-IT" dirty="0"/>
                        <a:t>Accordo di ristrutturazione dei debiti</a:t>
                      </a:r>
                    </a:p>
                  </a:txBody>
                  <a:tcPr/>
                </a:tc>
                <a:tc>
                  <a:txBody>
                    <a:bodyPr/>
                    <a:lstStyle/>
                    <a:p>
                      <a:r>
                        <a:rPr lang="it-IT" dirty="0"/>
                        <a:t>Non si applica</a:t>
                      </a:r>
                    </a:p>
                  </a:txBody>
                  <a:tcPr/>
                </a:tc>
                <a:extLst>
                  <a:ext uri="{0D108BD9-81ED-4DB2-BD59-A6C34878D82A}">
                    <a16:rowId xmlns:a16="http://schemas.microsoft.com/office/drawing/2014/main" val="1079556676"/>
                  </a:ext>
                </a:extLst>
              </a:tr>
              <a:tr h="370840">
                <a:tc>
                  <a:txBody>
                    <a:bodyPr/>
                    <a:lstStyle/>
                    <a:p>
                      <a:r>
                        <a:rPr lang="it-IT" sz="1800" dirty="0"/>
                        <a:t>Piano attestato di risanamento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Non si applica</a:t>
                      </a:r>
                    </a:p>
                  </a:txBody>
                  <a:tcPr/>
                </a:tc>
                <a:extLst>
                  <a:ext uri="{0D108BD9-81ED-4DB2-BD59-A6C34878D82A}">
                    <a16:rowId xmlns:a16="http://schemas.microsoft.com/office/drawing/2014/main" val="830669584"/>
                  </a:ext>
                </a:extLst>
              </a:tr>
              <a:tr h="370840">
                <a:tc>
                  <a:txBody>
                    <a:bodyPr/>
                    <a:lstStyle/>
                    <a:p>
                      <a:r>
                        <a:rPr lang="it-IT" dirty="0"/>
                        <a:t>Composizione negoziata della crisi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Non si applica</a:t>
                      </a:r>
                    </a:p>
                  </a:txBody>
                  <a:tcPr/>
                </a:tc>
                <a:extLst>
                  <a:ext uri="{0D108BD9-81ED-4DB2-BD59-A6C34878D82A}">
                    <a16:rowId xmlns:a16="http://schemas.microsoft.com/office/drawing/2014/main" val="4119209122"/>
                  </a:ext>
                </a:extLst>
              </a:tr>
              <a:tr h="370840">
                <a:tc>
                  <a:txBody>
                    <a:bodyPr/>
                    <a:lstStyle/>
                    <a:p>
                      <a:r>
                        <a:rPr lang="it-IT" dirty="0" err="1"/>
                        <a:t>P.R.O</a:t>
                      </a:r>
                      <a:r>
                        <a:rPr lang="it-IT" dirty="0"/>
                        <a:t>.</a:t>
                      </a:r>
                    </a:p>
                  </a:txBody>
                  <a:tcPr/>
                </a:tc>
                <a:tc>
                  <a:txBody>
                    <a:bodyPr/>
                    <a:lstStyle/>
                    <a:p>
                      <a:r>
                        <a:rPr lang="it-IT" dirty="0"/>
                        <a:t>Si dovrebbe poter applicare al PRO con piano liquidatorio – </a:t>
                      </a:r>
                      <a:r>
                        <a:rPr lang="it-IT" u="sng" dirty="0"/>
                        <a:t>ma occorre intervento legislativo o interpretazione ministeriale</a:t>
                      </a:r>
                    </a:p>
                  </a:txBody>
                  <a:tcPr/>
                </a:tc>
                <a:extLst>
                  <a:ext uri="{0D108BD9-81ED-4DB2-BD59-A6C34878D82A}">
                    <a16:rowId xmlns:a16="http://schemas.microsoft.com/office/drawing/2014/main" val="3152097425"/>
                  </a:ext>
                </a:extLst>
              </a:tr>
            </a:tbl>
          </a:graphicData>
        </a:graphic>
      </p:graphicFrame>
    </p:spTree>
    <p:extLst>
      <p:ext uri="{BB962C8B-B14F-4D97-AF65-F5344CB8AC3E}">
        <p14:creationId xmlns:p14="http://schemas.microsoft.com/office/powerpoint/2010/main" val="38856101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IL PIANO (segue)</a:t>
            </a:r>
            <a:br>
              <a:rPr lang="it-IT" sz="2400" i="1" dirty="0">
                <a:solidFill>
                  <a:srgbClr val="851528"/>
                </a:solidFill>
              </a:rPr>
            </a:br>
            <a:r>
              <a:rPr lang="it-IT" sz="2400" i="1" dirty="0">
                <a:solidFill>
                  <a:schemeClr val="accent5">
                    <a:lumMod val="50000"/>
                  </a:schemeClr>
                </a:solidFill>
              </a:rPr>
              <a:t>Piano di liquidazione e piano di continuità</a:t>
            </a:r>
          </a:p>
        </p:txBody>
      </p:sp>
      <p:sp>
        <p:nvSpPr>
          <p:cNvPr id="3" name="Segnaposto contenuto 2"/>
          <p:cNvSpPr>
            <a:spLocks noGrp="1"/>
          </p:cNvSpPr>
          <p:nvPr>
            <p:ph idx="1"/>
          </p:nvPr>
        </p:nvSpPr>
        <p:spPr>
          <a:xfrm>
            <a:off x="968543" y="2678282"/>
            <a:ext cx="9944099" cy="3722518"/>
          </a:xfrm>
        </p:spPr>
        <p:txBody>
          <a:bodyPr>
            <a:normAutofit fontScale="550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Il richiamo integrale al 1° comma dell’art. 87, il quale contempla tutte le diverse forme di piano concordatario, consente di poter affermare che il piano di ristrutturazione soggetto a omologazione può avere finalità conservative del valore dell’azienda (piano di continuità), oppure finalità liquidatorie e di dismissione dei cespiti e dell’attività (piano di liquidazione), senza il limite di soddisfacimento del 20% e di apporto di finanza esterna.</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Le disposizioni sul </a:t>
            </a:r>
            <a:r>
              <a:rPr lang="it-IT" sz="3200" b="1" dirty="0" err="1">
                <a:solidFill>
                  <a:schemeClr val="bg1"/>
                </a:solidFill>
                <a:effectLst/>
                <a:latin typeface="Palatino Linotype" panose="02040502050505030304" pitchFamily="18" charset="0"/>
                <a:cs typeface="Calibri" panose="020F0502020204030204" pitchFamily="34" charset="0"/>
              </a:rPr>
              <a:t>P.R.O</a:t>
            </a:r>
            <a:r>
              <a:rPr lang="it-IT" sz="3200" b="1" dirty="0">
                <a:solidFill>
                  <a:schemeClr val="bg1"/>
                </a:solidFill>
                <a:effectLst/>
                <a:latin typeface="Palatino Linotype" panose="02040502050505030304" pitchFamily="18" charset="0"/>
                <a:cs typeface="Calibri" panose="020F0502020204030204" pitchFamily="34" charset="0"/>
              </a:rPr>
              <a:t>. richiamano poi, in quanto compatibili, tanto le norme del concordato di risanamento quanto quelle del concordato di liquidazione (es. art. 84, comma 8, CCII in merito alla nomina del liquidatore). Ciò, necessariamente, perché la procedura di concordato risulta differenziata a seconda della finalità di risanamento o di liquidazione per cui ci si dovrà rifare e dette discipline, in quanto compatibili, a seconda della finalità del </a:t>
            </a:r>
            <a:r>
              <a:rPr lang="it-IT" sz="3200" b="1" dirty="0" err="1">
                <a:solidFill>
                  <a:schemeClr val="bg1"/>
                </a:solidFill>
                <a:effectLst/>
                <a:latin typeface="Palatino Linotype" panose="02040502050505030304" pitchFamily="18" charset="0"/>
                <a:cs typeface="Calibri" panose="020F0502020204030204" pitchFamily="34" charset="0"/>
              </a:rPr>
              <a:t>P.R.O</a:t>
            </a:r>
            <a:r>
              <a:rPr lang="it-IT" sz="3200" b="1"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15522608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composizione della crisi di impresa E IMPOSTE SUI REDDITI (segue) </a:t>
            </a:r>
            <a:br>
              <a:rPr lang="it-IT" sz="2400" i="1" dirty="0">
                <a:solidFill>
                  <a:srgbClr val="851528"/>
                </a:solidFill>
              </a:rPr>
            </a:br>
            <a:r>
              <a:rPr lang="en-US" sz="2400" i="1" dirty="0">
                <a:solidFill>
                  <a:schemeClr val="accent5">
                    <a:lumMod val="50000"/>
                  </a:schemeClr>
                </a:solidFill>
              </a:rPr>
              <a:t>Art. 88, co. 4-ter, </a:t>
            </a:r>
            <a:r>
              <a:rPr lang="en-US" sz="2400" i="1" dirty="0" err="1">
                <a:solidFill>
                  <a:schemeClr val="accent5">
                    <a:lumMod val="50000"/>
                  </a:schemeClr>
                </a:solidFill>
              </a:rPr>
              <a:t>Tuir</a:t>
            </a:r>
            <a:endParaRPr lang="it-IT" sz="2400" i="1" dirty="0">
              <a:solidFill>
                <a:schemeClr val="accent5">
                  <a:lumMod val="50000"/>
                </a:schemeClr>
              </a:solidFill>
            </a:endParaRPr>
          </a:p>
        </p:txBody>
      </p:sp>
      <p:sp>
        <p:nvSpPr>
          <p:cNvPr id="3" name="Segnaposto contenuto 2"/>
          <p:cNvSpPr>
            <a:spLocks noGrp="1"/>
          </p:cNvSpPr>
          <p:nvPr>
            <p:ph idx="1"/>
          </p:nvPr>
        </p:nvSpPr>
        <p:spPr>
          <a:xfrm>
            <a:off x="996094" y="2517536"/>
            <a:ext cx="10199811" cy="3591890"/>
          </a:xfrm>
        </p:spPr>
        <p:txBody>
          <a:bodyPr>
            <a:normAutofit fontScale="625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Non si considerano sopravvenienze attive le riduzioni dei debiti dell’impresa in sede di procedure di composizione della crisi.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La norma distingue tra procedure di liquidazione, per le quali la sopravvenienza è sempre esclusa, e procedure di «risanamento», per le quali le sopravvenienze sono imponibili ma solo fino a concorrenza delle perdite fiscali pregresse e di periodo, senza il limite dell’80%, della deduzione di periodo e delle eccedenze ACE, nonché delle eccedenze di interessi passivi indeducibili ex art. 96 Tuir.</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Ai fini IRAP è un provento di natura finanziaria (OIC 19), quindi escluso da imposizione.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20</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33368817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4" y="1326149"/>
            <a:ext cx="9944099" cy="649703"/>
          </a:xfrm>
        </p:spPr>
        <p:txBody>
          <a:bodyPr>
            <a:noAutofit/>
          </a:bodyPr>
          <a:lstStyle/>
          <a:p>
            <a:pPr>
              <a:lnSpc>
                <a:spcPct val="100000"/>
              </a:lnSpc>
              <a:spcAft>
                <a:spcPts val="600"/>
              </a:spcAft>
            </a:pPr>
            <a:r>
              <a:rPr lang="it-IT" sz="2400" i="1" dirty="0">
                <a:solidFill>
                  <a:srgbClr val="851528"/>
                </a:solidFill>
              </a:rPr>
              <a:t>CODICE DELLA CRISI E IMPOSTE SUI REDDITI (SEGUE)</a:t>
            </a:r>
            <a:br>
              <a:rPr lang="it-IT" sz="2400" i="1" dirty="0">
                <a:solidFill>
                  <a:srgbClr val="851528"/>
                </a:solidFill>
              </a:rPr>
            </a:br>
            <a:r>
              <a:rPr lang="en-US" sz="2400" i="1" dirty="0">
                <a:solidFill>
                  <a:schemeClr val="accent5">
                    <a:lumMod val="50000"/>
                  </a:schemeClr>
                </a:solidFill>
              </a:rPr>
              <a:t>Art. 88, co. 4-ter, </a:t>
            </a:r>
            <a:r>
              <a:rPr lang="en-US" sz="2400" i="1" dirty="0" err="1">
                <a:solidFill>
                  <a:schemeClr val="accent5">
                    <a:lumMod val="50000"/>
                  </a:schemeClr>
                </a:solidFill>
              </a:rPr>
              <a:t>Tuir</a:t>
            </a:r>
            <a:r>
              <a:rPr lang="en-US" sz="2400" i="1" dirty="0">
                <a:solidFill>
                  <a:schemeClr val="accent5">
                    <a:lumMod val="50000"/>
                  </a:schemeClr>
                </a:solidFill>
              </a:rPr>
              <a:t> (segue)</a:t>
            </a:r>
            <a:endParaRPr lang="it-IT" sz="2400" i="1" dirty="0">
              <a:solidFill>
                <a:schemeClr val="accent5">
                  <a:lumMod val="50000"/>
                </a:schemeClr>
              </a:solidFill>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21</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graphicFrame>
        <p:nvGraphicFramePr>
          <p:cNvPr id="9" name="Tabella 10">
            <a:extLst>
              <a:ext uri="{FF2B5EF4-FFF2-40B4-BE49-F238E27FC236}">
                <a16:creationId xmlns:a16="http://schemas.microsoft.com/office/drawing/2014/main" id="{7EEA8096-BE4C-132C-21B0-2979F2EFAB9A}"/>
              </a:ext>
            </a:extLst>
          </p:cNvPr>
          <p:cNvGraphicFramePr>
            <a:graphicFrameLocks noGrp="1"/>
          </p:cNvGraphicFramePr>
          <p:nvPr>
            <p:extLst>
              <p:ext uri="{D42A27DB-BD31-4B8C-83A1-F6EECF244321}">
                <p14:modId xmlns:p14="http://schemas.microsoft.com/office/powerpoint/2010/main" val="3502793284"/>
              </p:ext>
            </p:extLst>
          </p:nvPr>
        </p:nvGraphicFramePr>
        <p:xfrm>
          <a:off x="554644" y="2156326"/>
          <a:ext cx="10723562" cy="4277360"/>
        </p:xfrm>
        <a:graphic>
          <a:graphicData uri="http://schemas.openxmlformats.org/drawingml/2006/table">
            <a:tbl>
              <a:tblPr firstRow="1" bandRow="1">
                <a:tableStyleId>{5C22544A-7EE6-4342-B048-85BDC9FD1C3A}</a:tableStyleId>
              </a:tblPr>
              <a:tblGrid>
                <a:gridCol w="4075112">
                  <a:extLst>
                    <a:ext uri="{9D8B030D-6E8A-4147-A177-3AD203B41FA5}">
                      <a16:colId xmlns:a16="http://schemas.microsoft.com/office/drawing/2014/main" val="231007965"/>
                    </a:ext>
                  </a:extLst>
                </a:gridCol>
                <a:gridCol w="6648450">
                  <a:extLst>
                    <a:ext uri="{9D8B030D-6E8A-4147-A177-3AD203B41FA5}">
                      <a16:colId xmlns:a16="http://schemas.microsoft.com/office/drawing/2014/main" val="2185598242"/>
                    </a:ext>
                  </a:extLst>
                </a:gridCol>
              </a:tblGrid>
              <a:tr h="370840">
                <a:tc>
                  <a:txBody>
                    <a:bodyPr/>
                    <a:lstStyle/>
                    <a:p>
                      <a:r>
                        <a:rPr lang="it-IT" sz="1400" dirty="0"/>
                        <a:t>Procedura</a:t>
                      </a:r>
                    </a:p>
                  </a:txBody>
                  <a:tcPr/>
                </a:tc>
                <a:tc>
                  <a:txBody>
                    <a:bodyPr/>
                    <a:lstStyle/>
                    <a:p>
                      <a:r>
                        <a:rPr lang="en-US" sz="1400" dirty="0"/>
                        <a:t>Art. 88, co. 4-ter, </a:t>
                      </a:r>
                      <a:r>
                        <a:rPr lang="en-US" sz="1400" dirty="0" err="1"/>
                        <a:t>Tuir</a:t>
                      </a:r>
                      <a:endParaRPr lang="it-IT" sz="1400" dirty="0"/>
                    </a:p>
                  </a:txBody>
                  <a:tcPr/>
                </a:tc>
                <a:extLst>
                  <a:ext uri="{0D108BD9-81ED-4DB2-BD59-A6C34878D82A}">
                    <a16:rowId xmlns:a16="http://schemas.microsoft.com/office/drawing/2014/main" val="2165931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Concordato preventivo liquidatorio (o in continuità indiretta)</a:t>
                      </a:r>
                    </a:p>
                  </a:txBody>
                  <a:tcPr/>
                </a:tc>
                <a:tc>
                  <a:txBody>
                    <a:bodyPr/>
                    <a:lstStyle/>
                    <a:p>
                      <a:r>
                        <a:rPr lang="it-IT" sz="1400" dirty="0"/>
                        <a:t>Sopravvenienza totalmente esclusa</a:t>
                      </a:r>
                    </a:p>
                  </a:txBody>
                  <a:tcPr/>
                </a:tc>
                <a:extLst>
                  <a:ext uri="{0D108BD9-81ED-4DB2-BD59-A6C34878D82A}">
                    <a16:rowId xmlns:a16="http://schemas.microsoft.com/office/drawing/2014/main" val="1153979828"/>
                  </a:ext>
                </a:extLst>
              </a:tr>
              <a:tr h="370840">
                <a:tc>
                  <a:txBody>
                    <a:bodyPr/>
                    <a:lstStyle/>
                    <a:p>
                      <a:r>
                        <a:rPr lang="it-IT" sz="1400" dirty="0"/>
                        <a:t>Concordato fallimentare</a:t>
                      </a:r>
                    </a:p>
                  </a:txBody>
                  <a:tcPr/>
                </a:tc>
                <a:tc>
                  <a:txBody>
                    <a:bodyPr/>
                    <a:lstStyle/>
                    <a:p>
                      <a:r>
                        <a:rPr lang="it-IT" sz="1400" dirty="0"/>
                        <a:t>Sopravvenienza totalmente esclusa</a:t>
                      </a:r>
                    </a:p>
                  </a:txBody>
                  <a:tcPr/>
                </a:tc>
                <a:extLst>
                  <a:ext uri="{0D108BD9-81ED-4DB2-BD59-A6C34878D82A}">
                    <a16:rowId xmlns:a16="http://schemas.microsoft.com/office/drawing/2014/main" val="30971844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Concordato preventivo in continuità diretta (= risanamento)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Rockwell"/>
                          <a:ea typeface="+mn-ea"/>
                          <a:cs typeface="+mn-cs"/>
                        </a:rPr>
                        <a:t>Sopravvenienza esclusa per la parte che eccede le perdite, ACE e interessi passivi</a:t>
                      </a:r>
                    </a:p>
                  </a:txBody>
                  <a:tcPr/>
                </a:tc>
                <a:extLst>
                  <a:ext uri="{0D108BD9-81ED-4DB2-BD59-A6C34878D82A}">
                    <a16:rowId xmlns:a16="http://schemas.microsoft.com/office/drawing/2014/main" val="3185376519"/>
                  </a:ext>
                </a:extLst>
              </a:tr>
              <a:tr h="370840">
                <a:tc>
                  <a:txBody>
                    <a:bodyPr/>
                    <a:lstStyle/>
                    <a:p>
                      <a:r>
                        <a:rPr lang="it-IT" sz="1400" dirty="0"/>
                        <a:t>Accordo di ristrutturazione dei debiti omologato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Rockwell"/>
                          <a:ea typeface="+mn-ea"/>
                          <a:cs typeface="+mn-cs"/>
                        </a:rPr>
                        <a:t>Sopravvenienza esclusa per la parte che eccede le perdite, ACE e interessi passivi</a:t>
                      </a:r>
                      <a:endParaRPr kumimoji="0" lang="it-IT" sz="1400" b="0" i="0" u="none" strike="noStrike" kern="1200" cap="none" spc="0" normalizeH="0" baseline="0" noProof="0" dirty="0">
                        <a:ln>
                          <a:noFill/>
                        </a:ln>
                        <a:solidFill>
                          <a:prstClr val="black"/>
                        </a:solidFill>
                        <a:effectLst/>
                        <a:uLnTx/>
                        <a:uFillTx/>
                        <a:latin typeface="Rockwell"/>
                        <a:ea typeface="+mn-ea"/>
                        <a:cs typeface="+mn-cs"/>
                      </a:endParaRPr>
                    </a:p>
                  </a:txBody>
                  <a:tcPr/>
                </a:tc>
                <a:extLst>
                  <a:ext uri="{0D108BD9-81ED-4DB2-BD59-A6C34878D82A}">
                    <a16:rowId xmlns:a16="http://schemas.microsoft.com/office/drawing/2014/main" val="1079556676"/>
                  </a:ext>
                </a:extLst>
              </a:tr>
              <a:tr h="370840">
                <a:tc>
                  <a:txBody>
                    <a:bodyPr/>
                    <a:lstStyle/>
                    <a:p>
                      <a:r>
                        <a:rPr lang="it-IT" sz="1400" dirty="0"/>
                        <a:t>Piano attestato di risanamento </a:t>
                      </a:r>
                      <a:r>
                        <a:rPr lang="it-IT" sz="1400" u="sng" dirty="0"/>
                        <a:t>iscritto al registro imprese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Rockwell"/>
                          <a:ea typeface="+mn-ea"/>
                          <a:cs typeface="+mn-cs"/>
                        </a:rPr>
                        <a:t>Sopravvenienza esclusa per la parte che eccede le perdite, ACE e interessi passivi</a:t>
                      </a:r>
                    </a:p>
                  </a:txBody>
                  <a:tcPr/>
                </a:tc>
                <a:extLst>
                  <a:ext uri="{0D108BD9-81ED-4DB2-BD59-A6C34878D82A}">
                    <a16:rowId xmlns:a16="http://schemas.microsoft.com/office/drawing/2014/main" val="8306695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Composizione negoziata della crisi (</a:t>
                      </a:r>
                      <a:r>
                        <a:rPr kumimoji="0" lang="it-IT" sz="1400" b="0" i="0" u="none" strike="noStrike" kern="1200" cap="none" spc="0" normalizeH="0" baseline="0" noProof="0" dirty="0">
                          <a:ln>
                            <a:noFill/>
                          </a:ln>
                          <a:solidFill>
                            <a:prstClr val="black"/>
                          </a:solidFill>
                          <a:effectLst/>
                          <a:uLnTx/>
                          <a:uFillTx/>
                          <a:latin typeface="+mn-lt"/>
                          <a:ea typeface="+mn-ea"/>
                          <a:cs typeface="+mn-cs"/>
                        </a:rPr>
                        <a:t>contratto o accordo pubblicati al registro imprese)</a:t>
                      </a:r>
                    </a:p>
                    <a:p>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Rockwell"/>
                          <a:ea typeface="+mn-ea"/>
                          <a:cs typeface="+mn-cs"/>
                        </a:rPr>
                        <a:t>Sopravvenienza esclusa per la parte che eccede le perdite, ecc. </a:t>
                      </a:r>
                      <a:r>
                        <a:rPr kumimoji="0" lang="it-IT" sz="1400" b="0" i="0" u="none" strike="noStrike" kern="1200" cap="none" spc="0" normalizeH="0" baseline="0" noProof="0" dirty="0">
                          <a:ln>
                            <a:noFill/>
                          </a:ln>
                          <a:solidFill>
                            <a:prstClr val="black"/>
                          </a:solidFill>
                          <a:effectLst/>
                          <a:uLnTx/>
                          <a:uFillTx/>
                          <a:latin typeface="+mn-lt"/>
                          <a:ea typeface="+mn-ea"/>
                          <a:cs typeface="+mn-cs"/>
                        </a:rPr>
                        <a:t>(richiamo da parte dell’art. 25-bis CCII)</a:t>
                      </a:r>
                      <a:endParaRPr kumimoji="0" lang="it-IT" sz="1400" b="0" i="0" u="none" strike="noStrike" kern="1200" cap="none" spc="0" normalizeH="0" baseline="0" noProof="0" dirty="0">
                        <a:ln>
                          <a:noFill/>
                        </a:ln>
                        <a:solidFill>
                          <a:prstClr val="black"/>
                        </a:solidFill>
                        <a:effectLst/>
                        <a:uLnTx/>
                        <a:uFillTx/>
                        <a:latin typeface="Rockwell"/>
                        <a:ea typeface="+mn-ea"/>
                        <a:cs typeface="+mn-cs"/>
                      </a:endParaRPr>
                    </a:p>
                  </a:txBody>
                  <a:tcPr/>
                </a:tc>
                <a:extLst>
                  <a:ext uri="{0D108BD9-81ED-4DB2-BD59-A6C34878D82A}">
                    <a16:rowId xmlns:a16="http://schemas.microsoft.com/office/drawing/2014/main" val="4119209122"/>
                  </a:ext>
                </a:extLst>
              </a:tr>
              <a:tr h="370840">
                <a:tc>
                  <a:txBody>
                    <a:bodyPr/>
                    <a:lstStyle/>
                    <a:p>
                      <a:r>
                        <a:rPr lang="it-IT" sz="1400" dirty="0" err="1"/>
                        <a:t>P.R.O</a:t>
                      </a:r>
                      <a:r>
                        <a:rPr lang="it-IT" sz="1400" dirty="0"/>
                        <a:t>.</a:t>
                      </a:r>
                    </a:p>
                  </a:txBody>
                  <a:tcPr/>
                </a:tc>
                <a:tc>
                  <a:txBody>
                    <a:bodyPr/>
                    <a:lstStyle/>
                    <a:p>
                      <a:r>
                        <a:rPr lang="it-IT" sz="1400" dirty="0"/>
                        <a:t>Si potrebbe applicare la disciplina del concordato preventivo o quella dell’accordo di ristrutturazione del debito – </a:t>
                      </a:r>
                      <a:r>
                        <a:rPr lang="it-IT" sz="1400" u="sng" dirty="0"/>
                        <a:t>ma occorre comunque intervento legislativo o interpretazione ministeriale</a:t>
                      </a:r>
                    </a:p>
                  </a:txBody>
                  <a:tcPr/>
                </a:tc>
                <a:extLst>
                  <a:ext uri="{0D108BD9-81ED-4DB2-BD59-A6C34878D82A}">
                    <a16:rowId xmlns:a16="http://schemas.microsoft.com/office/drawing/2014/main" val="3152097425"/>
                  </a:ext>
                </a:extLst>
              </a:tr>
            </a:tbl>
          </a:graphicData>
        </a:graphic>
      </p:graphicFrame>
    </p:spTree>
    <p:extLst>
      <p:ext uri="{BB962C8B-B14F-4D97-AF65-F5344CB8AC3E}">
        <p14:creationId xmlns:p14="http://schemas.microsoft.com/office/powerpoint/2010/main" val="355952553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composizione della crisi di impresa E IMPOSTE SUI REDDITI (segue) </a:t>
            </a:r>
            <a:br>
              <a:rPr lang="it-IT" sz="2400" i="1" dirty="0">
                <a:solidFill>
                  <a:srgbClr val="851528"/>
                </a:solidFill>
              </a:rPr>
            </a:br>
            <a:r>
              <a:rPr lang="en-US" sz="2400" i="1" dirty="0">
                <a:solidFill>
                  <a:schemeClr val="accent5">
                    <a:lumMod val="50000"/>
                  </a:schemeClr>
                </a:solidFill>
              </a:rPr>
              <a:t>Art. 101, co. 5, </a:t>
            </a:r>
            <a:r>
              <a:rPr lang="en-US" sz="2400" i="1" dirty="0" err="1">
                <a:solidFill>
                  <a:schemeClr val="accent5">
                    <a:lumMod val="50000"/>
                  </a:schemeClr>
                </a:solidFill>
              </a:rPr>
              <a:t>Tuir</a:t>
            </a:r>
            <a:endParaRPr lang="it-IT" sz="2400" i="1" dirty="0">
              <a:solidFill>
                <a:schemeClr val="accent5">
                  <a:lumMod val="50000"/>
                </a:schemeClr>
              </a:solidFill>
            </a:endParaRPr>
          </a:p>
        </p:txBody>
      </p:sp>
      <p:sp>
        <p:nvSpPr>
          <p:cNvPr id="3" name="Segnaposto contenuto 2"/>
          <p:cNvSpPr>
            <a:spLocks noGrp="1"/>
          </p:cNvSpPr>
          <p:nvPr>
            <p:ph idx="1"/>
          </p:nvPr>
        </p:nvSpPr>
        <p:spPr>
          <a:xfrm>
            <a:off x="996094" y="2517536"/>
            <a:ext cx="10199811" cy="3883264"/>
          </a:xfrm>
        </p:spPr>
        <p:txBody>
          <a:bodyPr>
            <a:normAutofit fontScale="775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Sono deducibili in modo «automatico», ovvero senza necessità di dimostrare gli «elementi certi e precisi», le perdite verso creditori assoggettati a procedure di composizione della crisi; ciò purché le perdite siano iscritte in bilancio.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La perdita è deducibile a partire dall’apertura della procedura e non oltre la data di cancellazione definitiva del credito dal bilancio secondo i principi contabili (circostanza che si verifica, generalmente, con l’esecuzione del piano o con la conclusione della procedura).</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61452088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CODICE DELLA CRISI E IMPOSTE SUI REDDITI (SEGUE)</a:t>
            </a:r>
            <a:br>
              <a:rPr lang="it-IT" sz="2400" i="1" dirty="0">
                <a:solidFill>
                  <a:srgbClr val="851528"/>
                </a:solidFill>
              </a:rPr>
            </a:br>
            <a:r>
              <a:rPr lang="en-US" sz="2400" i="1" dirty="0">
                <a:solidFill>
                  <a:schemeClr val="accent5">
                    <a:lumMod val="50000"/>
                  </a:schemeClr>
                </a:solidFill>
              </a:rPr>
              <a:t>Art. 101, co. 5, </a:t>
            </a:r>
            <a:r>
              <a:rPr lang="en-US" sz="2400" i="1" dirty="0" err="1">
                <a:solidFill>
                  <a:schemeClr val="accent5">
                    <a:lumMod val="50000"/>
                  </a:schemeClr>
                </a:solidFill>
              </a:rPr>
              <a:t>Tuir</a:t>
            </a:r>
            <a:r>
              <a:rPr lang="en-US" sz="2400" i="1" dirty="0">
                <a:solidFill>
                  <a:schemeClr val="accent5">
                    <a:lumMod val="50000"/>
                  </a:schemeClr>
                </a:solidFill>
              </a:rPr>
              <a:t> (segue)</a:t>
            </a:r>
            <a:endParaRPr lang="it-IT" sz="2400" i="1" dirty="0">
              <a:solidFill>
                <a:schemeClr val="accent5">
                  <a:lumMod val="50000"/>
                </a:schemeClr>
              </a:solidFill>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graphicFrame>
        <p:nvGraphicFramePr>
          <p:cNvPr id="9" name="Tabella 10">
            <a:extLst>
              <a:ext uri="{FF2B5EF4-FFF2-40B4-BE49-F238E27FC236}">
                <a16:creationId xmlns:a16="http://schemas.microsoft.com/office/drawing/2014/main" id="{7EEA8096-BE4C-132C-21B0-2979F2EFAB9A}"/>
              </a:ext>
            </a:extLst>
          </p:cNvPr>
          <p:cNvGraphicFramePr>
            <a:graphicFrameLocks noGrp="1"/>
          </p:cNvGraphicFramePr>
          <p:nvPr>
            <p:extLst>
              <p:ext uri="{D42A27DB-BD31-4B8C-83A1-F6EECF244321}">
                <p14:modId xmlns:p14="http://schemas.microsoft.com/office/powerpoint/2010/main" val="3287434589"/>
              </p:ext>
            </p:extLst>
          </p:nvPr>
        </p:nvGraphicFramePr>
        <p:xfrm>
          <a:off x="691000" y="2387690"/>
          <a:ext cx="10723562" cy="3545840"/>
        </p:xfrm>
        <a:graphic>
          <a:graphicData uri="http://schemas.openxmlformats.org/drawingml/2006/table">
            <a:tbl>
              <a:tblPr firstRow="1" bandRow="1">
                <a:tableStyleId>{5C22544A-7EE6-4342-B048-85BDC9FD1C3A}</a:tableStyleId>
              </a:tblPr>
              <a:tblGrid>
                <a:gridCol w="4075112">
                  <a:extLst>
                    <a:ext uri="{9D8B030D-6E8A-4147-A177-3AD203B41FA5}">
                      <a16:colId xmlns:a16="http://schemas.microsoft.com/office/drawing/2014/main" val="231007965"/>
                    </a:ext>
                  </a:extLst>
                </a:gridCol>
                <a:gridCol w="6648450">
                  <a:extLst>
                    <a:ext uri="{9D8B030D-6E8A-4147-A177-3AD203B41FA5}">
                      <a16:colId xmlns:a16="http://schemas.microsoft.com/office/drawing/2014/main" val="2185598242"/>
                    </a:ext>
                  </a:extLst>
                </a:gridCol>
              </a:tblGrid>
              <a:tr h="370840">
                <a:tc>
                  <a:txBody>
                    <a:bodyPr/>
                    <a:lstStyle/>
                    <a:p>
                      <a:r>
                        <a:rPr lang="it-IT" sz="1400" dirty="0"/>
                        <a:t>Procedura</a:t>
                      </a:r>
                    </a:p>
                  </a:txBody>
                  <a:tcPr/>
                </a:tc>
                <a:tc>
                  <a:txBody>
                    <a:bodyPr/>
                    <a:lstStyle/>
                    <a:p>
                      <a:r>
                        <a:rPr lang="en-US" sz="1400" dirty="0"/>
                        <a:t>Data a </a:t>
                      </a:r>
                      <a:r>
                        <a:rPr lang="en-US" sz="1400" dirty="0" err="1"/>
                        <a:t>partire</a:t>
                      </a:r>
                      <a:r>
                        <a:rPr lang="en-US" sz="1400" dirty="0"/>
                        <a:t> </a:t>
                      </a:r>
                      <a:r>
                        <a:rPr lang="en-US" sz="1400" dirty="0" err="1"/>
                        <a:t>dalla</a:t>
                      </a:r>
                      <a:r>
                        <a:rPr lang="en-US" sz="1400" dirty="0"/>
                        <a:t> quale è </a:t>
                      </a:r>
                      <a:r>
                        <a:rPr lang="en-US" sz="1400" dirty="0" err="1"/>
                        <a:t>deducibile</a:t>
                      </a:r>
                      <a:r>
                        <a:rPr lang="en-US" sz="1400" dirty="0"/>
                        <a:t> la </a:t>
                      </a:r>
                      <a:r>
                        <a:rPr lang="en-US" sz="1400" dirty="0" err="1"/>
                        <a:t>perdita</a:t>
                      </a:r>
                      <a:endParaRPr lang="it-IT" sz="1400" dirty="0"/>
                    </a:p>
                  </a:txBody>
                  <a:tcPr/>
                </a:tc>
                <a:extLst>
                  <a:ext uri="{0D108BD9-81ED-4DB2-BD59-A6C34878D82A}">
                    <a16:rowId xmlns:a16="http://schemas.microsoft.com/office/drawing/2014/main" val="2165931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Fallimento</a:t>
                      </a:r>
                    </a:p>
                  </a:txBody>
                  <a:tcPr/>
                </a:tc>
                <a:tc>
                  <a:txBody>
                    <a:bodyPr/>
                    <a:lstStyle/>
                    <a:p>
                      <a:r>
                        <a:rPr lang="it-IT" sz="1400" dirty="0"/>
                        <a:t>Sentenza dichiarativa di fallimento</a:t>
                      </a:r>
                    </a:p>
                  </a:txBody>
                  <a:tcPr/>
                </a:tc>
                <a:extLst>
                  <a:ext uri="{0D108BD9-81ED-4DB2-BD59-A6C34878D82A}">
                    <a16:rowId xmlns:a16="http://schemas.microsoft.com/office/drawing/2014/main" val="1153979828"/>
                  </a:ext>
                </a:extLst>
              </a:tr>
              <a:tr h="370840">
                <a:tc>
                  <a:txBody>
                    <a:bodyPr/>
                    <a:lstStyle/>
                    <a:p>
                      <a:r>
                        <a:rPr lang="it-IT" sz="1400" dirty="0"/>
                        <a:t>Concordato preventivo</a:t>
                      </a:r>
                    </a:p>
                  </a:txBody>
                  <a:tcPr/>
                </a:tc>
                <a:tc>
                  <a:txBody>
                    <a:bodyPr/>
                    <a:lstStyle/>
                    <a:p>
                      <a:r>
                        <a:rPr lang="it-IT" sz="1400" dirty="0"/>
                        <a:t>Decreto di ammissione alla procedura (non rileva il deposito del concordato in bianco)</a:t>
                      </a:r>
                    </a:p>
                  </a:txBody>
                  <a:tcPr/>
                </a:tc>
                <a:extLst>
                  <a:ext uri="{0D108BD9-81ED-4DB2-BD59-A6C34878D82A}">
                    <a16:rowId xmlns:a16="http://schemas.microsoft.com/office/drawing/2014/main" val="3097184475"/>
                  </a:ext>
                </a:extLst>
              </a:tr>
              <a:tr h="370840">
                <a:tc>
                  <a:txBody>
                    <a:bodyPr/>
                    <a:lstStyle/>
                    <a:p>
                      <a:r>
                        <a:rPr lang="it-IT" sz="1400" dirty="0"/>
                        <a:t>Accordo di ristrutturazione dei debiti omologato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mn-lt"/>
                          <a:ea typeface="+mn-ea"/>
                          <a:cs typeface="+mn-cs"/>
                        </a:rPr>
                        <a:t>Decreto del Tribunale che omologa l’accordo di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mn-lt"/>
                          <a:ea typeface="+mn-ea"/>
                          <a:cs typeface="+mn-cs"/>
                        </a:rPr>
                        <a:t>ristrutturazione</a:t>
                      </a:r>
                      <a:endParaRPr kumimoji="0" lang="it-IT" sz="1400" b="0" i="0" u="none" strike="noStrike" kern="1200" cap="none" spc="0" normalizeH="0" baseline="0" noProof="0" dirty="0">
                        <a:ln>
                          <a:noFill/>
                        </a:ln>
                        <a:solidFill>
                          <a:prstClr val="black"/>
                        </a:solidFill>
                        <a:effectLst/>
                        <a:uLnTx/>
                        <a:uFillTx/>
                        <a:latin typeface="Rockwell"/>
                        <a:ea typeface="+mn-ea"/>
                        <a:cs typeface="+mn-cs"/>
                      </a:endParaRPr>
                    </a:p>
                  </a:txBody>
                  <a:tcPr/>
                </a:tc>
                <a:extLst>
                  <a:ext uri="{0D108BD9-81ED-4DB2-BD59-A6C34878D82A}">
                    <a16:rowId xmlns:a16="http://schemas.microsoft.com/office/drawing/2014/main" val="1079556676"/>
                  </a:ext>
                </a:extLst>
              </a:tr>
              <a:tr h="370840">
                <a:tc>
                  <a:txBody>
                    <a:bodyPr/>
                    <a:lstStyle/>
                    <a:p>
                      <a:r>
                        <a:rPr lang="it-IT" sz="1400" dirty="0"/>
                        <a:t>Piano attestato di risanamento </a:t>
                      </a:r>
                      <a:r>
                        <a:rPr lang="it-IT" sz="1400" u="sng" dirty="0"/>
                        <a:t>iscritto al registro imprese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mn-lt"/>
                          <a:ea typeface="+mn-ea"/>
                          <a:cs typeface="+mn-cs"/>
                        </a:rPr>
                        <a:t>Iscrizione nel Registro Imprese del piano attestato</a:t>
                      </a:r>
                      <a:endParaRPr kumimoji="0" lang="it-IT" sz="1400" b="0" i="0" u="none" strike="noStrike" kern="1200" cap="none" spc="0" normalizeH="0" baseline="0" noProof="0" dirty="0">
                        <a:ln>
                          <a:noFill/>
                        </a:ln>
                        <a:solidFill>
                          <a:prstClr val="black"/>
                        </a:solidFill>
                        <a:effectLst/>
                        <a:uLnTx/>
                        <a:uFillTx/>
                        <a:latin typeface="Rockwell"/>
                        <a:ea typeface="+mn-ea"/>
                        <a:cs typeface="+mn-cs"/>
                      </a:endParaRPr>
                    </a:p>
                  </a:txBody>
                  <a:tcPr/>
                </a:tc>
                <a:extLst>
                  <a:ext uri="{0D108BD9-81ED-4DB2-BD59-A6C34878D82A}">
                    <a16:rowId xmlns:a16="http://schemas.microsoft.com/office/drawing/2014/main" val="830669584"/>
                  </a:ext>
                </a:extLst>
              </a:tr>
              <a:tr h="370840">
                <a:tc>
                  <a:txBody>
                    <a:bodyPr/>
                    <a:lstStyle/>
                    <a:p>
                      <a:r>
                        <a:rPr lang="it-IT" sz="1400" dirty="0"/>
                        <a:t>Composizione negoziata della crisi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mn-lt"/>
                          <a:ea typeface="+mn-ea"/>
                          <a:cs typeface="+mn-cs"/>
                        </a:rPr>
                        <a:t>Pubblicazione nel registro delle imprese del contratto o dell'accordo (richiamo da parte dell’art. 25-bis CCII)</a:t>
                      </a:r>
                    </a:p>
                  </a:txBody>
                  <a:tcPr/>
                </a:tc>
                <a:extLst>
                  <a:ext uri="{0D108BD9-81ED-4DB2-BD59-A6C34878D82A}">
                    <a16:rowId xmlns:a16="http://schemas.microsoft.com/office/drawing/2014/main" val="4119209122"/>
                  </a:ext>
                </a:extLst>
              </a:tr>
              <a:tr h="370840">
                <a:tc>
                  <a:txBody>
                    <a:bodyPr/>
                    <a:lstStyle/>
                    <a:p>
                      <a:r>
                        <a:rPr lang="it-IT" sz="1400" dirty="0" err="1"/>
                        <a:t>P.R.O</a:t>
                      </a:r>
                      <a:r>
                        <a:rPr lang="it-IT" sz="1400" dirty="0"/>
                        <a:t>.</a:t>
                      </a:r>
                    </a:p>
                  </a:txBody>
                  <a:tcPr/>
                </a:tc>
                <a:tc>
                  <a:txBody>
                    <a:bodyPr/>
                    <a:lstStyle/>
                    <a:p>
                      <a:r>
                        <a:rPr lang="it-IT" sz="1400" dirty="0"/>
                        <a:t>Dovrebbe decorrere dal decreto del Tribunale che omologa il piano di ristrutturazione – </a:t>
                      </a:r>
                      <a:r>
                        <a:rPr lang="it-IT" sz="1400" u="sng" dirty="0"/>
                        <a:t>ma occorre intervento legislativo o interpretazione ministeriale</a:t>
                      </a:r>
                    </a:p>
                  </a:txBody>
                  <a:tcPr/>
                </a:tc>
                <a:extLst>
                  <a:ext uri="{0D108BD9-81ED-4DB2-BD59-A6C34878D82A}">
                    <a16:rowId xmlns:a16="http://schemas.microsoft.com/office/drawing/2014/main" val="3152097425"/>
                  </a:ext>
                </a:extLst>
              </a:tr>
            </a:tbl>
          </a:graphicData>
        </a:graphic>
      </p:graphicFrame>
    </p:spTree>
    <p:extLst>
      <p:ext uri="{BB962C8B-B14F-4D97-AF65-F5344CB8AC3E}">
        <p14:creationId xmlns:p14="http://schemas.microsoft.com/office/powerpoint/2010/main" val="186257805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composizione della crisi di impresa E </a:t>
            </a:r>
            <a:br>
              <a:rPr lang="it-IT" sz="2400" i="1" dirty="0">
                <a:solidFill>
                  <a:srgbClr val="851528"/>
                </a:solidFill>
              </a:rPr>
            </a:br>
            <a:r>
              <a:rPr lang="it-IT" sz="2400" i="1" dirty="0">
                <a:solidFill>
                  <a:srgbClr val="851528"/>
                </a:solidFill>
              </a:rPr>
              <a:t>nota credito IVA</a:t>
            </a:r>
            <a:br>
              <a:rPr lang="it-IT" sz="2400" i="1" dirty="0">
                <a:solidFill>
                  <a:srgbClr val="851528"/>
                </a:solidFill>
              </a:rPr>
            </a:br>
            <a:r>
              <a:rPr lang="en-US" sz="2400" i="1" dirty="0">
                <a:solidFill>
                  <a:schemeClr val="accent5">
                    <a:lumMod val="50000"/>
                  </a:schemeClr>
                </a:solidFill>
              </a:rPr>
              <a:t>art. 26, comma 3-bis, </a:t>
            </a:r>
            <a:r>
              <a:rPr lang="en-US" sz="2400" i="1" dirty="0" err="1">
                <a:solidFill>
                  <a:schemeClr val="accent5">
                    <a:lumMod val="50000"/>
                  </a:schemeClr>
                </a:solidFill>
              </a:rPr>
              <a:t>DPR</a:t>
            </a:r>
            <a:r>
              <a:rPr lang="en-US" sz="2400" i="1" dirty="0">
                <a:solidFill>
                  <a:schemeClr val="accent5">
                    <a:lumMod val="50000"/>
                  </a:schemeClr>
                </a:solidFill>
              </a:rPr>
              <a:t> n. 633/1972 </a:t>
            </a:r>
            <a:endParaRPr lang="it-IT" sz="2400" i="1" dirty="0">
              <a:solidFill>
                <a:schemeClr val="accent5">
                  <a:lumMod val="50000"/>
                </a:schemeClr>
              </a:solidFill>
            </a:endParaRPr>
          </a:p>
        </p:txBody>
      </p:sp>
      <p:sp>
        <p:nvSpPr>
          <p:cNvPr id="3" name="Segnaposto contenuto 2"/>
          <p:cNvSpPr>
            <a:spLocks noGrp="1"/>
          </p:cNvSpPr>
          <p:nvPr>
            <p:ph idx="1"/>
          </p:nvPr>
        </p:nvSpPr>
        <p:spPr>
          <a:xfrm>
            <a:off x="613993" y="2312150"/>
            <a:ext cx="10199811" cy="3702792"/>
          </a:xfrm>
        </p:spPr>
        <p:txBody>
          <a:bodyPr>
            <a:noAutofit/>
          </a:bodyPr>
          <a:lstStyle/>
          <a:p>
            <a:pPr marL="514350" indent="-514350" algn="just">
              <a:buFontTx/>
              <a:buChar char="-"/>
            </a:pPr>
            <a:r>
              <a:rPr lang="it-IT" sz="1600" b="1" dirty="0">
                <a:solidFill>
                  <a:schemeClr val="bg1"/>
                </a:solidFill>
                <a:effectLst/>
                <a:latin typeface="Palatino Linotype" panose="02040502050505030304" pitchFamily="18" charset="0"/>
                <a:cs typeface="Calibri" panose="020F0502020204030204" pitchFamily="34" charset="0"/>
              </a:rPr>
              <a:t>Dopo le modifiche apportate dal DL 73/2021 (</a:t>
            </a:r>
            <a:r>
              <a:rPr lang="it-IT" sz="1600" b="1" dirty="0" err="1">
                <a:solidFill>
                  <a:schemeClr val="bg1"/>
                </a:solidFill>
                <a:effectLst/>
                <a:latin typeface="Palatino Linotype" panose="02040502050505030304" pitchFamily="18" charset="0"/>
                <a:cs typeface="Calibri" panose="020F0502020204030204" pitchFamily="34" charset="0"/>
              </a:rPr>
              <a:t>conv</a:t>
            </a:r>
            <a:r>
              <a:rPr lang="it-IT" sz="1600" b="1" dirty="0">
                <a:solidFill>
                  <a:schemeClr val="bg1"/>
                </a:solidFill>
                <a:effectLst/>
                <a:latin typeface="Palatino Linotype" panose="02040502050505030304" pitchFamily="18" charset="0"/>
                <a:cs typeface="Calibri" panose="020F0502020204030204" pitchFamily="34" charset="0"/>
              </a:rPr>
              <a:t>. nella L 106/2021 ), la norma prevede la possibilità, da parte del cedente di beni o il prestatore di servizi, di emettere nota di variazione IVA in diminuzione al fine di recuperare l’IVA versata al momento di emissione della fattura, già al momento dell’apertura della «</a:t>
            </a:r>
            <a:r>
              <a:rPr lang="it-IT" sz="1600" b="1" u="sng" dirty="0">
                <a:solidFill>
                  <a:schemeClr val="bg1"/>
                </a:solidFill>
                <a:effectLst/>
                <a:latin typeface="Palatino Linotype" panose="02040502050505030304" pitchFamily="18" charset="0"/>
                <a:cs typeface="Calibri" panose="020F0502020204030204" pitchFamily="34" charset="0"/>
              </a:rPr>
              <a:t>procedura concorsuale</a:t>
            </a:r>
            <a:r>
              <a:rPr lang="it-IT" sz="1600" b="1" dirty="0">
                <a:solidFill>
                  <a:schemeClr val="bg1"/>
                </a:solidFill>
                <a:effectLst/>
                <a:latin typeface="Palatino Linotype" panose="02040502050505030304" pitchFamily="18" charset="0"/>
                <a:cs typeface="Calibri" panose="020F0502020204030204" pitchFamily="34" charset="0"/>
              </a:rPr>
              <a:t>» o nel caso di Accordo di ristrutturazione dei debiti omologato o Piano di risanamento iscritto al registro imprese.</a:t>
            </a:r>
          </a:p>
          <a:p>
            <a:pPr marL="514350" indent="-514350" algn="just">
              <a:buFontTx/>
              <a:buChar char="-"/>
            </a:pPr>
            <a:r>
              <a:rPr lang="it-IT" sz="1600" b="1" dirty="0">
                <a:solidFill>
                  <a:schemeClr val="bg1"/>
                </a:solidFill>
                <a:effectLst/>
                <a:latin typeface="Palatino Linotype" panose="02040502050505030304" pitchFamily="18" charset="0"/>
                <a:cs typeface="Calibri" panose="020F0502020204030204" pitchFamily="34" charset="0"/>
              </a:rPr>
              <a:t>Mentre nel concordato preventivo la riduzione dell’IVA è definitiva (comma 5, art. 26), nelle procedure di accordo di ristrutturazione dei debiti e di piano attestato di risanamento l’IVA ridotta al fornitore deve essere riversata all’Erario da parte dell’impresa in procedura (risposta ad interpello n. 340 del 13 maggio 2021).</a:t>
            </a:r>
          </a:p>
          <a:p>
            <a:pPr marL="514350" indent="-514350" algn="just">
              <a:buFontTx/>
              <a:buChar char="-"/>
            </a:pPr>
            <a:r>
              <a:rPr lang="it-IT" sz="1600" b="1" dirty="0">
                <a:solidFill>
                  <a:schemeClr val="bg1"/>
                </a:solidFill>
                <a:effectLst/>
                <a:latin typeface="Palatino Linotype" panose="02040502050505030304" pitchFamily="18" charset="0"/>
                <a:cs typeface="Calibri" panose="020F0502020204030204" pitchFamily="34" charset="0"/>
              </a:rPr>
              <a:t>Fuori dai casi di applicazione del comma 3-bis si potrebbe tuttavia sostenere che si tratti di accordi sopravvenuti fra le parti, con applicazione del comma 2 dell’art. 26 (ma in tal caso la nota di variazione dovrà essere emessa nel limite temporale dell’anno dall’accordo, ai sensi del successivo comma 3).</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53652156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composizione della crisi di impresa E </a:t>
            </a:r>
            <a:br>
              <a:rPr lang="it-IT" sz="2400" i="1" dirty="0">
                <a:solidFill>
                  <a:srgbClr val="851528"/>
                </a:solidFill>
              </a:rPr>
            </a:br>
            <a:r>
              <a:rPr lang="it-IT" sz="2400" i="1" dirty="0">
                <a:solidFill>
                  <a:srgbClr val="851528"/>
                </a:solidFill>
              </a:rPr>
              <a:t>nota credito IVA (segue)</a:t>
            </a:r>
            <a:br>
              <a:rPr lang="it-IT" sz="2400" i="1" dirty="0">
                <a:solidFill>
                  <a:srgbClr val="851528"/>
                </a:solidFill>
              </a:rPr>
            </a:br>
            <a:r>
              <a:rPr lang="en-US" sz="2400" i="1" dirty="0">
                <a:solidFill>
                  <a:schemeClr val="accent5">
                    <a:lumMod val="50000"/>
                  </a:schemeClr>
                </a:solidFill>
              </a:rPr>
              <a:t>art. 26, comma 3-bis, </a:t>
            </a:r>
            <a:r>
              <a:rPr lang="en-US" sz="2400" i="1" dirty="0" err="1">
                <a:solidFill>
                  <a:schemeClr val="accent5">
                    <a:lumMod val="50000"/>
                  </a:schemeClr>
                </a:solidFill>
              </a:rPr>
              <a:t>DPR</a:t>
            </a:r>
            <a:r>
              <a:rPr lang="en-US" sz="2400" i="1" dirty="0">
                <a:solidFill>
                  <a:schemeClr val="accent5">
                    <a:lumMod val="50000"/>
                  </a:schemeClr>
                </a:solidFill>
              </a:rPr>
              <a:t> n. 633/1972 (segue)</a:t>
            </a:r>
            <a:endParaRPr lang="it-IT" sz="2400" i="1" dirty="0">
              <a:solidFill>
                <a:schemeClr val="accent5">
                  <a:lumMod val="50000"/>
                </a:schemeClr>
              </a:solidFill>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graphicFrame>
        <p:nvGraphicFramePr>
          <p:cNvPr id="9" name="Tabella 10">
            <a:extLst>
              <a:ext uri="{FF2B5EF4-FFF2-40B4-BE49-F238E27FC236}">
                <a16:creationId xmlns:a16="http://schemas.microsoft.com/office/drawing/2014/main" id="{7EEA8096-BE4C-132C-21B0-2979F2EFAB9A}"/>
              </a:ext>
            </a:extLst>
          </p:cNvPr>
          <p:cNvGraphicFramePr>
            <a:graphicFrameLocks noGrp="1"/>
          </p:cNvGraphicFramePr>
          <p:nvPr>
            <p:extLst>
              <p:ext uri="{D42A27DB-BD31-4B8C-83A1-F6EECF244321}">
                <p14:modId xmlns:p14="http://schemas.microsoft.com/office/powerpoint/2010/main" val="94025028"/>
              </p:ext>
            </p:extLst>
          </p:nvPr>
        </p:nvGraphicFramePr>
        <p:xfrm>
          <a:off x="687388" y="2517536"/>
          <a:ext cx="10723562" cy="3185160"/>
        </p:xfrm>
        <a:graphic>
          <a:graphicData uri="http://schemas.openxmlformats.org/drawingml/2006/table">
            <a:tbl>
              <a:tblPr firstRow="1" bandRow="1">
                <a:tableStyleId>{5C22544A-7EE6-4342-B048-85BDC9FD1C3A}</a:tableStyleId>
              </a:tblPr>
              <a:tblGrid>
                <a:gridCol w="4075112">
                  <a:extLst>
                    <a:ext uri="{9D8B030D-6E8A-4147-A177-3AD203B41FA5}">
                      <a16:colId xmlns:a16="http://schemas.microsoft.com/office/drawing/2014/main" val="231007965"/>
                    </a:ext>
                  </a:extLst>
                </a:gridCol>
                <a:gridCol w="6648450">
                  <a:extLst>
                    <a:ext uri="{9D8B030D-6E8A-4147-A177-3AD203B41FA5}">
                      <a16:colId xmlns:a16="http://schemas.microsoft.com/office/drawing/2014/main" val="2185598242"/>
                    </a:ext>
                  </a:extLst>
                </a:gridCol>
              </a:tblGrid>
              <a:tr h="370840">
                <a:tc>
                  <a:txBody>
                    <a:bodyPr/>
                    <a:lstStyle/>
                    <a:p>
                      <a:r>
                        <a:rPr lang="it-IT" sz="1400" dirty="0"/>
                        <a:t>Procedura</a:t>
                      </a:r>
                    </a:p>
                  </a:txBody>
                  <a:tcPr/>
                </a:tc>
                <a:tc>
                  <a:txBody>
                    <a:bodyPr/>
                    <a:lstStyle/>
                    <a:p>
                      <a:r>
                        <a:rPr lang="de-DE" sz="1400" dirty="0"/>
                        <a:t>art. 26, </a:t>
                      </a:r>
                      <a:r>
                        <a:rPr lang="de-DE" sz="1400" dirty="0" err="1"/>
                        <a:t>comma</a:t>
                      </a:r>
                      <a:r>
                        <a:rPr lang="de-DE" sz="1400" dirty="0"/>
                        <a:t> 3-bis, </a:t>
                      </a:r>
                      <a:r>
                        <a:rPr lang="de-DE" sz="1400" dirty="0" err="1"/>
                        <a:t>DPR</a:t>
                      </a:r>
                      <a:r>
                        <a:rPr lang="de-DE" sz="1400" dirty="0"/>
                        <a:t> n. 633/1972</a:t>
                      </a:r>
                      <a:endParaRPr lang="it-IT" sz="1400" dirty="0"/>
                    </a:p>
                  </a:txBody>
                  <a:tcPr/>
                </a:tc>
                <a:extLst>
                  <a:ext uri="{0D108BD9-81ED-4DB2-BD59-A6C34878D82A}">
                    <a16:rowId xmlns:a16="http://schemas.microsoft.com/office/drawing/2014/main" val="2165931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Fallimento</a:t>
                      </a:r>
                    </a:p>
                  </a:txBody>
                  <a:tcPr/>
                </a:tc>
                <a:tc>
                  <a:txBody>
                    <a:bodyPr/>
                    <a:lstStyle/>
                    <a:p>
                      <a:r>
                        <a:rPr lang="it-IT" sz="1400" dirty="0"/>
                        <a:t>Si applica a partire della sentenza</a:t>
                      </a:r>
                    </a:p>
                  </a:txBody>
                  <a:tcPr/>
                </a:tc>
                <a:extLst>
                  <a:ext uri="{0D108BD9-81ED-4DB2-BD59-A6C34878D82A}">
                    <a16:rowId xmlns:a16="http://schemas.microsoft.com/office/drawing/2014/main" val="1153979828"/>
                  </a:ext>
                </a:extLst>
              </a:tr>
              <a:tr h="370840">
                <a:tc>
                  <a:txBody>
                    <a:bodyPr/>
                    <a:lstStyle/>
                    <a:p>
                      <a:r>
                        <a:rPr lang="it-IT" sz="1400" dirty="0"/>
                        <a:t>Concordato preventivo</a:t>
                      </a:r>
                    </a:p>
                  </a:txBody>
                  <a:tcPr/>
                </a:tc>
                <a:tc>
                  <a:txBody>
                    <a:bodyPr/>
                    <a:lstStyle/>
                    <a:p>
                      <a:r>
                        <a:rPr lang="it-IT" sz="1400" dirty="0"/>
                        <a:t>Si applica a partire dal decreto di ammissione alla procedura</a:t>
                      </a:r>
                    </a:p>
                  </a:txBody>
                  <a:tcPr/>
                </a:tc>
                <a:extLst>
                  <a:ext uri="{0D108BD9-81ED-4DB2-BD59-A6C34878D82A}">
                    <a16:rowId xmlns:a16="http://schemas.microsoft.com/office/drawing/2014/main" val="3097184475"/>
                  </a:ext>
                </a:extLst>
              </a:tr>
              <a:tr h="370840">
                <a:tc>
                  <a:txBody>
                    <a:bodyPr/>
                    <a:lstStyle/>
                    <a:p>
                      <a:r>
                        <a:rPr lang="it-IT" sz="1400" dirty="0"/>
                        <a:t>Accordo di ristrutturazione dei debiti omologato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Si applica a partire dal </a:t>
                      </a:r>
                      <a:r>
                        <a:rPr kumimoji="0" lang="it-IT" sz="1400" b="0" i="0" u="none" strike="noStrike" kern="1200" cap="none" spc="0" normalizeH="0" baseline="0" noProof="0" dirty="0">
                          <a:ln>
                            <a:noFill/>
                          </a:ln>
                          <a:solidFill>
                            <a:prstClr val="black"/>
                          </a:solidFill>
                          <a:effectLst/>
                          <a:uLnTx/>
                          <a:uFillTx/>
                          <a:latin typeface="+mn-lt"/>
                          <a:ea typeface="+mn-ea"/>
                          <a:cs typeface="+mn-cs"/>
                        </a:rPr>
                        <a:t>Decreto di omologa</a:t>
                      </a:r>
                      <a:endParaRPr kumimoji="0" lang="it-IT" sz="1400" b="0" i="0" u="none" strike="noStrike" kern="1200" cap="none" spc="0" normalizeH="0" baseline="0" noProof="0" dirty="0">
                        <a:ln>
                          <a:noFill/>
                        </a:ln>
                        <a:solidFill>
                          <a:prstClr val="black"/>
                        </a:solidFill>
                        <a:effectLst/>
                        <a:uLnTx/>
                        <a:uFillTx/>
                        <a:latin typeface="Rockwell"/>
                        <a:ea typeface="+mn-ea"/>
                        <a:cs typeface="+mn-cs"/>
                      </a:endParaRPr>
                    </a:p>
                  </a:txBody>
                  <a:tcPr/>
                </a:tc>
                <a:extLst>
                  <a:ext uri="{0D108BD9-81ED-4DB2-BD59-A6C34878D82A}">
                    <a16:rowId xmlns:a16="http://schemas.microsoft.com/office/drawing/2014/main" val="1079556676"/>
                  </a:ext>
                </a:extLst>
              </a:tr>
              <a:tr h="370840">
                <a:tc>
                  <a:txBody>
                    <a:bodyPr/>
                    <a:lstStyle/>
                    <a:p>
                      <a:r>
                        <a:rPr lang="it-IT" sz="1400" dirty="0"/>
                        <a:t>Piano attestato di risanamento </a:t>
                      </a:r>
                      <a:r>
                        <a:rPr lang="it-IT" sz="1400" u="sng" dirty="0"/>
                        <a:t>iscritto al registro imprese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Si applica a partire dall’i</a:t>
                      </a:r>
                      <a:r>
                        <a:rPr kumimoji="0" lang="it-IT" sz="1400" b="0" i="0" u="none" strike="noStrike" kern="1200" cap="none" spc="0" normalizeH="0" baseline="0" noProof="0" dirty="0">
                          <a:ln>
                            <a:noFill/>
                          </a:ln>
                          <a:solidFill>
                            <a:prstClr val="black"/>
                          </a:solidFill>
                          <a:effectLst/>
                          <a:uLnTx/>
                          <a:uFillTx/>
                          <a:latin typeface="+mn-lt"/>
                          <a:ea typeface="+mn-ea"/>
                          <a:cs typeface="+mn-cs"/>
                        </a:rPr>
                        <a:t>scrizione nel Registro Imprese del piano attestato</a:t>
                      </a:r>
                      <a:endParaRPr kumimoji="0" lang="it-IT" sz="1400" b="0" i="0" u="none" strike="noStrike" kern="1200" cap="none" spc="0" normalizeH="0" baseline="0" noProof="0" dirty="0">
                        <a:ln>
                          <a:noFill/>
                        </a:ln>
                        <a:solidFill>
                          <a:prstClr val="black"/>
                        </a:solidFill>
                        <a:effectLst/>
                        <a:uLnTx/>
                        <a:uFillTx/>
                        <a:latin typeface="Rockwell"/>
                        <a:ea typeface="+mn-ea"/>
                        <a:cs typeface="+mn-cs"/>
                      </a:endParaRPr>
                    </a:p>
                  </a:txBody>
                  <a:tcPr/>
                </a:tc>
                <a:extLst>
                  <a:ext uri="{0D108BD9-81ED-4DB2-BD59-A6C34878D82A}">
                    <a16:rowId xmlns:a16="http://schemas.microsoft.com/office/drawing/2014/main" val="830669584"/>
                  </a:ext>
                </a:extLst>
              </a:tr>
              <a:tr h="370840">
                <a:tc>
                  <a:txBody>
                    <a:bodyPr/>
                    <a:lstStyle/>
                    <a:p>
                      <a:r>
                        <a:rPr lang="it-IT" sz="1400" dirty="0"/>
                        <a:t>Composizione negoziata della crisi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sng" strike="noStrike" kern="1200" cap="none" spc="0" normalizeH="0" baseline="0" noProof="0" dirty="0">
                          <a:ln>
                            <a:noFill/>
                          </a:ln>
                          <a:solidFill>
                            <a:prstClr val="black"/>
                          </a:solidFill>
                          <a:effectLst/>
                          <a:uLnTx/>
                          <a:uFillTx/>
                          <a:latin typeface="+mn-lt"/>
                          <a:ea typeface="+mn-ea"/>
                          <a:cs typeface="+mn-cs"/>
                        </a:rPr>
                        <a:t>Non si applica </a:t>
                      </a:r>
                      <a:r>
                        <a:rPr kumimoji="0" lang="it-IT" sz="1400" b="0" i="0" u="none" strike="noStrike" kern="1200" cap="none" spc="0" normalizeH="0" baseline="0" noProof="0" dirty="0">
                          <a:ln>
                            <a:noFill/>
                          </a:ln>
                          <a:solidFill>
                            <a:prstClr val="black"/>
                          </a:solidFill>
                          <a:effectLst/>
                          <a:uLnTx/>
                          <a:uFillTx/>
                          <a:latin typeface="+mn-lt"/>
                          <a:ea typeface="+mn-ea"/>
                          <a:cs typeface="+mn-cs"/>
                        </a:rPr>
                        <a:t>(mancato richiamo art. 25-bis CCII) perché non può essere considerata una procedura concorsuale</a:t>
                      </a:r>
                    </a:p>
                  </a:txBody>
                  <a:tcPr/>
                </a:tc>
                <a:extLst>
                  <a:ext uri="{0D108BD9-81ED-4DB2-BD59-A6C34878D82A}">
                    <a16:rowId xmlns:a16="http://schemas.microsoft.com/office/drawing/2014/main" val="4119209122"/>
                  </a:ext>
                </a:extLst>
              </a:tr>
              <a:tr h="370840">
                <a:tc>
                  <a:txBody>
                    <a:bodyPr/>
                    <a:lstStyle/>
                    <a:p>
                      <a:r>
                        <a:rPr lang="it-IT" sz="1400" dirty="0" err="1"/>
                        <a:t>P.R.O</a:t>
                      </a:r>
                      <a:r>
                        <a:rPr lang="it-IT" sz="14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sng" strike="noStrike" kern="1200" cap="none" spc="0" normalizeH="0" baseline="0" noProof="0" dirty="0">
                          <a:ln>
                            <a:noFill/>
                          </a:ln>
                          <a:solidFill>
                            <a:prstClr val="black"/>
                          </a:solidFill>
                          <a:effectLst/>
                          <a:uLnTx/>
                          <a:uFillTx/>
                          <a:latin typeface="+mn-lt"/>
                          <a:ea typeface="+mn-ea"/>
                          <a:cs typeface="+mn-cs"/>
                        </a:rPr>
                        <a:t>Non si applica </a:t>
                      </a:r>
                      <a:r>
                        <a:rPr kumimoji="0" lang="it-IT" sz="1400" b="0" i="0" u="none" strike="noStrike" kern="1200" cap="none" spc="0" normalizeH="0" baseline="0" noProof="0" dirty="0">
                          <a:ln>
                            <a:noFill/>
                          </a:ln>
                          <a:solidFill>
                            <a:prstClr val="black"/>
                          </a:solidFill>
                          <a:effectLst/>
                          <a:uLnTx/>
                          <a:uFillTx/>
                          <a:latin typeface="+mn-lt"/>
                          <a:ea typeface="+mn-ea"/>
                          <a:cs typeface="+mn-cs"/>
                        </a:rPr>
                        <a:t>, a meno che non si ritenga che il PRO è una procedura concorsuale</a:t>
                      </a:r>
                    </a:p>
                  </a:txBody>
                  <a:tcPr/>
                </a:tc>
                <a:extLst>
                  <a:ext uri="{0D108BD9-81ED-4DB2-BD59-A6C34878D82A}">
                    <a16:rowId xmlns:a16="http://schemas.microsoft.com/office/drawing/2014/main" val="3152097425"/>
                  </a:ext>
                </a:extLst>
              </a:tr>
            </a:tbl>
          </a:graphicData>
        </a:graphic>
      </p:graphicFrame>
    </p:spTree>
    <p:extLst>
      <p:ext uri="{BB962C8B-B14F-4D97-AF65-F5344CB8AC3E}">
        <p14:creationId xmlns:p14="http://schemas.microsoft.com/office/powerpoint/2010/main" val="376988822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26</a:t>
            </a:fld>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
        <p:nvSpPr>
          <p:cNvPr id="8" name="Titolo 1">
            <a:extLst>
              <a:ext uri="{FF2B5EF4-FFF2-40B4-BE49-F238E27FC236}">
                <a16:creationId xmlns:a16="http://schemas.microsoft.com/office/drawing/2014/main" id="{A3A439A3-060F-9BFE-026A-7ECB4643A249}"/>
              </a:ext>
            </a:extLst>
          </p:cNvPr>
          <p:cNvSpPr txBox="1">
            <a:spLocks/>
          </p:cNvSpPr>
          <p:nvPr/>
        </p:nvSpPr>
        <p:spPr>
          <a:xfrm>
            <a:off x="478678" y="3176059"/>
            <a:ext cx="11372491" cy="64970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lnSpc>
                <a:spcPct val="100000"/>
              </a:lnSpc>
              <a:spcAft>
                <a:spcPts val="600"/>
              </a:spcAft>
            </a:pPr>
            <a:r>
              <a:rPr lang="it-IT" sz="2800" i="1" dirty="0">
                <a:solidFill>
                  <a:srgbClr val="851528"/>
                </a:solidFill>
                <a:effectLst/>
              </a:rPr>
              <a:t>GRAZIE PER LA CORTESE ATTENZIONE </a:t>
            </a:r>
          </a:p>
        </p:txBody>
      </p:sp>
      <p:sp>
        <p:nvSpPr>
          <p:cNvPr id="2" name="Segnaposto piè di pagina 4">
            <a:extLst>
              <a:ext uri="{FF2B5EF4-FFF2-40B4-BE49-F238E27FC236}">
                <a16:creationId xmlns:a16="http://schemas.microsoft.com/office/drawing/2014/main" id="{5ACF0924-7482-329C-37E5-2EF97B89E90C}"/>
              </a:ext>
            </a:extLst>
          </p:cNvPr>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5445510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IL PIANO</a:t>
            </a:r>
            <a:br>
              <a:rPr lang="it-IT" sz="2400" i="1" dirty="0">
                <a:solidFill>
                  <a:srgbClr val="851528"/>
                </a:solidFill>
              </a:rPr>
            </a:br>
            <a:r>
              <a:rPr lang="it-IT" sz="2400" i="1" dirty="0">
                <a:solidFill>
                  <a:schemeClr val="accent5">
                    <a:lumMod val="50000"/>
                  </a:schemeClr>
                </a:solidFill>
              </a:rPr>
              <a:t>I CONTENUTI DEL PIANO</a:t>
            </a:r>
          </a:p>
        </p:txBody>
      </p:sp>
      <p:sp>
        <p:nvSpPr>
          <p:cNvPr id="3" name="Segnaposto contenuto 2"/>
          <p:cNvSpPr>
            <a:spLocks noGrp="1"/>
          </p:cNvSpPr>
          <p:nvPr>
            <p:ph idx="1"/>
          </p:nvPr>
        </p:nvSpPr>
        <p:spPr>
          <a:xfrm>
            <a:off x="266700" y="2361234"/>
            <a:ext cx="11277600" cy="4170193"/>
          </a:xfrm>
        </p:spPr>
        <p:txBody>
          <a:bodyPr>
            <a:normAutofit fontScale="400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L’art. 64-bis, co. 9, CCII  richiama gli artt. 87, commi 1 e 2, CCII, a mente dei quali il debitore presenta, con la proposta di Concordato e unitamente alla documentazione prevista dall’articolo 39, un piano contenente (comma 1):</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 l’indicazione del debitore e delle eventuali parti correlate, le sue attività e passività al momento della presentazione del piano e la descrizione della situazione economico-finanziaria dell’impresa e della posizione dei lavoratori;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b) una descrizione delle cause e dell’entità dello stato di crisi o di insolvenza in cui si trova e l’indicazione delle strategie d’intervento; </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c) </a:t>
            </a:r>
            <a:r>
              <a:rPr lang="it-IT" sz="3200" b="1" u="sng" dirty="0">
                <a:solidFill>
                  <a:schemeClr val="bg1"/>
                </a:solidFill>
                <a:effectLst/>
                <a:latin typeface="Palatino Linotype" panose="02040502050505030304" pitchFamily="18" charset="0"/>
                <a:cs typeface="Calibri" panose="020F0502020204030204" pitchFamily="34" charset="0"/>
              </a:rPr>
              <a:t>il valore di liquidazione del patrimonio, alla data della domanda di Concordato, in ipotesi di liquidazione giudiziale</a:t>
            </a:r>
            <a:r>
              <a:rPr lang="it-IT" sz="3200" b="1" dirty="0">
                <a:solidFill>
                  <a:schemeClr val="bg1"/>
                </a:solidFill>
                <a:effectLst/>
                <a:latin typeface="Palatino Linotype" panose="02040502050505030304" pitchFamily="18" charset="0"/>
                <a:cs typeface="Calibri" panose="020F0502020204030204" pitchFamily="34" charset="0"/>
              </a:rPr>
              <a:t>;</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d) </a:t>
            </a:r>
            <a:r>
              <a:rPr lang="it-IT" sz="3200" b="1" u="sng" dirty="0">
                <a:solidFill>
                  <a:schemeClr val="bg1"/>
                </a:solidFill>
                <a:effectLst/>
                <a:latin typeface="Palatino Linotype" panose="02040502050505030304" pitchFamily="18" charset="0"/>
                <a:cs typeface="Calibri" panose="020F0502020204030204" pitchFamily="34" charset="0"/>
              </a:rPr>
              <a:t>le modalità di ristrutturazione dei debiti e di soddisfazione dei crediti attraverso qualsiasi forma, anche mediante cessione dei beni, accollo, o altre operazioni straordinarie</a:t>
            </a:r>
            <a:r>
              <a:rPr lang="it-IT" sz="3200" b="1" dirty="0">
                <a:solidFill>
                  <a:schemeClr val="bg1"/>
                </a:solidFill>
                <a:effectLst/>
                <a:latin typeface="Palatino Linotype" panose="02040502050505030304" pitchFamily="18" charset="0"/>
                <a:cs typeface="Calibri" panose="020F0502020204030204" pitchFamily="34" charset="0"/>
              </a:rPr>
              <a:t>, ivi compresa l’attribuzione ai creditori, nonché a società da questi partecipate, di azioni, quote, ovvero obbligazioni, anche convertibili in azioni, o altri strumenti finanziari e titoli di debito;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e) la descrizione analitica delle modalità e dei tempi di adempimento della proposta nonché, in caso di Concordato in continuità, il piano industriale con l’indicazione degli effetti sul piano finanziario e dei tempi necessari per assicurare il riequilibrio della situazione finanziaria;</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f) ove sia prevista la prosecuzione dell’attività d’impresa in forma diretta, l’analitica individuazione dei costi e dei ricavi stessi, del fabbisogno finanziario e delle relative modalità di copertura, tenendo conto anche dei costi necessari per assicurare il rispetto della normativa in materia di sicurezza sul lavoro e di tutela dell’ambiente;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6023978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IL PIANO (segue)</a:t>
            </a:r>
            <a:br>
              <a:rPr lang="it-IT" sz="2400" i="1" dirty="0">
                <a:solidFill>
                  <a:srgbClr val="851528"/>
                </a:solidFill>
              </a:rPr>
            </a:br>
            <a:r>
              <a:rPr lang="it-IT" sz="2400" i="1" dirty="0">
                <a:solidFill>
                  <a:schemeClr val="accent5">
                    <a:lumMod val="50000"/>
                  </a:schemeClr>
                </a:solidFill>
              </a:rPr>
              <a:t>I CONTENUTI DEL PIANO (segue)</a:t>
            </a:r>
          </a:p>
        </p:txBody>
      </p:sp>
      <p:sp>
        <p:nvSpPr>
          <p:cNvPr id="3" name="Segnaposto contenuto 2"/>
          <p:cNvSpPr>
            <a:spLocks noGrp="1"/>
          </p:cNvSpPr>
          <p:nvPr>
            <p:ph idx="1"/>
          </p:nvPr>
        </p:nvSpPr>
        <p:spPr>
          <a:xfrm>
            <a:off x="266700" y="2361234"/>
            <a:ext cx="11277600" cy="4170193"/>
          </a:xfrm>
        </p:spPr>
        <p:txBody>
          <a:bodyPr>
            <a:normAutofit fontScale="400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g) gli apporti di finanza nuova eventualmente previsti e le ragioni per cui sono necessari per l’attuazione del piano;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h) le azioni risarcitorie e recuperatorie esperibili nonché le azioni eventualmente proponibili solo nel caso di apertura della procedura di liquidazione giudiziale e le prospettive di realizzo;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i) le iniziative da adottare qualora si verifichi uno scostamento dagli obiettivi pianificati;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l) le parti interessate dal piano, indicate individualmente o descritte per categorie di debiti, e l’ammontare dei relativi crediti e interessi, con indicazione dell’ammontare eventualmente contestato;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m) </a:t>
            </a:r>
            <a:r>
              <a:rPr lang="it-IT" sz="3200" b="1" u="sng" dirty="0">
                <a:solidFill>
                  <a:schemeClr val="bg1"/>
                </a:solidFill>
                <a:effectLst/>
                <a:latin typeface="Palatino Linotype" panose="02040502050505030304" pitchFamily="18" charset="0"/>
                <a:cs typeface="Calibri" panose="020F0502020204030204" pitchFamily="34" charset="0"/>
              </a:rPr>
              <a:t>le classi </a:t>
            </a:r>
            <a:r>
              <a:rPr lang="it-IT" sz="3200" b="1" dirty="0">
                <a:solidFill>
                  <a:schemeClr val="bg1"/>
                </a:solidFill>
                <a:effectLst/>
                <a:latin typeface="Palatino Linotype" panose="02040502050505030304" pitchFamily="18" charset="0"/>
                <a:cs typeface="Calibri" panose="020F0502020204030204" pitchFamily="34" charset="0"/>
              </a:rPr>
              <a:t>in cui le parti interessate sono state suddivise ai fini del voto, </a:t>
            </a:r>
            <a:r>
              <a:rPr lang="it-IT" sz="3200" b="1" u="sng" dirty="0">
                <a:solidFill>
                  <a:schemeClr val="bg1"/>
                </a:solidFill>
                <a:effectLst/>
                <a:latin typeface="Palatino Linotype" panose="02040502050505030304" pitchFamily="18" charset="0"/>
                <a:cs typeface="Calibri" panose="020F0502020204030204" pitchFamily="34" charset="0"/>
              </a:rPr>
              <a:t>con indicazione dei criteri di formazione utilizzati</a:t>
            </a:r>
            <a:r>
              <a:rPr lang="it-IT" sz="3200" b="1" dirty="0">
                <a:solidFill>
                  <a:schemeClr val="bg1"/>
                </a:solidFill>
                <a:effectLst/>
                <a:latin typeface="Palatino Linotype" panose="02040502050505030304" pitchFamily="18" charset="0"/>
                <a:cs typeface="Calibri" panose="020F0502020204030204" pitchFamily="34" charset="0"/>
              </a:rPr>
              <a:t>, del valore dei rispettivi crediti e degli interessi di ciascuna classe;</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n) le eventuali parti non interessate dal piano, indicate individualmente o descritte per categorie di debiti, unitamente a una descrizione dei motivi per i quali non sono interessate;</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o) le modalità di informazione e consultazione dei rappresentanti dei lavoratori nonché gli effetti della ristrutturazione sui rapporti di lavoro, sulla loro organizzazione o sulle modalità di svolgimento delle prestazioni;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p) l’indicazione del commissario giudiziale ove già nominato;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(comma 2) </a:t>
            </a:r>
            <a:r>
              <a:rPr lang="it-IT" sz="3200" b="1" u="sng" dirty="0">
                <a:solidFill>
                  <a:schemeClr val="bg1"/>
                </a:solidFill>
                <a:effectLst/>
                <a:latin typeface="Palatino Linotype" panose="02040502050505030304" pitchFamily="18" charset="0"/>
                <a:cs typeface="Calibri" panose="020F0502020204030204" pitchFamily="34" charset="0"/>
              </a:rPr>
              <a:t>nella domanda il debitore indica le ragioni per cui la proposta concordataria è preferibile rispetto alla liquidazione giudiziale</a:t>
            </a:r>
            <a:r>
              <a:rPr lang="it-IT" sz="3200" b="1" dirty="0">
                <a:solidFill>
                  <a:schemeClr val="bg1"/>
                </a:solidFill>
                <a:effectLst/>
                <a:latin typeface="Palatino Linotype" panose="02040502050505030304" pitchFamily="18" charset="0"/>
                <a:cs typeface="Calibri" panose="020F0502020204030204" pitchFamily="34" charset="0"/>
              </a:rPr>
              <a:t>.</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5284014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proposta</a:t>
            </a:r>
            <a:br>
              <a:rPr lang="it-IT" sz="2400" i="1" dirty="0">
                <a:solidFill>
                  <a:srgbClr val="851528"/>
                </a:solidFill>
              </a:rPr>
            </a:br>
            <a:r>
              <a:rPr lang="it-IT" sz="2400" i="1" dirty="0">
                <a:solidFill>
                  <a:schemeClr val="accent5">
                    <a:lumMod val="50000"/>
                  </a:schemeClr>
                </a:solidFill>
              </a:rPr>
              <a:t>Derogabile la par condicio e l’ordine dei privilegi</a:t>
            </a:r>
          </a:p>
        </p:txBody>
      </p:sp>
      <p:sp>
        <p:nvSpPr>
          <p:cNvPr id="3" name="Segnaposto contenuto 2"/>
          <p:cNvSpPr>
            <a:spLocks noGrp="1"/>
          </p:cNvSpPr>
          <p:nvPr>
            <p:ph idx="1"/>
          </p:nvPr>
        </p:nvSpPr>
        <p:spPr>
          <a:xfrm>
            <a:off x="413981" y="2455472"/>
            <a:ext cx="11277600" cy="3297628"/>
          </a:xfrm>
        </p:spPr>
        <p:txBody>
          <a:bodyPr>
            <a:normAutofit fontScale="47500" lnSpcReduction="20000"/>
          </a:bodyPr>
          <a:lstStyle/>
          <a:p>
            <a:pPr marL="514350" indent="-514350" algn="just">
              <a:buFontTx/>
              <a:buChar char="-"/>
            </a:pPr>
            <a:r>
              <a:rPr lang="de-DE" sz="3200" b="1" u="sng" dirty="0">
                <a:solidFill>
                  <a:schemeClr val="bg1"/>
                </a:solidFill>
                <a:effectLst/>
                <a:latin typeface="Palatino Linotype" panose="02040502050505030304" pitchFamily="18" charset="0"/>
                <a:cs typeface="Calibri" panose="020F0502020204030204" pitchFamily="34" charset="0"/>
              </a:rPr>
              <a:t>Art. 64 bis, </a:t>
            </a:r>
            <a:r>
              <a:rPr lang="de-DE" sz="3200" b="1" u="sng" dirty="0" err="1">
                <a:solidFill>
                  <a:schemeClr val="bg1"/>
                </a:solidFill>
                <a:effectLst/>
                <a:latin typeface="Palatino Linotype" panose="02040502050505030304" pitchFamily="18" charset="0"/>
                <a:cs typeface="Calibri" panose="020F0502020204030204" pitchFamily="34" charset="0"/>
              </a:rPr>
              <a:t>co.</a:t>
            </a:r>
            <a:r>
              <a:rPr lang="de-DE" sz="3200" b="1" u="sng" dirty="0">
                <a:solidFill>
                  <a:schemeClr val="bg1"/>
                </a:solidFill>
                <a:effectLst/>
                <a:latin typeface="Palatino Linotype" panose="02040502050505030304" pitchFamily="18" charset="0"/>
                <a:cs typeface="Calibri" panose="020F0502020204030204" pitchFamily="34" charset="0"/>
              </a:rPr>
              <a:t> 1, CCII</a:t>
            </a:r>
            <a:r>
              <a:rPr lang="de-DE" sz="3200" b="1" dirty="0">
                <a:solidFill>
                  <a:schemeClr val="bg1"/>
                </a:solidFill>
                <a:effectLst/>
                <a:latin typeface="Palatino Linotype" panose="02040502050505030304" pitchFamily="18" charset="0"/>
                <a:cs typeface="Calibri" panose="020F0502020204030204" pitchFamily="34" charset="0"/>
              </a:rPr>
              <a:t>. </a:t>
            </a:r>
            <a:r>
              <a:rPr lang="it-IT" sz="3200" b="1" dirty="0">
                <a:solidFill>
                  <a:schemeClr val="bg1"/>
                </a:solidFill>
                <a:effectLst/>
                <a:latin typeface="Palatino Linotype" panose="02040502050505030304" pitchFamily="18" charset="0"/>
                <a:cs typeface="Calibri" panose="020F0502020204030204" pitchFamily="34" charset="0"/>
              </a:rPr>
              <a:t>La proposta non deve necessariamente rispettare il dettato degli articoli 2740 e 2741 cod. civ. e quindi l’ordine delle cause legittime di prelazione, purché sia approvata </a:t>
            </a:r>
            <a:r>
              <a:rPr lang="it-IT" sz="3200" b="1" u="sng" dirty="0">
                <a:solidFill>
                  <a:schemeClr val="bg1"/>
                </a:solidFill>
                <a:effectLst/>
                <a:latin typeface="Palatino Linotype" panose="02040502050505030304" pitchFamily="18" charset="0"/>
                <a:cs typeface="Calibri" panose="020F0502020204030204" pitchFamily="34" charset="0"/>
              </a:rPr>
              <a:t>dall’unanimità delle classi </a:t>
            </a:r>
            <a:r>
              <a:rPr lang="it-IT" sz="3200" b="1" dirty="0">
                <a:solidFill>
                  <a:schemeClr val="bg1"/>
                </a:solidFill>
                <a:effectLst/>
                <a:latin typeface="Palatino Linotype" panose="02040502050505030304" pitchFamily="18" charset="0"/>
                <a:cs typeface="Calibri" panose="020F0502020204030204" pitchFamily="34" charset="0"/>
              </a:rPr>
              <a:t>(le quali devono essere formate secondo </a:t>
            </a:r>
            <a:r>
              <a:rPr lang="it-IT" sz="3200" b="1" u="sng" dirty="0">
                <a:solidFill>
                  <a:schemeClr val="bg1"/>
                </a:solidFill>
                <a:effectLst/>
                <a:latin typeface="Palatino Linotype" panose="02040502050505030304" pitchFamily="18" charset="0"/>
                <a:cs typeface="Calibri" panose="020F0502020204030204" pitchFamily="34" charset="0"/>
              </a:rPr>
              <a:t>posizione giuridica e interessi economici omogenei</a:t>
            </a:r>
            <a:r>
              <a:rPr lang="it-IT" sz="3200" b="1" dirty="0">
                <a:solidFill>
                  <a:schemeClr val="bg1"/>
                </a:solidFill>
                <a:effectLst/>
                <a:latin typeface="Palatino Linotype" panose="02040502050505030304" pitchFamily="18" charset="0"/>
                <a:cs typeface="Calibri" panose="020F0502020204030204" pitchFamily="34" charset="0"/>
              </a:rPr>
              <a:t>).</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Rispetto al concordato preventivo non vi è alcun tipo di «</a:t>
            </a:r>
            <a:r>
              <a:rPr lang="it-IT" sz="3200" b="1" i="1" dirty="0" err="1">
                <a:solidFill>
                  <a:schemeClr val="bg1"/>
                </a:solidFill>
                <a:effectLst/>
                <a:latin typeface="Palatino Linotype" panose="02040502050505030304" pitchFamily="18" charset="0"/>
                <a:cs typeface="Calibri" panose="020F0502020204030204" pitchFamily="34" charset="0"/>
              </a:rPr>
              <a:t>priority</a:t>
            </a:r>
            <a:r>
              <a:rPr lang="it-IT" sz="3200" b="1" i="1" dirty="0">
                <a:solidFill>
                  <a:schemeClr val="bg1"/>
                </a:solidFill>
                <a:effectLst/>
                <a:latin typeface="Palatino Linotype" panose="02040502050505030304" pitchFamily="18" charset="0"/>
                <a:cs typeface="Calibri" panose="020F0502020204030204" pitchFamily="34" charset="0"/>
              </a:rPr>
              <a:t> rule</a:t>
            </a:r>
            <a:r>
              <a:rPr lang="it-IT" sz="3200" b="1" dirty="0">
                <a:solidFill>
                  <a:schemeClr val="bg1"/>
                </a:solidFill>
                <a:effectLst/>
                <a:latin typeface="Palatino Linotype" panose="02040502050505030304" pitchFamily="18" charset="0"/>
                <a:cs typeface="Calibri" panose="020F0502020204030204" pitchFamily="34" charset="0"/>
              </a:rPr>
              <a:t>» (né «</a:t>
            </a:r>
            <a:r>
              <a:rPr lang="it-IT" sz="3200" b="1" i="1" dirty="0">
                <a:solidFill>
                  <a:schemeClr val="bg1"/>
                </a:solidFill>
                <a:effectLst/>
                <a:latin typeface="Palatino Linotype" panose="02040502050505030304" pitchFamily="18" charset="0"/>
                <a:cs typeface="Calibri" panose="020F0502020204030204" pitchFamily="34" charset="0"/>
              </a:rPr>
              <a:t>relative</a:t>
            </a:r>
            <a:r>
              <a:rPr lang="it-IT" sz="3200" b="1" dirty="0">
                <a:solidFill>
                  <a:schemeClr val="bg1"/>
                </a:solidFill>
                <a:effectLst/>
                <a:latin typeface="Palatino Linotype" panose="02040502050505030304" pitchFamily="18" charset="0"/>
                <a:cs typeface="Calibri" panose="020F0502020204030204" pitchFamily="34" charset="0"/>
              </a:rPr>
              <a:t>» né «</a:t>
            </a:r>
            <a:r>
              <a:rPr lang="it-IT" sz="3200" b="1" i="1" dirty="0" err="1">
                <a:solidFill>
                  <a:schemeClr val="bg1"/>
                </a:solidFill>
                <a:effectLst/>
                <a:latin typeface="Palatino Linotype" panose="02040502050505030304" pitchFamily="18" charset="0"/>
                <a:cs typeface="Calibri" panose="020F0502020204030204" pitchFamily="34" charset="0"/>
              </a:rPr>
              <a:t>absolute</a:t>
            </a:r>
            <a:r>
              <a:rPr lang="it-IT" sz="3200" b="1" dirty="0">
                <a:solidFill>
                  <a:schemeClr val="bg1"/>
                </a:solidFill>
                <a:effectLst/>
                <a:latin typeface="Palatino Linotype" panose="02040502050505030304" pitchFamily="18" charset="0"/>
                <a:cs typeface="Calibri" panose="020F0502020204030204" pitchFamily="34" charset="0"/>
              </a:rPr>
              <a:t>»).</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Art. 2740 c.c.: Il debitore risponde con tutti i suoi beni presenti e futuri.</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Art. 2741 c.c.: I creditori hanno eguale diritto di essere soddisfatti sui beni del debitore, salve le cause legittime di prelazione (privilegi, pegno, ipoteche).</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Sono inoltre derogate le «disposizioni che regolano la graduazione delle cause legittime di prelazione» e dunque si ritengono  derogabili le regole del concorso tra crediti privilegiati, ipotecari e pignoratizi (artt. 2747 e 2748 c.c.) e quelle sull’ordine delle graduazioni (artt. 2777 e 2778 c.c.).</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184387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proposta (segue)</a:t>
            </a:r>
            <a:br>
              <a:rPr lang="it-IT" sz="2400" i="1" dirty="0">
                <a:solidFill>
                  <a:srgbClr val="851528"/>
                </a:solidFill>
              </a:rPr>
            </a:br>
            <a:r>
              <a:rPr lang="it-IT" sz="2400" i="1" dirty="0">
                <a:solidFill>
                  <a:schemeClr val="accent5">
                    <a:lumMod val="50000"/>
                  </a:schemeClr>
                </a:solidFill>
              </a:rPr>
              <a:t>Il “test” di convenienza e il confronto con l’alternativa della liquidazione giudiziale</a:t>
            </a:r>
          </a:p>
        </p:txBody>
      </p:sp>
      <p:sp>
        <p:nvSpPr>
          <p:cNvPr id="3" name="Segnaposto contenuto 2"/>
          <p:cNvSpPr>
            <a:spLocks noGrp="1"/>
          </p:cNvSpPr>
          <p:nvPr>
            <p:ph idx="1"/>
          </p:nvPr>
        </p:nvSpPr>
        <p:spPr>
          <a:xfrm>
            <a:off x="544389" y="2581999"/>
            <a:ext cx="11277600" cy="3199675"/>
          </a:xfrm>
        </p:spPr>
        <p:txBody>
          <a:bodyPr>
            <a:normAutofit fontScale="625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Di fatto la deroga al Codice Civile è però limitata in quanto nel caso di opposizione all’omologa da parte di un creditore dissenziente, che eccepisca il difetto di convenienza della proposta, il Tribunale omologa comunque il piano di ristrutturazione quando dalla proposta il credito risulta soddisfatto in misura non inferiore rispetto alla liquidazione giudiziale.</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Qualora non si possa escludere l’opposizione da parte di un creditore dissenziente occorre pertanto che la proposta sia, per ciascuna classe, migliore del soddisfacimento (ragionevolmente prevedibile) che detta classe otterrebbe in sede di liquidazione giudiziale.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6</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5742786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proposta (segue)</a:t>
            </a:r>
            <a:br>
              <a:rPr lang="it-IT" sz="2400" i="1" dirty="0">
                <a:solidFill>
                  <a:srgbClr val="851528"/>
                </a:solidFill>
              </a:rPr>
            </a:br>
            <a:r>
              <a:rPr lang="it-IT" sz="2400" i="1" dirty="0">
                <a:solidFill>
                  <a:schemeClr val="accent5">
                    <a:lumMod val="50000"/>
                  </a:schemeClr>
                </a:solidFill>
              </a:rPr>
              <a:t>principali tipologie di proposte ai creditori</a:t>
            </a:r>
          </a:p>
        </p:txBody>
      </p:sp>
      <p:sp>
        <p:nvSpPr>
          <p:cNvPr id="3" name="Segnaposto contenuto 2"/>
          <p:cNvSpPr>
            <a:spLocks noGrp="1"/>
          </p:cNvSpPr>
          <p:nvPr>
            <p:ph idx="1"/>
          </p:nvPr>
        </p:nvSpPr>
        <p:spPr>
          <a:xfrm>
            <a:off x="601539" y="2455472"/>
            <a:ext cx="11277600" cy="2571982"/>
          </a:xfrm>
        </p:spPr>
        <p:txBody>
          <a:bodyPr>
            <a:normAutofit fontScale="77500" lnSpcReduction="20000"/>
          </a:bodyPr>
          <a:lstStyle/>
          <a:p>
            <a:pPr marL="0" indent="0" algn="just">
              <a:buNone/>
            </a:pPr>
            <a:r>
              <a:rPr lang="it-IT" sz="3200" b="1" dirty="0">
                <a:solidFill>
                  <a:schemeClr val="bg1"/>
                </a:solidFill>
                <a:effectLst/>
                <a:latin typeface="Palatino Linotype" panose="02040502050505030304" pitchFamily="18" charset="0"/>
                <a:cs typeface="Calibri" panose="020F0502020204030204" pitchFamily="34" charset="0"/>
              </a:rPr>
              <a:t>Le proposte formulabili ai creditori sono le medesime del concordato preventivo; le principali sono: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Pagamento parziale a saldo e stralcio del credito</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Pagamento integrale con dilazione </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Conversione del credito in capitale o strumenti finanziari partecipativi</a:t>
            </a:r>
          </a:p>
          <a:p>
            <a:pPr marL="514350" indent="-514350" algn="just">
              <a:buFontTx/>
              <a:buChar char="-"/>
            </a:pPr>
            <a:endParaRPr lang="it-IT" sz="3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00134957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proposta (segue)</a:t>
            </a:r>
            <a:br>
              <a:rPr lang="it-IT" sz="2400" i="1" dirty="0">
                <a:solidFill>
                  <a:srgbClr val="851528"/>
                </a:solidFill>
              </a:rPr>
            </a:br>
            <a:r>
              <a:rPr lang="it-IT" sz="2400" i="1" dirty="0">
                <a:solidFill>
                  <a:schemeClr val="accent5">
                    <a:lumMod val="50000"/>
                  </a:schemeClr>
                </a:solidFill>
              </a:rPr>
              <a:t>Il trattamento dei creditori privilegiati</a:t>
            </a:r>
          </a:p>
        </p:txBody>
      </p:sp>
      <p:sp>
        <p:nvSpPr>
          <p:cNvPr id="3" name="Segnaposto contenuto 2"/>
          <p:cNvSpPr>
            <a:spLocks noGrp="1"/>
          </p:cNvSpPr>
          <p:nvPr>
            <p:ph idx="1"/>
          </p:nvPr>
        </p:nvSpPr>
        <p:spPr>
          <a:xfrm>
            <a:off x="601539" y="2455472"/>
            <a:ext cx="11277600" cy="2571982"/>
          </a:xfrm>
        </p:spPr>
        <p:txBody>
          <a:bodyPr>
            <a:normAutofit fontScale="70000" lnSpcReduction="2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I creditori muniti di diritto di prelazione </a:t>
            </a:r>
            <a:r>
              <a:rPr lang="it-IT" sz="3200" b="1" u="sng" dirty="0">
                <a:solidFill>
                  <a:schemeClr val="bg1"/>
                </a:solidFill>
                <a:effectLst/>
                <a:latin typeface="Palatino Linotype" panose="02040502050505030304" pitchFamily="18" charset="0"/>
                <a:cs typeface="Calibri" panose="020F0502020204030204" pitchFamily="34" charset="0"/>
              </a:rPr>
              <a:t>non votano </a:t>
            </a:r>
            <a:r>
              <a:rPr lang="it-IT" sz="3200" b="1" dirty="0">
                <a:solidFill>
                  <a:schemeClr val="bg1"/>
                </a:solidFill>
                <a:effectLst/>
                <a:latin typeface="Palatino Linotype" panose="02040502050505030304" pitchFamily="18" charset="0"/>
                <a:cs typeface="Calibri" panose="020F0502020204030204" pitchFamily="34" charset="0"/>
              </a:rPr>
              <a:t>se </a:t>
            </a:r>
            <a:r>
              <a:rPr lang="it-IT" sz="3200" b="1" u="sng" dirty="0">
                <a:solidFill>
                  <a:schemeClr val="bg1"/>
                </a:solidFill>
                <a:effectLst/>
                <a:latin typeface="Palatino Linotype" panose="02040502050505030304" pitchFamily="18" charset="0"/>
                <a:cs typeface="Calibri" panose="020F0502020204030204" pitchFamily="34" charset="0"/>
              </a:rPr>
              <a:t>soddisfatti in denaro entro 180 giorni dall’omologazione</a:t>
            </a:r>
            <a:r>
              <a:rPr lang="it-IT" sz="3200" b="1" dirty="0">
                <a:solidFill>
                  <a:schemeClr val="bg1"/>
                </a:solidFill>
                <a:effectLst/>
                <a:latin typeface="Palatino Linotype" panose="02040502050505030304" pitchFamily="18" charset="0"/>
                <a:cs typeface="Calibri" panose="020F0502020204030204" pitchFamily="34" charset="0"/>
              </a:rPr>
              <a:t> e purché la garanzia reale che assiste il credito ipotecario o pignoratizio resti ferma fino alla liquidazione, funzionale al loro pagamento, dei beni e diritti sui quali sussiste la causa di prelazione.</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Se, invece, la proposta prevede lo stralcio dei privilegiati o pagamenti superiori a 180 gg. dall’omologa (o soddisfacimento con mezzi diversi dal denaro) questi votano e per la parte degradata al chirografo sono inseriti in apposita classe.</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9309090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705" y="1451192"/>
            <a:ext cx="9944099" cy="649703"/>
          </a:xfrm>
        </p:spPr>
        <p:txBody>
          <a:bodyPr>
            <a:noAutofit/>
          </a:bodyPr>
          <a:lstStyle/>
          <a:p>
            <a:pPr>
              <a:lnSpc>
                <a:spcPct val="100000"/>
              </a:lnSpc>
              <a:spcAft>
                <a:spcPts val="600"/>
              </a:spcAft>
            </a:pPr>
            <a:r>
              <a:rPr lang="it-IT" sz="2400" i="1" dirty="0">
                <a:solidFill>
                  <a:srgbClr val="851528"/>
                </a:solidFill>
              </a:rPr>
              <a:t>La proposta (segue)</a:t>
            </a:r>
            <a:br>
              <a:rPr lang="it-IT" sz="2400" i="1" dirty="0">
                <a:solidFill>
                  <a:srgbClr val="851528"/>
                </a:solidFill>
              </a:rPr>
            </a:br>
            <a:r>
              <a:rPr lang="it-IT" sz="2400" i="1" dirty="0">
                <a:solidFill>
                  <a:schemeClr val="accent5">
                    <a:lumMod val="50000"/>
                  </a:schemeClr>
                </a:solidFill>
              </a:rPr>
              <a:t>i crediti dei lavoratori</a:t>
            </a:r>
          </a:p>
        </p:txBody>
      </p:sp>
      <p:sp>
        <p:nvSpPr>
          <p:cNvPr id="3" name="Segnaposto contenuto 2"/>
          <p:cNvSpPr>
            <a:spLocks noGrp="1"/>
          </p:cNvSpPr>
          <p:nvPr>
            <p:ph idx="1"/>
          </p:nvPr>
        </p:nvSpPr>
        <p:spPr>
          <a:xfrm>
            <a:off x="658689" y="2455471"/>
            <a:ext cx="11161836" cy="3040453"/>
          </a:xfrm>
        </p:spPr>
        <p:txBody>
          <a:bodyPr>
            <a:normAutofit fontScale="85000" lnSpcReduction="10000"/>
          </a:bodyPr>
          <a:lstStyle/>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«In ogni caso» i crediti per le retribuzioni dei prestati di lavoro subordinato (crediti assistiti dal privilegio di cui all’articolo 2751 bis, n. 1, cod. civ.) sono soddisfatti </a:t>
            </a:r>
            <a:r>
              <a:rPr lang="it-IT" sz="3200" b="1" u="sng" dirty="0">
                <a:solidFill>
                  <a:schemeClr val="bg1"/>
                </a:solidFill>
                <a:effectLst/>
                <a:latin typeface="Palatino Linotype" panose="02040502050505030304" pitchFamily="18" charset="0"/>
                <a:cs typeface="Calibri" panose="020F0502020204030204" pitchFamily="34" charset="0"/>
              </a:rPr>
              <a:t>in denaro integralmente entro 30 giorni dall’omologazione</a:t>
            </a:r>
            <a:r>
              <a:rPr lang="it-IT" sz="3200" b="1" dirty="0">
                <a:solidFill>
                  <a:schemeClr val="bg1"/>
                </a:solidFill>
                <a:effectLst/>
                <a:latin typeface="Palatino Linotype" panose="02040502050505030304" pitchFamily="18" charset="0"/>
                <a:cs typeface="Calibri" panose="020F0502020204030204" pitchFamily="34" charset="0"/>
              </a:rPr>
              <a:t>.</a:t>
            </a:r>
          </a:p>
          <a:p>
            <a:pPr marL="514350" indent="-514350" algn="just">
              <a:buFontTx/>
              <a:buChar char="-"/>
            </a:pPr>
            <a:r>
              <a:rPr lang="it-IT" sz="3200" b="1" dirty="0">
                <a:solidFill>
                  <a:schemeClr val="bg1"/>
                </a:solidFill>
                <a:effectLst/>
                <a:latin typeface="Palatino Linotype" panose="02040502050505030304" pitchFamily="18" charset="0"/>
                <a:cs typeface="Calibri" panose="020F0502020204030204" pitchFamily="34" charset="0"/>
              </a:rPr>
              <a:t>E’ possibile beneficiare di ulteriore dilazione per quei lavoratori con i quali viene sottoscritto un apposito accordo in tal senso?</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9</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Fabio Giommoni - Pistoia, 3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938969480"/>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Personalizzato 1">
      <a:dk1>
        <a:sysClr val="windowText" lastClr="000000"/>
      </a:dk1>
      <a:lt1>
        <a:sysClr val="window" lastClr="FFFFFF"/>
      </a:lt1>
      <a:dk2>
        <a:srgbClr val="742332"/>
      </a:dk2>
      <a:lt2>
        <a:srgbClr val="EE91A0"/>
      </a:lt2>
      <a:accent1>
        <a:srgbClr val="E03754"/>
      </a:accent1>
      <a:accent2>
        <a:srgbClr val="E86C2E"/>
      </a:accent2>
      <a:accent3>
        <a:srgbClr val="60C4AA"/>
      </a:accent3>
      <a:accent4>
        <a:srgbClr val="60C4AA"/>
      </a:accent4>
      <a:accent5>
        <a:srgbClr val="51A9DB"/>
      </a:accent5>
      <a:accent6>
        <a:srgbClr val="976AC9"/>
      </a:accent6>
      <a:hlink>
        <a:srgbClr val="D5445E"/>
      </a:hlink>
      <a:folHlink>
        <a:srgbClr val="E17C8E"/>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TM04033921[[fn=Damascato]]</Template>
  <TotalTime>4508</TotalTime>
  <Words>3926</Words>
  <Application>Microsoft Office PowerPoint</Application>
  <PresentationFormat>Widescreen</PresentationFormat>
  <Paragraphs>301</Paragraphs>
  <Slides>26</Slides>
  <Notes>26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Arial</vt:lpstr>
      <vt:lpstr>Bookman Old Style</vt:lpstr>
      <vt:lpstr>Calibri</vt:lpstr>
      <vt:lpstr>Palatino Linotype</vt:lpstr>
      <vt:lpstr>Rockwell</vt:lpstr>
      <vt:lpstr>Wingdings 3</vt:lpstr>
      <vt:lpstr>Damask</vt:lpstr>
      <vt:lpstr>Piano di ristrutturazione soggetto ad omologazione  IL PIANO, LA PROPOSTA, LA DOMANDA</vt:lpstr>
      <vt:lpstr>IL PIANO (segue) Piano di liquidazione e piano di continuità</vt:lpstr>
      <vt:lpstr>IL PIANO I CONTENUTI DEL PIANO</vt:lpstr>
      <vt:lpstr>IL PIANO (segue) I CONTENUTI DEL PIANO (segue)</vt:lpstr>
      <vt:lpstr>La proposta Derogabile la par condicio e l’ordine dei privilegi</vt:lpstr>
      <vt:lpstr>La proposta (segue) Il “test” di convenienza e il confronto con l’alternativa della liquidazione giudiziale</vt:lpstr>
      <vt:lpstr>La proposta (segue) principali tipologie di proposte ai creditori</vt:lpstr>
      <vt:lpstr>La proposta (segue) Il trattamento dei creditori privilegiati</vt:lpstr>
      <vt:lpstr>La proposta (segue) i crediti dei lavoratori</vt:lpstr>
      <vt:lpstr>La proposta (segue) I crediti fiscali</vt:lpstr>
      <vt:lpstr>La proposta (segue) gli altri creditori pubblici</vt:lpstr>
      <vt:lpstr>La domanda Il ricorso e la domanda con riserva</vt:lpstr>
      <vt:lpstr>La domanda (segue) La documentazione da allegare</vt:lpstr>
      <vt:lpstr>La domanda (segue) L’attestazione del Piano</vt:lpstr>
      <vt:lpstr>La domanda (segue) Gli effetti della presentazione della domanda</vt:lpstr>
      <vt:lpstr> ASPETTI FISCALI delle procedure di composizione della crisi di impresa</vt:lpstr>
      <vt:lpstr>composizione della crisi di impresa E IMPOSTE SUI REDDITI principali NORME DI RIFERIMENTO</vt:lpstr>
      <vt:lpstr>composizione della crisi di impresa E IMPOSTE SUI REDDITI (segue) Art. 86, co. 5, Tuir</vt:lpstr>
      <vt:lpstr>composizione della crisi di impresa E IMPOSTE SUI REDDITI (SEGUE) Art. 86, co. 5, Tuir (segue)</vt:lpstr>
      <vt:lpstr>composizione della crisi di impresa E IMPOSTE SUI REDDITI (segue)  Art. 88, co. 4-ter, Tuir</vt:lpstr>
      <vt:lpstr>CODICE DELLA CRISI E IMPOSTE SUI REDDITI (SEGUE) Art. 88, co. 4-ter, Tuir (segue)</vt:lpstr>
      <vt:lpstr>composizione della crisi di impresa E IMPOSTE SUI REDDITI (segue)  Art. 101, co. 5, Tuir</vt:lpstr>
      <vt:lpstr>CODICE DELLA CRISI E IMPOSTE SUI REDDITI (SEGUE) Art. 101, co. 5, Tuir (segue)</vt:lpstr>
      <vt:lpstr>composizione della crisi di impresa E  nota credito IVA art. 26, comma 3-bis, DPR n. 633/1972 </vt:lpstr>
      <vt:lpstr>composizione della crisi di impresa E  nota credito IVA (segue) art. 26, comma 3-bis, DPR n. 633/1972 (segue)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controlli preliminari del delegato e l’espropriazione dei beni indivisi</dc:title>
  <dc:creator>Francesca Lo Iacono</dc:creator>
  <cp:lastModifiedBy>Sandro Venturi</cp:lastModifiedBy>
  <cp:revision>431</cp:revision>
  <cp:lastPrinted>2017-05-04T17:19:12Z</cp:lastPrinted>
  <dcterms:created xsi:type="dcterms:W3CDTF">2017-05-03T21:50:47Z</dcterms:created>
  <dcterms:modified xsi:type="dcterms:W3CDTF">2022-11-04T16:24:41Z</dcterms:modified>
</cp:coreProperties>
</file>