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1" r:id="rId1"/>
  </p:sldMasterIdLst>
  <p:notesMasterIdLst>
    <p:notesMasterId r:id="rId36"/>
  </p:notesMasterIdLst>
  <p:handoutMasterIdLst>
    <p:handoutMasterId r:id="rId37"/>
  </p:handoutMasterIdLst>
  <p:sldIdLst>
    <p:sldId id="256" r:id="rId2"/>
    <p:sldId id="314" r:id="rId3"/>
    <p:sldId id="316" r:id="rId4"/>
    <p:sldId id="317" r:id="rId5"/>
    <p:sldId id="319" r:id="rId6"/>
    <p:sldId id="332" r:id="rId7"/>
    <p:sldId id="324" r:id="rId8"/>
    <p:sldId id="334" r:id="rId9"/>
    <p:sldId id="331" r:id="rId10"/>
    <p:sldId id="318" r:id="rId11"/>
    <p:sldId id="335" r:id="rId12"/>
    <p:sldId id="315" r:id="rId13"/>
    <p:sldId id="325" r:id="rId14"/>
    <p:sldId id="344" r:id="rId15"/>
    <p:sldId id="320" r:id="rId16"/>
    <p:sldId id="343" r:id="rId17"/>
    <p:sldId id="322" r:id="rId18"/>
    <p:sldId id="323" r:id="rId19"/>
    <p:sldId id="326" r:id="rId20"/>
    <p:sldId id="333" r:id="rId21"/>
    <p:sldId id="336" r:id="rId22"/>
    <p:sldId id="337" r:id="rId23"/>
    <p:sldId id="321" r:id="rId24"/>
    <p:sldId id="340" r:id="rId25"/>
    <p:sldId id="341" r:id="rId26"/>
    <p:sldId id="339" r:id="rId27"/>
    <p:sldId id="338" r:id="rId28"/>
    <p:sldId id="328" r:id="rId29"/>
    <p:sldId id="329" r:id="rId30"/>
    <p:sldId id="327" r:id="rId31"/>
    <p:sldId id="346" r:id="rId32"/>
    <p:sldId id="342" r:id="rId33"/>
    <p:sldId id="345" r:id="rId34"/>
    <p:sldId id="330" r:id="rId35"/>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1528"/>
    <a:srgbClr val="B51C36"/>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autoAdjust="0"/>
  </p:normalViewPr>
  <p:slideViewPr>
    <p:cSldViewPr snapToGrid="0">
      <p:cViewPr varScale="1">
        <p:scale>
          <a:sx n="114" d="100"/>
          <a:sy n="114" d="100"/>
        </p:scale>
        <p:origin x="474" y="114"/>
      </p:cViewPr>
      <p:guideLst>
        <p:guide orient="horz" pos="2160"/>
        <p:guide pos="3840"/>
      </p:guideLst>
    </p:cSldViewPr>
  </p:slideViewPr>
  <p:outlineViewPr>
    <p:cViewPr>
      <p:scale>
        <a:sx n="33" d="100"/>
        <a:sy n="33" d="100"/>
      </p:scale>
      <p:origin x="0" y="20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0"/>
            <a:ext cx="2971801" cy="496332"/>
          </a:xfrm>
          <a:prstGeom prst="rect">
            <a:avLst/>
          </a:prstGeom>
        </p:spPr>
        <p:txBody>
          <a:bodyPr vert="horz" lIns="95561" tIns="47779" rIns="95561" bIns="47779" rtlCol="0"/>
          <a:lstStyle>
            <a:lvl1pPr algn="l">
              <a:defRPr sz="1300"/>
            </a:lvl1pPr>
          </a:lstStyle>
          <a:p>
            <a:endParaRPr lang="it-IT" dirty="0"/>
          </a:p>
        </p:txBody>
      </p:sp>
      <p:sp>
        <p:nvSpPr>
          <p:cNvPr id="3" name="Segnaposto data 2"/>
          <p:cNvSpPr>
            <a:spLocks noGrp="1"/>
          </p:cNvSpPr>
          <p:nvPr>
            <p:ph type="dt" sz="quarter" idx="1"/>
          </p:nvPr>
        </p:nvSpPr>
        <p:spPr>
          <a:xfrm>
            <a:off x="3884617" y="0"/>
            <a:ext cx="2971801" cy="496332"/>
          </a:xfrm>
          <a:prstGeom prst="rect">
            <a:avLst/>
          </a:prstGeom>
        </p:spPr>
        <p:txBody>
          <a:bodyPr vert="horz" lIns="95561" tIns="47779" rIns="95561" bIns="47779" rtlCol="0"/>
          <a:lstStyle>
            <a:lvl1pPr algn="r">
              <a:defRPr sz="1300"/>
            </a:lvl1pPr>
          </a:lstStyle>
          <a:p>
            <a:fld id="{DE9DA84D-AE3B-412F-B90D-1826DB6019F0}" type="datetimeFigureOut">
              <a:rPr lang="it-IT" smtClean="0"/>
              <a:pPr/>
              <a:t>04/11/2022</a:t>
            </a:fld>
            <a:endParaRPr lang="it-IT" dirty="0"/>
          </a:p>
        </p:txBody>
      </p:sp>
      <p:sp>
        <p:nvSpPr>
          <p:cNvPr id="4" name="Segnaposto piè di pagina 3"/>
          <p:cNvSpPr>
            <a:spLocks noGrp="1"/>
          </p:cNvSpPr>
          <p:nvPr>
            <p:ph type="ftr" sz="quarter" idx="2"/>
          </p:nvPr>
        </p:nvSpPr>
        <p:spPr>
          <a:xfrm>
            <a:off x="3" y="9428585"/>
            <a:ext cx="2971801" cy="496332"/>
          </a:xfrm>
          <a:prstGeom prst="rect">
            <a:avLst/>
          </a:prstGeom>
        </p:spPr>
        <p:txBody>
          <a:bodyPr vert="horz" lIns="95561" tIns="47779" rIns="95561" bIns="47779" rtlCol="0" anchor="b"/>
          <a:lstStyle>
            <a:lvl1pPr algn="l">
              <a:defRPr sz="1300"/>
            </a:lvl1pPr>
          </a:lstStyle>
          <a:p>
            <a:endParaRPr lang="it-IT" dirty="0"/>
          </a:p>
        </p:txBody>
      </p:sp>
      <p:sp>
        <p:nvSpPr>
          <p:cNvPr id="5" name="Segnaposto numero diapositiva 4"/>
          <p:cNvSpPr>
            <a:spLocks noGrp="1"/>
          </p:cNvSpPr>
          <p:nvPr>
            <p:ph type="sldNum" sz="quarter" idx="3"/>
          </p:nvPr>
        </p:nvSpPr>
        <p:spPr>
          <a:xfrm>
            <a:off x="3884617" y="9428585"/>
            <a:ext cx="2971801" cy="496332"/>
          </a:xfrm>
          <a:prstGeom prst="rect">
            <a:avLst/>
          </a:prstGeom>
        </p:spPr>
        <p:txBody>
          <a:bodyPr vert="horz" lIns="95561" tIns="47779" rIns="95561" bIns="47779" rtlCol="0" anchor="b"/>
          <a:lstStyle>
            <a:lvl1pPr algn="r">
              <a:defRPr sz="1300"/>
            </a:lvl1pPr>
          </a:lstStyle>
          <a:p>
            <a:fld id="{60434BF9-E56D-4690-9608-DEE5411F6ED8}" type="slidenum">
              <a:rPr lang="it-IT" smtClean="0"/>
              <a:pPr/>
              <a:t>‹N›</a:t>
            </a:fld>
            <a:endParaRPr lang="it-IT" dirty="0"/>
          </a:p>
        </p:txBody>
      </p:sp>
    </p:spTree>
    <p:extLst>
      <p:ext uri="{BB962C8B-B14F-4D97-AF65-F5344CB8AC3E}">
        <p14:creationId xmlns:p14="http://schemas.microsoft.com/office/powerpoint/2010/main" val="4173647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0"/>
            <a:ext cx="2971801" cy="496332"/>
          </a:xfrm>
          <a:prstGeom prst="rect">
            <a:avLst/>
          </a:prstGeom>
        </p:spPr>
        <p:txBody>
          <a:bodyPr vert="horz" lIns="95561" tIns="47779" rIns="95561" bIns="47779" rtlCol="0"/>
          <a:lstStyle>
            <a:lvl1pPr algn="l">
              <a:defRPr sz="1300"/>
            </a:lvl1pPr>
          </a:lstStyle>
          <a:p>
            <a:endParaRPr lang="it-IT" dirty="0"/>
          </a:p>
        </p:txBody>
      </p:sp>
      <p:sp>
        <p:nvSpPr>
          <p:cNvPr id="3" name="Segnaposto data 2"/>
          <p:cNvSpPr>
            <a:spLocks noGrp="1"/>
          </p:cNvSpPr>
          <p:nvPr>
            <p:ph type="dt" idx="1"/>
          </p:nvPr>
        </p:nvSpPr>
        <p:spPr>
          <a:xfrm>
            <a:off x="3884617" y="0"/>
            <a:ext cx="2971801" cy="496332"/>
          </a:xfrm>
          <a:prstGeom prst="rect">
            <a:avLst/>
          </a:prstGeom>
        </p:spPr>
        <p:txBody>
          <a:bodyPr vert="horz" lIns="95561" tIns="47779" rIns="95561" bIns="47779" rtlCol="0"/>
          <a:lstStyle>
            <a:lvl1pPr algn="r">
              <a:defRPr sz="1300"/>
            </a:lvl1pPr>
          </a:lstStyle>
          <a:p>
            <a:fld id="{799B1EA9-5B95-4B03-8D67-32D7F72ED393}" type="datetimeFigureOut">
              <a:rPr lang="it-IT" smtClean="0"/>
              <a:pPr/>
              <a:t>04/11/2022</a:t>
            </a:fld>
            <a:endParaRPr lang="it-IT" dirty="0"/>
          </a:p>
        </p:txBody>
      </p:sp>
      <p:sp>
        <p:nvSpPr>
          <p:cNvPr id="4" name="Segnaposto immagine diapositiva 3"/>
          <p:cNvSpPr>
            <a:spLocks noGrp="1" noRot="1" noChangeAspect="1"/>
          </p:cNvSpPr>
          <p:nvPr>
            <p:ph type="sldImg" idx="2"/>
          </p:nvPr>
        </p:nvSpPr>
        <p:spPr>
          <a:xfrm>
            <a:off x="120650" y="744538"/>
            <a:ext cx="6616700" cy="3721100"/>
          </a:xfrm>
          <a:prstGeom prst="rect">
            <a:avLst/>
          </a:prstGeom>
          <a:noFill/>
          <a:ln w="12700">
            <a:solidFill>
              <a:prstClr val="black"/>
            </a:solidFill>
          </a:ln>
        </p:spPr>
        <p:txBody>
          <a:bodyPr vert="horz" lIns="95561" tIns="47779" rIns="95561" bIns="47779" rtlCol="0" anchor="ctr"/>
          <a:lstStyle/>
          <a:p>
            <a:endParaRPr lang="it-IT" dirty="0"/>
          </a:p>
        </p:txBody>
      </p:sp>
      <p:sp>
        <p:nvSpPr>
          <p:cNvPr id="5" name="Segnaposto note 4"/>
          <p:cNvSpPr>
            <a:spLocks noGrp="1"/>
          </p:cNvSpPr>
          <p:nvPr>
            <p:ph type="body" sz="quarter" idx="3"/>
          </p:nvPr>
        </p:nvSpPr>
        <p:spPr>
          <a:xfrm>
            <a:off x="685801" y="4715160"/>
            <a:ext cx="5486400" cy="4466987"/>
          </a:xfrm>
          <a:prstGeom prst="rect">
            <a:avLst/>
          </a:prstGeom>
        </p:spPr>
        <p:txBody>
          <a:bodyPr vert="horz" lIns="95561" tIns="47779" rIns="95561" bIns="47779"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3" y="9428585"/>
            <a:ext cx="2971801" cy="496332"/>
          </a:xfrm>
          <a:prstGeom prst="rect">
            <a:avLst/>
          </a:prstGeom>
        </p:spPr>
        <p:txBody>
          <a:bodyPr vert="horz" lIns="95561" tIns="47779" rIns="95561" bIns="47779" rtlCol="0" anchor="b"/>
          <a:lstStyle>
            <a:lvl1pPr algn="l">
              <a:defRPr sz="1300"/>
            </a:lvl1pPr>
          </a:lstStyle>
          <a:p>
            <a:endParaRPr lang="it-IT" dirty="0"/>
          </a:p>
        </p:txBody>
      </p:sp>
      <p:sp>
        <p:nvSpPr>
          <p:cNvPr id="7" name="Segnaposto numero diapositiva 6"/>
          <p:cNvSpPr>
            <a:spLocks noGrp="1"/>
          </p:cNvSpPr>
          <p:nvPr>
            <p:ph type="sldNum" sz="quarter" idx="5"/>
          </p:nvPr>
        </p:nvSpPr>
        <p:spPr>
          <a:xfrm>
            <a:off x="3884617" y="9428585"/>
            <a:ext cx="2971801" cy="496332"/>
          </a:xfrm>
          <a:prstGeom prst="rect">
            <a:avLst/>
          </a:prstGeom>
        </p:spPr>
        <p:txBody>
          <a:bodyPr vert="horz" lIns="95561" tIns="47779" rIns="95561" bIns="47779" rtlCol="0" anchor="b"/>
          <a:lstStyle>
            <a:lvl1pPr algn="r">
              <a:defRPr sz="1300"/>
            </a:lvl1pPr>
          </a:lstStyle>
          <a:p>
            <a:fld id="{7638BE2F-C80C-44BC-AD32-A8F0F0EEA5C3}" type="slidenum">
              <a:rPr lang="it-IT" smtClean="0"/>
              <a:pPr/>
              <a:t>‹N›</a:t>
            </a:fld>
            <a:endParaRPr lang="it-IT" dirty="0"/>
          </a:p>
        </p:txBody>
      </p:sp>
    </p:spTree>
    <p:extLst>
      <p:ext uri="{BB962C8B-B14F-4D97-AF65-F5344CB8AC3E}">
        <p14:creationId xmlns:p14="http://schemas.microsoft.com/office/powerpoint/2010/main" val="3737682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a:t>
            </a:fld>
            <a:endParaRPr lang="it-IT"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10</a:t>
            </a:fld>
            <a:endParaRPr lang="it-IT" dirty="0"/>
          </a:p>
        </p:txBody>
      </p:sp>
    </p:spTree>
    <p:extLst>
      <p:ext uri="{BB962C8B-B14F-4D97-AF65-F5344CB8AC3E}">
        <p14:creationId xmlns:p14="http://schemas.microsoft.com/office/powerpoint/2010/main" val="4251468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11</a:t>
            </a:fld>
            <a:endParaRPr lang="it-IT" dirty="0"/>
          </a:p>
        </p:txBody>
      </p:sp>
    </p:spTree>
    <p:extLst>
      <p:ext uri="{BB962C8B-B14F-4D97-AF65-F5344CB8AC3E}">
        <p14:creationId xmlns:p14="http://schemas.microsoft.com/office/powerpoint/2010/main" val="2120164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12</a:t>
            </a:fld>
            <a:endParaRPr lang="it-IT" dirty="0"/>
          </a:p>
        </p:txBody>
      </p:sp>
    </p:spTree>
    <p:extLst>
      <p:ext uri="{BB962C8B-B14F-4D97-AF65-F5344CB8AC3E}">
        <p14:creationId xmlns:p14="http://schemas.microsoft.com/office/powerpoint/2010/main" val="3510334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13</a:t>
            </a:fld>
            <a:endParaRPr lang="it-IT" dirty="0"/>
          </a:p>
        </p:txBody>
      </p:sp>
    </p:spTree>
    <p:extLst>
      <p:ext uri="{BB962C8B-B14F-4D97-AF65-F5344CB8AC3E}">
        <p14:creationId xmlns:p14="http://schemas.microsoft.com/office/powerpoint/2010/main" val="2313986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14</a:t>
            </a:fld>
            <a:endParaRPr lang="it-IT" dirty="0"/>
          </a:p>
        </p:txBody>
      </p:sp>
    </p:spTree>
    <p:extLst>
      <p:ext uri="{BB962C8B-B14F-4D97-AF65-F5344CB8AC3E}">
        <p14:creationId xmlns:p14="http://schemas.microsoft.com/office/powerpoint/2010/main" val="830611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15</a:t>
            </a:fld>
            <a:endParaRPr lang="it-IT" dirty="0"/>
          </a:p>
        </p:txBody>
      </p:sp>
    </p:spTree>
    <p:extLst>
      <p:ext uri="{BB962C8B-B14F-4D97-AF65-F5344CB8AC3E}">
        <p14:creationId xmlns:p14="http://schemas.microsoft.com/office/powerpoint/2010/main" val="2156097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16</a:t>
            </a:fld>
            <a:endParaRPr lang="it-IT" dirty="0"/>
          </a:p>
        </p:txBody>
      </p:sp>
    </p:spTree>
    <p:extLst>
      <p:ext uri="{BB962C8B-B14F-4D97-AF65-F5344CB8AC3E}">
        <p14:creationId xmlns:p14="http://schemas.microsoft.com/office/powerpoint/2010/main" val="3800206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17</a:t>
            </a:fld>
            <a:endParaRPr lang="it-IT" dirty="0"/>
          </a:p>
        </p:txBody>
      </p:sp>
    </p:spTree>
    <p:extLst>
      <p:ext uri="{BB962C8B-B14F-4D97-AF65-F5344CB8AC3E}">
        <p14:creationId xmlns:p14="http://schemas.microsoft.com/office/powerpoint/2010/main" val="1923857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18</a:t>
            </a:fld>
            <a:endParaRPr lang="it-IT" dirty="0"/>
          </a:p>
        </p:txBody>
      </p:sp>
    </p:spTree>
    <p:extLst>
      <p:ext uri="{BB962C8B-B14F-4D97-AF65-F5344CB8AC3E}">
        <p14:creationId xmlns:p14="http://schemas.microsoft.com/office/powerpoint/2010/main" val="420789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19</a:t>
            </a:fld>
            <a:endParaRPr lang="it-IT" dirty="0"/>
          </a:p>
        </p:txBody>
      </p:sp>
    </p:spTree>
    <p:extLst>
      <p:ext uri="{BB962C8B-B14F-4D97-AF65-F5344CB8AC3E}">
        <p14:creationId xmlns:p14="http://schemas.microsoft.com/office/powerpoint/2010/main" val="1663618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a:t>
            </a:fld>
            <a:endParaRPr lang="it-IT"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20</a:t>
            </a:fld>
            <a:endParaRPr lang="it-IT" dirty="0"/>
          </a:p>
        </p:txBody>
      </p:sp>
    </p:spTree>
    <p:extLst>
      <p:ext uri="{BB962C8B-B14F-4D97-AF65-F5344CB8AC3E}">
        <p14:creationId xmlns:p14="http://schemas.microsoft.com/office/powerpoint/2010/main" val="4080605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21</a:t>
            </a:fld>
            <a:endParaRPr lang="it-IT" dirty="0"/>
          </a:p>
        </p:txBody>
      </p:sp>
    </p:spTree>
    <p:extLst>
      <p:ext uri="{BB962C8B-B14F-4D97-AF65-F5344CB8AC3E}">
        <p14:creationId xmlns:p14="http://schemas.microsoft.com/office/powerpoint/2010/main" val="19364814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22</a:t>
            </a:fld>
            <a:endParaRPr lang="it-IT" dirty="0"/>
          </a:p>
        </p:txBody>
      </p:sp>
    </p:spTree>
    <p:extLst>
      <p:ext uri="{BB962C8B-B14F-4D97-AF65-F5344CB8AC3E}">
        <p14:creationId xmlns:p14="http://schemas.microsoft.com/office/powerpoint/2010/main" val="3242039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23</a:t>
            </a:fld>
            <a:endParaRPr lang="it-IT" dirty="0"/>
          </a:p>
        </p:txBody>
      </p:sp>
    </p:spTree>
    <p:extLst>
      <p:ext uri="{BB962C8B-B14F-4D97-AF65-F5344CB8AC3E}">
        <p14:creationId xmlns:p14="http://schemas.microsoft.com/office/powerpoint/2010/main" val="4229387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24</a:t>
            </a:fld>
            <a:endParaRPr lang="it-IT" dirty="0"/>
          </a:p>
        </p:txBody>
      </p:sp>
    </p:spTree>
    <p:extLst>
      <p:ext uri="{BB962C8B-B14F-4D97-AF65-F5344CB8AC3E}">
        <p14:creationId xmlns:p14="http://schemas.microsoft.com/office/powerpoint/2010/main" val="38635211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25</a:t>
            </a:fld>
            <a:endParaRPr lang="it-IT" dirty="0"/>
          </a:p>
        </p:txBody>
      </p:sp>
    </p:spTree>
    <p:extLst>
      <p:ext uri="{BB962C8B-B14F-4D97-AF65-F5344CB8AC3E}">
        <p14:creationId xmlns:p14="http://schemas.microsoft.com/office/powerpoint/2010/main" val="17291364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26</a:t>
            </a:fld>
            <a:endParaRPr lang="it-IT" dirty="0"/>
          </a:p>
        </p:txBody>
      </p:sp>
    </p:spTree>
    <p:extLst>
      <p:ext uri="{BB962C8B-B14F-4D97-AF65-F5344CB8AC3E}">
        <p14:creationId xmlns:p14="http://schemas.microsoft.com/office/powerpoint/2010/main" val="42396822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27</a:t>
            </a:fld>
            <a:endParaRPr lang="it-IT" dirty="0"/>
          </a:p>
        </p:txBody>
      </p:sp>
    </p:spTree>
    <p:extLst>
      <p:ext uri="{BB962C8B-B14F-4D97-AF65-F5344CB8AC3E}">
        <p14:creationId xmlns:p14="http://schemas.microsoft.com/office/powerpoint/2010/main" val="12161883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28</a:t>
            </a:fld>
            <a:endParaRPr lang="it-IT" dirty="0"/>
          </a:p>
        </p:txBody>
      </p:sp>
    </p:spTree>
    <p:extLst>
      <p:ext uri="{BB962C8B-B14F-4D97-AF65-F5344CB8AC3E}">
        <p14:creationId xmlns:p14="http://schemas.microsoft.com/office/powerpoint/2010/main" val="19610737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29</a:t>
            </a:fld>
            <a:endParaRPr lang="it-IT" dirty="0"/>
          </a:p>
        </p:txBody>
      </p:sp>
    </p:spTree>
    <p:extLst>
      <p:ext uri="{BB962C8B-B14F-4D97-AF65-F5344CB8AC3E}">
        <p14:creationId xmlns:p14="http://schemas.microsoft.com/office/powerpoint/2010/main" val="3833001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3</a:t>
            </a:fld>
            <a:endParaRPr lang="it-IT" dirty="0"/>
          </a:p>
        </p:txBody>
      </p:sp>
    </p:spTree>
    <p:extLst>
      <p:ext uri="{BB962C8B-B14F-4D97-AF65-F5344CB8AC3E}">
        <p14:creationId xmlns:p14="http://schemas.microsoft.com/office/powerpoint/2010/main" val="9642481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30</a:t>
            </a:fld>
            <a:endParaRPr lang="it-IT" dirty="0"/>
          </a:p>
        </p:txBody>
      </p:sp>
    </p:spTree>
    <p:extLst>
      <p:ext uri="{BB962C8B-B14F-4D97-AF65-F5344CB8AC3E}">
        <p14:creationId xmlns:p14="http://schemas.microsoft.com/office/powerpoint/2010/main" val="15211357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31</a:t>
            </a:fld>
            <a:endParaRPr lang="it-IT" dirty="0"/>
          </a:p>
        </p:txBody>
      </p:sp>
    </p:spTree>
    <p:extLst>
      <p:ext uri="{BB962C8B-B14F-4D97-AF65-F5344CB8AC3E}">
        <p14:creationId xmlns:p14="http://schemas.microsoft.com/office/powerpoint/2010/main" val="15345913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32</a:t>
            </a:fld>
            <a:endParaRPr lang="it-IT" dirty="0"/>
          </a:p>
        </p:txBody>
      </p:sp>
    </p:spTree>
    <p:extLst>
      <p:ext uri="{BB962C8B-B14F-4D97-AF65-F5344CB8AC3E}">
        <p14:creationId xmlns:p14="http://schemas.microsoft.com/office/powerpoint/2010/main" val="590928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33</a:t>
            </a:fld>
            <a:endParaRPr lang="it-IT" dirty="0"/>
          </a:p>
        </p:txBody>
      </p:sp>
    </p:spTree>
    <p:extLst>
      <p:ext uri="{BB962C8B-B14F-4D97-AF65-F5344CB8AC3E}">
        <p14:creationId xmlns:p14="http://schemas.microsoft.com/office/powerpoint/2010/main" val="10258115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34</a:t>
            </a:fld>
            <a:endParaRPr lang="it-IT" dirty="0"/>
          </a:p>
        </p:txBody>
      </p:sp>
    </p:spTree>
    <p:extLst>
      <p:ext uri="{BB962C8B-B14F-4D97-AF65-F5344CB8AC3E}">
        <p14:creationId xmlns:p14="http://schemas.microsoft.com/office/powerpoint/2010/main" val="83444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4</a:t>
            </a:fld>
            <a:endParaRPr lang="it-IT" dirty="0"/>
          </a:p>
        </p:txBody>
      </p:sp>
    </p:spTree>
    <p:extLst>
      <p:ext uri="{BB962C8B-B14F-4D97-AF65-F5344CB8AC3E}">
        <p14:creationId xmlns:p14="http://schemas.microsoft.com/office/powerpoint/2010/main" val="3182176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5</a:t>
            </a:fld>
            <a:endParaRPr lang="it-IT" dirty="0"/>
          </a:p>
        </p:txBody>
      </p:sp>
    </p:spTree>
    <p:extLst>
      <p:ext uri="{BB962C8B-B14F-4D97-AF65-F5344CB8AC3E}">
        <p14:creationId xmlns:p14="http://schemas.microsoft.com/office/powerpoint/2010/main" val="4174606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6</a:t>
            </a:fld>
            <a:endParaRPr lang="it-IT" dirty="0"/>
          </a:p>
        </p:txBody>
      </p:sp>
    </p:spTree>
    <p:extLst>
      <p:ext uri="{BB962C8B-B14F-4D97-AF65-F5344CB8AC3E}">
        <p14:creationId xmlns:p14="http://schemas.microsoft.com/office/powerpoint/2010/main" val="57055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7</a:t>
            </a:fld>
            <a:endParaRPr lang="it-IT" dirty="0"/>
          </a:p>
        </p:txBody>
      </p:sp>
    </p:spTree>
    <p:extLst>
      <p:ext uri="{BB962C8B-B14F-4D97-AF65-F5344CB8AC3E}">
        <p14:creationId xmlns:p14="http://schemas.microsoft.com/office/powerpoint/2010/main" val="1869574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8</a:t>
            </a:fld>
            <a:endParaRPr lang="it-IT" dirty="0"/>
          </a:p>
        </p:txBody>
      </p:sp>
    </p:spTree>
    <p:extLst>
      <p:ext uri="{BB962C8B-B14F-4D97-AF65-F5344CB8AC3E}">
        <p14:creationId xmlns:p14="http://schemas.microsoft.com/office/powerpoint/2010/main" val="337963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9</a:t>
            </a:fld>
            <a:endParaRPr lang="it-IT" dirty="0"/>
          </a:p>
        </p:txBody>
      </p:sp>
    </p:spTree>
    <p:extLst>
      <p:ext uri="{BB962C8B-B14F-4D97-AF65-F5344CB8AC3E}">
        <p14:creationId xmlns:p14="http://schemas.microsoft.com/office/powerpoint/2010/main" val="3877126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it-IT"/>
              <a:t>Fare clic per modificare lo stile del titolo</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15549AB-7792-45FF-85AF-142ECEE09D14}" type="datetime1">
              <a:rPr lang="en-US" smtClean="0"/>
              <a:pPr/>
              <a:t>11/4/2022</a:t>
            </a:fld>
            <a:endParaRPr lang="en-US" dirty="0"/>
          </a:p>
        </p:txBody>
      </p:sp>
      <p:sp>
        <p:nvSpPr>
          <p:cNvPr id="5" name="Footer Placeholder 4"/>
          <p:cNvSpPr>
            <a:spLocks noGrp="1"/>
          </p:cNvSpPr>
          <p:nvPr>
            <p:ph type="ftr" sz="quarter" idx="11"/>
          </p:nvPr>
        </p:nvSpPr>
        <p:spPr/>
        <p:txBody>
          <a:bodyPr/>
          <a:lstStyle/>
          <a:p>
            <a:r>
              <a:rPr lang="it-IT" dirty="0"/>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35529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E18339F-0DB0-46F2-B719-72CDE26A2578}"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dirty="0"/>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849484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6A440E9-255A-4E97-A750-7E791CA5DFB2}"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dirty="0"/>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5756836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CCA0D98-E0FF-4429-B94B-A5D62B748DED}"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dirty="0"/>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9164810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DF7AE0E-1807-4CDA-BD41-92746BF43567}"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dirty="0"/>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4807641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83E86762-71B8-4647-A38B-F3B756CEBEFB}" type="datetime1">
              <a:rPr lang="en-US" smtClean="0"/>
              <a:pPr/>
              <a:t>11/4/2022</a:t>
            </a:fld>
            <a:endParaRPr lang="en-US" dirty="0"/>
          </a:p>
        </p:txBody>
      </p:sp>
      <p:sp>
        <p:nvSpPr>
          <p:cNvPr id="4" name="Footer Placeholder 3"/>
          <p:cNvSpPr>
            <a:spLocks noGrp="1"/>
          </p:cNvSpPr>
          <p:nvPr>
            <p:ph type="ftr" sz="quarter" idx="11"/>
          </p:nvPr>
        </p:nvSpPr>
        <p:spPr/>
        <p:txBody>
          <a:bodyPr/>
          <a:lstStyle/>
          <a:p>
            <a:r>
              <a:rPr lang="it-IT" dirty="0"/>
              <a:t>Francesca Lo Iacono - Pistoia, 5 maggio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3085212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a:t>Fare clic sull'icona per inserire un'immagine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a:t>Fare clic sull'icona per inserire un'immagine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a:t>Fare clic sull'icona per inserire un'immagine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2637DCD6-6667-4BA9-BE51-FB33EDA663A3}" type="datetime1">
              <a:rPr lang="en-US" smtClean="0"/>
              <a:pPr/>
              <a:t>11/4/2022</a:t>
            </a:fld>
            <a:endParaRPr lang="en-US" dirty="0"/>
          </a:p>
        </p:txBody>
      </p:sp>
      <p:sp>
        <p:nvSpPr>
          <p:cNvPr id="4" name="Footer Placeholder 3"/>
          <p:cNvSpPr>
            <a:spLocks noGrp="1"/>
          </p:cNvSpPr>
          <p:nvPr>
            <p:ph type="ftr" sz="quarter" idx="11"/>
          </p:nvPr>
        </p:nvSpPr>
        <p:spPr/>
        <p:txBody>
          <a:bodyPr/>
          <a:lstStyle/>
          <a:p>
            <a:r>
              <a:rPr lang="it-IT" dirty="0"/>
              <a:t>Francesca Lo Iacono - Pistoia, 5 maggio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691126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AFF3425-C10B-4C6B-86B3-5FE7BE33CD13}" type="datetime1">
              <a:rPr lang="en-US" smtClean="0"/>
              <a:pPr/>
              <a:t>11/4/2022</a:t>
            </a:fld>
            <a:endParaRPr lang="en-US" dirty="0"/>
          </a:p>
        </p:txBody>
      </p:sp>
      <p:sp>
        <p:nvSpPr>
          <p:cNvPr id="5" name="Footer Placeholder 4"/>
          <p:cNvSpPr>
            <a:spLocks noGrp="1"/>
          </p:cNvSpPr>
          <p:nvPr>
            <p:ph type="ftr" sz="quarter" idx="11"/>
          </p:nvPr>
        </p:nvSpPr>
        <p:spPr/>
        <p:txBody>
          <a:bodyPr/>
          <a:lstStyle/>
          <a:p>
            <a:r>
              <a:rPr lang="it-IT" dirty="0"/>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945167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079A6C-14F3-432B-BAE4-D5AD2C02ECF0}" type="datetime1">
              <a:rPr lang="en-US" smtClean="0"/>
              <a:pPr/>
              <a:t>11/4/2022</a:t>
            </a:fld>
            <a:endParaRPr lang="en-US" dirty="0"/>
          </a:p>
        </p:txBody>
      </p:sp>
      <p:sp>
        <p:nvSpPr>
          <p:cNvPr id="5" name="Footer Placeholder 4"/>
          <p:cNvSpPr>
            <a:spLocks noGrp="1"/>
          </p:cNvSpPr>
          <p:nvPr>
            <p:ph type="ftr" sz="quarter" idx="11"/>
          </p:nvPr>
        </p:nvSpPr>
        <p:spPr/>
        <p:txBody>
          <a:bodyPr/>
          <a:lstStyle/>
          <a:p>
            <a:r>
              <a:rPr lang="it-IT" dirty="0"/>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280097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5212D46-B57F-4F62-9063-A5F4C9D4024E}" type="datetime1">
              <a:rPr lang="en-US" smtClean="0"/>
              <a:pPr/>
              <a:t>11/4/2022</a:t>
            </a:fld>
            <a:endParaRPr lang="en-US" dirty="0"/>
          </a:p>
        </p:txBody>
      </p:sp>
      <p:sp>
        <p:nvSpPr>
          <p:cNvPr id="5" name="Footer Placeholder 4"/>
          <p:cNvSpPr>
            <a:spLocks noGrp="1"/>
          </p:cNvSpPr>
          <p:nvPr>
            <p:ph type="ftr" sz="quarter" idx="11"/>
          </p:nvPr>
        </p:nvSpPr>
        <p:spPr/>
        <p:txBody>
          <a:bodyPr/>
          <a:lstStyle/>
          <a:p>
            <a:r>
              <a:rPr lang="it-IT" dirty="0"/>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006437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it-IT"/>
              <a:t>Fare clic per modificare lo stile del titolo</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781CDF4-9777-4137-BA48-485E1C2FFDC8}" type="datetime1">
              <a:rPr lang="en-US" smtClean="0"/>
              <a:pPr/>
              <a:t>11/4/2022</a:t>
            </a:fld>
            <a:endParaRPr lang="en-US" dirty="0"/>
          </a:p>
        </p:txBody>
      </p:sp>
      <p:sp>
        <p:nvSpPr>
          <p:cNvPr id="5" name="Footer Placeholder 4"/>
          <p:cNvSpPr>
            <a:spLocks noGrp="1"/>
          </p:cNvSpPr>
          <p:nvPr>
            <p:ph type="ftr" sz="quarter" idx="11"/>
          </p:nvPr>
        </p:nvSpPr>
        <p:spPr/>
        <p:txBody>
          <a:bodyPr/>
          <a:lstStyle/>
          <a:p>
            <a:r>
              <a:rPr lang="it-IT" dirty="0"/>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86890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88DFA92-8532-47A4-B63F-062AA0EF7C7F}"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dirty="0"/>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195266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913795" y="2912232"/>
            <a:ext cx="5107208" cy="287896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2912232"/>
            <a:ext cx="5095357" cy="287896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98E3BEE-7A7A-4687-BCAB-E2873F3726CA}" type="datetime1">
              <a:rPr lang="en-US" smtClean="0"/>
              <a:pPr/>
              <a:t>11/4/2022</a:t>
            </a:fld>
            <a:endParaRPr lang="en-US" dirty="0"/>
          </a:p>
        </p:txBody>
      </p:sp>
      <p:sp>
        <p:nvSpPr>
          <p:cNvPr id="8" name="Footer Placeholder 7"/>
          <p:cNvSpPr>
            <a:spLocks noGrp="1"/>
          </p:cNvSpPr>
          <p:nvPr>
            <p:ph type="ftr" sz="quarter" idx="11"/>
          </p:nvPr>
        </p:nvSpPr>
        <p:spPr/>
        <p:txBody>
          <a:bodyPr/>
          <a:lstStyle/>
          <a:p>
            <a:r>
              <a:rPr lang="it-IT" dirty="0"/>
              <a:t>Francesca Lo Iacono - Pistoia, 5 maggio 2017</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391127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7D92BEB6-AC5F-4A0D-B559-3405DF5958E3}" type="datetime1">
              <a:rPr lang="en-US" smtClean="0"/>
              <a:pPr/>
              <a:t>11/4/2022</a:t>
            </a:fld>
            <a:endParaRPr lang="en-US" dirty="0"/>
          </a:p>
        </p:txBody>
      </p:sp>
      <p:sp>
        <p:nvSpPr>
          <p:cNvPr id="4" name="Footer Placeholder 3"/>
          <p:cNvSpPr>
            <a:spLocks noGrp="1"/>
          </p:cNvSpPr>
          <p:nvPr>
            <p:ph type="ftr" sz="quarter" idx="11"/>
          </p:nvPr>
        </p:nvSpPr>
        <p:spPr/>
        <p:txBody>
          <a:bodyPr/>
          <a:lstStyle/>
          <a:p>
            <a:r>
              <a:rPr lang="it-IT" dirty="0"/>
              <a:t>Francesca Lo Iacono - Pistoia, 5 maggio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0827718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F562C-D98F-4F38-AF97-C44893B2DD97}" type="datetime1">
              <a:rPr lang="en-US" smtClean="0"/>
              <a:pPr/>
              <a:t>11/4/2022</a:t>
            </a:fld>
            <a:endParaRPr lang="en-US" dirty="0"/>
          </a:p>
        </p:txBody>
      </p:sp>
      <p:sp>
        <p:nvSpPr>
          <p:cNvPr id="3" name="Footer Placeholder 2"/>
          <p:cNvSpPr>
            <a:spLocks noGrp="1"/>
          </p:cNvSpPr>
          <p:nvPr>
            <p:ph type="ftr" sz="quarter" idx="11"/>
          </p:nvPr>
        </p:nvSpPr>
        <p:spPr/>
        <p:txBody>
          <a:bodyPr/>
          <a:lstStyle/>
          <a:p>
            <a:r>
              <a:rPr lang="it-IT" dirty="0"/>
              <a:t>Francesca Lo Iacono - Pistoia, 5 maggio 2017</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1295303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it-IT"/>
              <a:t>Fare clic per modificare lo stile del titolo</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1DDCD72-2DA3-4099-A25F-50DB9786E487}"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dirty="0"/>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9116892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5D6ED87-B51A-412F-A6E9-3E37C14A0892}"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dirty="0"/>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5191556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rgbClr val="D3D3D3">
                <a:lumMod val="10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E3DCF06-FFA8-4A79-AE79-14C26D341E41}" type="datetime1">
              <a:rPr lang="en-US" smtClean="0"/>
              <a:pPr/>
              <a:t>11/4/2022</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it-IT" dirty="0"/>
              <a:t>Francesca Lo Iacono - Pistoia, 5 maggio 2017</a:t>
            </a:r>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20163459"/>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ransition/>
  <p:hf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0281" y="3036277"/>
            <a:ext cx="11044989" cy="1072434"/>
          </a:xfrm>
        </p:spPr>
        <p:txBody>
          <a:bodyPr>
            <a:noAutofit/>
          </a:bodyPr>
          <a:lstStyle/>
          <a:p>
            <a:pPr algn="ctr"/>
            <a:br>
              <a:rPr lang="it-IT" sz="4400" b="1" i="1" dirty="0"/>
            </a:br>
            <a:r>
              <a:rPr lang="it-IT" sz="3200" i="1" dirty="0">
                <a:solidFill>
                  <a:srgbClr val="851528"/>
                </a:solidFill>
                <a:effectLst/>
              </a:rPr>
              <a:t>LA</a:t>
            </a:r>
            <a:r>
              <a:rPr lang="it-IT" sz="4400" b="1" i="1" dirty="0">
                <a:effectLst/>
              </a:rPr>
              <a:t> </a:t>
            </a:r>
            <a:r>
              <a:rPr lang="it-IT" sz="3200" i="1" dirty="0">
                <a:solidFill>
                  <a:srgbClr val="851528"/>
                </a:solidFill>
                <a:effectLst/>
              </a:rPr>
              <a:t>procedura «Pro»: IL VOTO, LE CLASSI E LA CONVERSIONE IN CONCORDATO PREVENTIVO</a:t>
            </a:r>
          </a:p>
        </p:txBody>
      </p:sp>
      <p:pic>
        <p:nvPicPr>
          <p:cNvPr id="4" name="Picture 9"/>
          <p:cNvPicPr>
            <a:picLocks noChangeAspect="1" noChangeArrowheads="1"/>
          </p:cNvPicPr>
          <p:nvPr/>
        </p:nvPicPr>
        <p:blipFill>
          <a:blip r:embed="rId3" cstate="print"/>
          <a:srcRect/>
          <a:stretch>
            <a:fillRect/>
          </a:stretch>
        </p:blipFill>
        <p:spPr bwMode="auto">
          <a:xfrm>
            <a:off x="4867189" y="431903"/>
            <a:ext cx="2725200" cy="1036787"/>
          </a:xfrm>
          <a:prstGeom prst="rect">
            <a:avLst/>
          </a:prstGeom>
          <a:noFill/>
          <a:ln w="9525">
            <a:noFill/>
            <a:miter lim="800000"/>
            <a:headEnd/>
            <a:tailEnd/>
          </a:ln>
        </p:spPr>
      </p:pic>
      <p:sp>
        <p:nvSpPr>
          <p:cNvPr id="5" name="Sottotitolo 2"/>
          <p:cNvSpPr txBox="1">
            <a:spLocks/>
          </p:cNvSpPr>
          <p:nvPr/>
        </p:nvSpPr>
        <p:spPr>
          <a:xfrm>
            <a:off x="1585546" y="1874227"/>
            <a:ext cx="9226216" cy="736732"/>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240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240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7" name="Segnaposto piè di pagina 4"/>
          <p:cNvSpPr>
            <a:spLocks noGrp="1"/>
          </p:cNvSpPr>
          <p:nvPr>
            <p:ph type="ftr" sz="quarter" idx="11"/>
          </p:nvPr>
        </p:nvSpPr>
        <p:spPr>
          <a:xfrm>
            <a:off x="828137" y="4900264"/>
            <a:ext cx="10967133" cy="311102"/>
          </a:xfrm>
        </p:spPr>
        <p:txBody>
          <a:bodyPr/>
          <a:lstStyle/>
          <a:p>
            <a:pPr algn="ctr"/>
            <a:r>
              <a:rPr lang="it-IT" sz="2000" b="1" i="1" dirty="0">
                <a:solidFill>
                  <a:schemeClr val="bg1"/>
                </a:solidFill>
                <a:latin typeface="Palatino Linotype" panose="02040502050505030304" pitchFamily="18" charset="0"/>
              </a:rPr>
              <a:t>Dott. Fabrizio Giovanni Poggiani - Pistoia, 3 novembre 2022</a:t>
            </a:r>
            <a:endParaRPr lang="en-US" sz="2000" b="1" i="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0837853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47203" y="2101672"/>
            <a:ext cx="11490385" cy="3981853"/>
          </a:xfrm>
        </p:spPr>
        <p:txBody>
          <a:bodyPr>
            <a:normAutofit fontScale="25000" lnSpcReduction="20000"/>
          </a:bodyPr>
          <a:lstStyle/>
          <a:p>
            <a:pPr marL="0" indent="0" algn="just">
              <a:buNone/>
            </a:pPr>
            <a:r>
              <a:rPr lang="it-IT" sz="5600" dirty="0">
                <a:solidFill>
                  <a:schemeClr val="bg1"/>
                </a:solidFill>
                <a:effectLst/>
                <a:latin typeface="Palatino Linotype" panose="02040502050505030304" pitchFamily="18" charset="0"/>
              </a:rPr>
              <a:t>Il Tribunale, dopo aver esaminato il ricorso depositato dal debitore, </a:t>
            </a:r>
            <a:r>
              <a:rPr lang="it-IT" sz="5600" b="1" u="sng" dirty="0">
                <a:solidFill>
                  <a:schemeClr val="bg1"/>
                </a:solidFill>
                <a:effectLst/>
                <a:latin typeface="Palatino Linotype" panose="02040502050505030304" pitchFamily="18" charset="0"/>
              </a:rPr>
              <a:t>valutata la ritualità della proposta </a:t>
            </a:r>
            <a:r>
              <a:rPr lang="it-IT" sz="5600" dirty="0">
                <a:solidFill>
                  <a:schemeClr val="bg1"/>
                </a:solidFill>
                <a:effectLst/>
                <a:latin typeface="Palatino Linotype" panose="02040502050505030304" pitchFamily="18" charset="0"/>
              </a:rPr>
              <a:t>e </a:t>
            </a:r>
            <a:r>
              <a:rPr lang="it-IT" sz="5600" b="1" dirty="0">
                <a:solidFill>
                  <a:schemeClr val="bg1"/>
                </a:solidFill>
                <a:effectLst/>
                <a:latin typeface="Palatino Linotype" panose="02040502050505030304" pitchFamily="18" charset="0"/>
              </a:rPr>
              <a:t>verificata la correttezza dei criteri di formazione delle classi, pronuncia il decreto di ammissione</a:t>
            </a:r>
            <a:r>
              <a:rPr lang="it-IT" sz="5600" dirty="0">
                <a:solidFill>
                  <a:schemeClr val="bg1"/>
                </a:solidFill>
                <a:effectLst/>
                <a:latin typeface="Palatino Linotype" panose="02040502050505030304" pitchFamily="18" charset="0"/>
              </a:rPr>
              <a:t>, cui segue la deliberazione dei creditori.</a:t>
            </a:r>
          </a:p>
          <a:p>
            <a:pPr marL="0" indent="0" algn="just">
              <a:buNone/>
            </a:pPr>
            <a:r>
              <a:rPr lang="it-IT" sz="5600" b="1" dirty="0">
                <a:solidFill>
                  <a:schemeClr val="bg1"/>
                </a:solidFill>
                <a:effectLst/>
                <a:latin typeface="Palatino Linotype" panose="02040502050505030304" pitchFamily="18" charset="0"/>
              </a:rPr>
              <a:t>La proposta è approvata se è raggiunta in ciascuna classe la maggioranza dei crediti ammessi al voto, oppure, in mancanza, se hanno votato favorevolmente i due terzi dei creditori, purché abbiano votato i creditori titolari di almeno la metà del totale dei crediti della medesima classe</a:t>
            </a:r>
            <a:r>
              <a:rPr lang="it-IT" sz="5600" dirty="0">
                <a:solidFill>
                  <a:schemeClr val="bg1"/>
                </a:solidFill>
                <a:effectLst/>
                <a:latin typeface="Palatino Linotype" panose="02040502050505030304" pitchFamily="18" charset="0"/>
              </a:rPr>
              <a:t>.</a:t>
            </a:r>
          </a:p>
          <a:p>
            <a:pPr marL="0" indent="0" algn="just">
              <a:buNone/>
            </a:pPr>
            <a:r>
              <a:rPr lang="it-IT" sz="5600" dirty="0">
                <a:solidFill>
                  <a:schemeClr val="bg1"/>
                </a:solidFill>
                <a:effectLst/>
                <a:latin typeface="Palatino Linotype" panose="02040502050505030304" pitchFamily="18" charset="0"/>
              </a:rPr>
              <a:t>In generale, </a:t>
            </a:r>
            <a:r>
              <a:rPr lang="it-IT" sz="5600" b="1" u="sng" dirty="0">
                <a:solidFill>
                  <a:schemeClr val="bg1"/>
                </a:solidFill>
                <a:effectLst/>
                <a:latin typeface="Palatino Linotype" panose="02040502050505030304" pitchFamily="18" charset="0"/>
              </a:rPr>
              <a:t>i creditori privilegiati non votano se soddisfatti in denaro entro 180 giorni dall’omologazione</a:t>
            </a:r>
            <a:r>
              <a:rPr lang="it-IT" sz="5600" dirty="0">
                <a:solidFill>
                  <a:schemeClr val="bg1"/>
                </a:solidFill>
                <a:effectLst/>
                <a:latin typeface="Palatino Linotype" panose="02040502050505030304" pitchFamily="18" charset="0"/>
              </a:rPr>
              <a:t>, </a:t>
            </a:r>
            <a:r>
              <a:rPr lang="it-IT" sz="5600" b="1" u="sng" dirty="0">
                <a:solidFill>
                  <a:schemeClr val="bg1"/>
                </a:solidFill>
                <a:effectLst/>
                <a:latin typeface="Palatino Linotype" panose="02040502050505030304" pitchFamily="18" charset="0"/>
              </a:rPr>
              <a:t>con blocco temporaneo della garanzia reale che li assiste per tutto il corso della liquidazione</a:t>
            </a:r>
            <a:r>
              <a:rPr lang="it-IT" sz="5600" dirty="0">
                <a:solidFill>
                  <a:schemeClr val="bg1"/>
                </a:solidFill>
                <a:effectLst/>
                <a:latin typeface="Palatino Linotype" panose="02040502050505030304" pitchFamily="18" charset="0"/>
              </a:rPr>
              <a:t>. </a:t>
            </a:r>
          </a:p>
          <a:p>
            <a:pPr marL="0" indent="0" algn="just">
              <a:buNone/>
            </a:pPr>
            <a:r>
              <a:rPr lang="it-IT" sz="5600" b="1" dirty="0">
                <a:solidFill>
                  <a:schemeClr val="bg1"/>
                </a:solidFill>
                <a:effectLst/>
                <a:latin typeface="Palatino Linotype" panose="02040502050505030304" pitchFamily="18" charset="0"/>
              </a:rPr>
              <a:t>Dalla possibilità che però possano egualmente votare, ove manchi l’impegno al pagamento nei 180 giorni, si può desumere l’eventualità che il piano li tratti in modo deteriore, finendo così con ammetterne la piena assimilazione ai chirografari, tant’è che devono essere inseriti in una classe distinta</a:t>
            </a:r>
            <a:r>
              <a:rPr lang="it-IT" sz="5600" dirty="0">
                <a:solidFill>
                  <a:schemeClr val="bg1"/>
                </a:solidFill>
                <a:effectLst/>
                <a:latin typeface="Palatino Linotype" panose="02040502050505030304" pitchFamily="18" charset="0"/>
              </a:rPr>
              <a:t>. </a:t>
            </a:r>
          </a:p>
          <a:p>
            <a:pPr marL="0" indent="0" algn="just">
              <a:buNone/>
            </a:pPr>
            <a:r>
              <a:rPr lang="it-IT" sz="5600" b="1" u="sng" dirty="0">
                <a:solidFill>
                  <a:schemeClr val="bg1"/>
                </a:solidFill>
                <a:effectLst/>
                <a:latin typeface="Palatino Linotype" panose="02040502050505030304" pitchFamily="18" charset="0"/>
              </a:rPr>
              <a:t>Tra i creditori privilegiati una particolare rigidità è imposta per i lavoratori subordinati, che divengono “super privilegiati”, poiché non possono essere classati e vanno integralmente soddisfatti in denaro entro 30 giorni dall’omologazione</a:t>
            </a:r>
            <a:r>
              <a:rPr lang="it-IT" sz="5600" dirty="0">
                <a:solidFill>
                  <a:schemeClr val="bg1"/>
                </a:solidFill>
                <a:effectLst/>
                <a:latin typeface="Palatino Linotype" panose="02040502050505030304" pitchFamily="18" charset="0"/>
              </a:rPr>
              <a:t>. </a:t>
            </a:r>
          </a:p>
          <a:p>
            <a:pPr marL="0" indent="0" algn="just">
              <a:buNone/>
            </a:pPr>
            <a:r>
              <a:rPr lang="it-IT" sz="5600" dirty="0">
                <a:solidFill>
                  <a:schemeClr val="bg1"/>
                </a:solidFill>
                <a:effectLst/>
                <a:latin typeface="Palatino Linotype" panose="02040502050505030304" pitchFamily="18" charset="0"/>
              </a:rPr>
              <a:t>Il tribunale, </a:t>
            </a:r>
            <a:r>
              <a:rPr lang="it-IT" sz="5600" b="1" u="sng" dirty="0">
                <a:solidFill>
                  <a:schemeClr val="bg1"/>
                </a:solidFill>
                <a:effectLst/>
                <a:latin typeface="Palatino Linotype" panose="02040502050505030304" pitchFamily="18" charset="0"/>
              </a:rPr>
              <a:t>in ipotesi di approvazione da parte di tutte le classi di creditori, omologa con sentenza il piano di ristrutturazione</a:t>
            </a:r>
            <a:r>
              <a:rPr lang="it-IT" sz="5600" dirty="0">
                <a:solidFill>
                  <a:schemeClr val="bg1"/>
                </a:solidFill>
                <a:effectLst/>
                <a:latin typeface="Palatino Linotype" panose="02040502050505030304" pitchFamily="18" charset="0"/>
              </a:rPr>
              <a:t>. </a:t>
            </a:r>
          </a:p>
          <a:p>
            <a:pPr marL="0" indent="0" algn="just">
              <a:buNone/>
            </a:pPr>
            <a:r>
              <a:rPr lang="it-IT" sz="5600" b="1" u="sng" dirty="0">
                <a:solidFill>
                  <a:schemeClr val="bg1"/>
                </a:solidFill>
                <a:effectLst/>
                <a:latin typeface="Palatino Linotype" panose="02040502050505030304" pitchFamily="18" charset="0"/>
              </a:rPr>
              <a:t>In caso di mancata approvazione, il debitore può sempre modificare la domanda, formulando una proposta di concordato preventivo</a:t>
            </a:r>
            <a:r>
              <a:rPr lang="it-IT" sz="5600" dirty="0">
                <a:solidFill>
                  <a:schemeClr val="bg1"/>
                </a:solidFill>
                <a:effectLst/>
                <a:latin typeface="Palatino Linotype" panose="02040502050505030304" pitchFamily="18" charset="0"/>
              </a:rPr>
              <a:t>.</a:t>
            </a:r>
          </a:p>
          <a:p>
            <a:pPr marL="0" indent="0" algn="just">
              <a:buNone/>
            </a:pPr>
            <a:endParaRPr lang="it-IT" sz="3200"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10</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1E4BDB92-36E7-18AD-8923-74586590335D}"/>
              </a:ext>
            </a:extLst>
          </p:cNvPr>
          <p:cNvSpPr txBox="1">
            <a:spLocks/>
          </p:cNvSpPr>
          <p:nvPr/>
        </p:nvSpPr>
        <p:spPr>
          <a:xfrm>
            <a:off x="968543" y="1300538"/>
            <a:ext cx="9944099"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I creditori privilegiati </a:t>
            </a:r>
          </a:p>
        </p:txBody>
      </p:sp>
    </p:spTree>
    <p:extLst>
      <p:ext uri="{BB962C8B-B14F-4D97-AF65-F5344CB8AC3E}">
        <p14:creationId xmlns:p14="http://schemas.microsoft.com/office/powerpoint/2010/main" val="317870411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11</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2321483-FD10-B906-5CDE-11FB756D87C5}"/>
              </a:ext>
            </a:extLst>
          </p:cNvPr>
          <p:cNvSpPr txBox="1">
            <a:spLocks/>
          </p:cNvSpPr>
          <p:nvPr/>
        </p:nvSpPr>
        <p:spPr>
          <a:xfrm>
            <a:off x="387512" y="1145840"/>
            <a:ext cx="1133798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IL VOTO DEI CREDITORI </a:t>
            </a:r>
          </a:p>
        </p:txBody>
      </p:sp>
      <p:sp>
        <p:nvSpPr>
          <p:cNvPr id="12" name="CasellaDiTesto 11">
            <a:extLst>
              <a:ext uri="{FF2B5EF4-FFF2-40B4-BE49-F238E27FC236}">
                <a16:creationId xmlns:a16="http://schemas.microsoft.com/office/drawing/2014/main" id="{90563FB6-D731-FD4B-2386-851EE5CC3424}"/>
              </a:ext>
            </a:extLst>
          </p:cNvPr>
          <p:cNvSpPr txBox="1"/>
          <p:nvPr/>
        </p:nvSpPr>
        <p:spPr>
          <a:xfrm>
            <a:off x="314101" y="1906832"/>
            <a:ext cx="11563797" cy="3416320"/>
          </a:xfrm>
          <a:prstGeom prst="rect">
            <a:avLst/>
          </a:prstGeom>
          <a:noFill/>
        </p:spPr>
        <p:txBody>
          <a:bodyPr wrap="square">
            <a:spAutoFit/>
          </a:bodyPr>
          <a:lstStyle/>
          <a:p>
            <a:pPr algn="just"/>
            <a:r>
              <a:rPr lang="it-IT" dirty="0">
                <a:solidFill>
                  <a:schemeClr val="bg1"/>
                </a:solidFill>
                <a:latin typeface="Palatino Linotype" panose="02040502050505030304" pitchFamily="18" charset="0"/>
              </a:rPr>
              <a:t>Compiute le verifiche di cui al comma 1, il Tribunale, con decreto:</a:t>
            </a:r>
          </a:p>
          <a:p>
            <a:pPr marL="342900" indent="-342900" algn="just">
              <a:buAutoNum type="alphaLcParenR"/>
            </a:pPr>
            <a:r>
              <a:rPr lang="it-IT" dirty="0">
                <a:solidFill>
                  <a:schemeClr val="bg1"/>
                </a:solidFill>
                <a:latin typeface="Palatino Linotype" panose="02040502050505030304" pitchFamily="18" charset="0"/>
              </a:rPr>
              <a:t>nomina il giudice delegato;</a:t>
            </a:r>
          </a:p>
          <a:p>
            <a:pPr marL="342900" indent="-342900" algn="just">
              <a:buAutoNum type="alphaLcParenR"/>
            </a:pPr>
            <a:r>
              <a:rPr lang="it-IT" dirty="0">
                <a:solidFill>
                  <a:schemeClr val="bg1"/>
                </a:solidFill>
                <a:latin typeface="Palatino Linotype" panose="02040502050505030304" pitchFamily="18" charset="0"/>
              </a:rPr>
              <a:t>nomina ovvero conferma il commissario giudiziale;</a:t>
            </a:r>
          </a:p>
          <a:p>
            <a:pPr marL="342900" indent="-342900" algn="just">
              <a:buAutoNum type="alphaLcParenR"/>
            </a:pPr>
            <a:r>
              <a:rPr lang="it-IT" b="1" u="sng" dirty="0">
                <a:solidFill>
                  <a:schemeClr val="bg1"/>
                </a:solidFill>
                <a:latin typeface="Palatino Linotype" panose="02040502050505030304" pitchFamily="18" charset="0"/>
              </a:rPr>
              <a:t>stabilisce, in relazione al numero dei creditori, alla entità del passivo e alla necessità di assicurare la tempestività e l'efficacia della procedura, la data iniziale e finale per l'espressione del voto dei creditori, con modalità idonee a salvaguardare il contraddittorio e l'effettiva partecipazione, anche utilizzando le strutture informatiche messe a disposizione da soggetti terzi, e fissa il termine per la comunicazione del provvedimento ai creditori</a:t>
            </a:r>
            <a:r>
              <a:rPr lang="it-IT" dirty="0">
                <a:solidFill>
                  <a:schemeClr val="bg1"/>
                </a:solidFill>
                <a:latin typeface="Palatino Linotype" panose="02040502050505030304" pitchFamily="18" charset="0"/>
              </a:rPr>
              <a:t>;</a:t>
            </a:r>
          </a:p>
          <a:p>
            <a:pPr marL="342900" indent="-342900" algn="just">
              <a:buAutoNum type="alphaLcParenR"/>
            </a:pPr>
            <a:r>
              <a:rPr lang="it-IT" dirty="0">
                <a:solidFill>
                  <a:schemeClr val="bg1"/>
                </a:solidFill>
                <a:latin typeface="Palatino Linotype" panose="02040502050505030304" pitchFamily="18" charset="0"/>
              </a:rPr>
              <a:t>fissa il termine perentorio, non superiore a quindici giorni, entro il quale il debitore deve depositare nella cancelleria del tribunale la somma, ulteriore rispetto a quella versata ai sensi dell'articolo 44, comma 1, lettera d), pari al 50 per cento delle spese che si presumono necessarie per l'intera procedura ovvero la diversa minor somma, non inferiore al 20 per cento di tali spese, che sia determinata dal tribunale.</a:t>
            </a:r>
          </a:p>
        </p:txBody>
      </p:sp>
      <p:sp>
        <p:nvSpPr>
          <p:cNvPr id="13" name="Titolo 1">
            <a:extLst>
              <a:ext uri="{FF2B5EF4-FFF2-40B4-BE49-F238E27FC236}">
                <a16:creationId xmlns:a16="http://schemas.microsoft.com/office/drawing/2014/main" id="{E5B7FC48-39FF-A664-7116-3880031CA630}"/>
              </a:ext>
            </a:extLst>
          </p:cNvPr>
          <p:cNvSpPr>
            <a:spLocks noGrp="1"/>
          </p:cNvSpPr>
          <p:nvPr>
            <p:ph type="title"/>
          </p:nvPr>
        </p:nvSpPr>
        <p:spPr>
          <a:xfrm>
            <a:off x="387512" y="5446887"/>
            <a:ext cx="11490385" cy="649703"/>
          </a:xfrm>
        </p:spPr>
        <p:txBody>
          <a:bodyPr>
            <a:noAutofit/>
          </a:bodyPr>
          <a:lstStyle/>
          <a:p>
            <a:pPr>
              <a:lnSpc>
                <a:spcPct val="100000"/>
              </a:lnSpc>
              <a:spcAft>
                <a:spcPts val="600"/>
              </a:spcAft>
            </a:pPr>
            <a:r>
              <a:rPr lang="it-IT" sz="2400" dirty="0">
                <a:solidFill>
                  <a:srgbClr val="851528"/>
                </a:solidFill>
                <a:effectLst/>
              </a:rPr>
              <a:t>Comma 2, art. 47, D.LGS. 12 gennaio 2019 n. 14</a:t>
            </a:r>
            <a:r>
              <a:rPr lang="it-IT" sz="2400" i="1" dirty="0">
                <a:solidFill>
                  <a:srgbClr val="851528"/>
                </a:solidFill>
                <a:effectLst/>
              </a:rPr>
              <a:t> </a:t>
            </a:r>
          </a:p>
        </p:txBody>
      </p:sp>
    </p:spTree>
    <p:extLst>
      <p:ext uri="{BB962C8B-B14F-4D97-AF65-F5344CB8AC3E}">
        <p14:creationId xmlns:p14="http://schemas.microsoft.com/office/powerpoint/2010/main" val="158426802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0807" y="4839159"/>
            <a:ext cx="11490385" cy="649703"/>
          </a:xfrm>
        </p:spPr>
        <p:txBody>
          <a:bodyPr>
            <a:noAutofit/>
          </a:bodyPr>
          <a:lstStyle/>
          <a:p>
            <a:pPr>
              <a:lnSpc>
                <a:spcPct val="100000"/>
              </a:lnSpc>
              <a:spcAft>
                <a:spcPts val="600"/>
              </a:spcAft>
            </a:pPr>
            <a:r>
              <a:rPr lang="it-IT" sz="2400" dirty="0">
                <a:solidFill>
                  <a:srgbClr val="851528"/>
                </a:solidFill>
                <a:effectLst/>
              </a:rPr>
              <a:t>Comma 7, art. 64-bis, D.LGS. 12 gennaio 2019 n. 14</a:t>
            </a:r>
            <a:r>
              <a:rPr lang="it-IT" sz="2400" i="1" dirty="0">
                <a:solidFill>
                  <a:srgbClr val="851528"/>
                </a:solidFill>
                <a:effectLst/>
              </a:rPr>
              <a:t> </a:t>
            </a:r>
          </a:p>
        </p:txBody>
      </p:sp>
      <p:sp>
        <p:nvSpPr>
          <p:cNvPr id="3" name="Segnaposto contenuto 2"/>
          <p:cNvSpPr>
            <a:spLocks noGrp="1"/>
          </p:cNvSpPr>
          <p:nvPr>
            <p:ph idx="1"/>
          </p:nvPr>
        </p:nvSpPr>
        <p:spPr>
          <a:xfrm>
            <a:off x="350807" y="2628730"/>
            <a:ext cx="11490385" cy="1948196"/>
          </a:xfrm>
        </p:spPr>
        <p:txBody>
          <a:bodyPr>
            <a:normAutofit/>
          </a:bodyPr>
          <a:lstStyle/>
          <a:p>
            <a:pPr marL="0" indent="0" algn="just">
              <a:buNone/>
            </a:pPr>
            <a:r>
              <a:rPr lang="it-IT" sz="3200" b="1" dirty="0">
                <a:solidFill>
                  <a:schemeClr val="bg1"/>
                </a:solidFill>
                <a:effectLst/>
                <a:latin typeface="Palatino Linotype" panose="02040502050505030304" pitchFamily="18" charset="0"/>
                <a:cs typeface="Calibri" panose="020F0502020204030204" pitchFamily="34" charset="0"/>
              </a:rPr>
              <a:t>Alle operazioni di voto </a:t>
            </a:r>
            <a:r>
              <a:rPr lang="it-IT" sz="3200" b="1" u="sng" dirty="0">
                <a:solidFill>
                  <a:schemeClr val="bg1"/>
                </a:solidFill>
                <a:effectLst/>
                <a:latin typeface="Palatino Linotype" panose="02040502050505030304" pitchFamily="18" charset="0"/>
                <a:cs typeface="Calibri" panose="020F0502020204030204" pitchFamily="34" charset="0"/>
              </a:rPr>
              <a:t>si applicano gli articoli 107, 108, 109, commi 2, 4, 6 e 7, 110 e 111</a:t>
            </a:r>
            <a:r>
              <a:rPr lang="it-IT" sz="3200" b="1" dirty="0">
                <a:solidFill>
                  <a:schemeClr val="bg1"/>
                </a:solidFill>
                <a:effectLst/>
                <a:latin typeface="Palatino Linotype" panose="02040502050505030304" pitchFamily="18" charset="0"/>
                <a:cs typeface="Calibri" panose="020F0502020204030204" pitchFamily="34" charset="0"/>
              </a:rPr>
              <a:t>.</a:t>
            </a:r>
          </a:p>
          <a:p>
            <a:pPr marL="0" indent="0" algn="just">
              <a:buNone/>
            </a:pPr>
            <a:r>
              <a:rPr lang="it-IT" sz="3200" b="1" dirty="0">
                <a:solidFill>
                  <a:schemeClr val="bg1"/>
                </a:solidFill>
                <a:effectLst/>
                <a:latin typeface="Palatino Linotype" panose="02040502050505030304" pitchFamily="18" charset="0"/>
                <a:cs typeface="Calibri" panose="020F0502020204030204" pitchFamily="34" charset="0"/>
              </a:rPr>
              <a:t>Si richiamano le norme sul </a:t>
            </a:r>
            <a:r>
              <a:rPr lang="it-IT" sz="3200" b="1" u="sng" dirty="0">
                <a:solidFill>
                  <a:schemeClr val="bg1"/>
                </a:solidFill>
                <a:effectLst/>
                <a:latin typeface="Palatino Linotype" panose="02040502050505030304" pitchFamily="18" charset="0"/>
                <a:cs typeface="Calibri" panose="020F0502020204030204" pitchFamily="34" charset="0"/>
              </a:rPr>
              <a:t>concordato preventivo</a:t>
            </a:r>
            <a:r>
              <a:rPr lang="it-IT" sz="3200" b="1" dirty="0">
                <a:solidFill>
                  <a:schemeClr val="bg1"/>
                </a:solidFill>
                <a:effectLst/>
                <a:latin typeface="Palatino Linotype" panose="02040502050505030304" pitchFamily="18" charset="0"/>
                <a:cs typeface="Calibri" panose="020F0502020204030204" pitchFamily="34" charset="0"/>
              </a:rPr>
              <a:t>.</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12</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0AEE2056-0B28-2255-335D-D75CB7021457}"/>
              </a:ext>
            </a:extLst>
          </p:cNvPr>
          <p:cNvSpPr txBox="1">
            <a:spLocks/>
          </p:cNvSpPr>
          <p:nvPr/>
        </p:nvSpPr>
        <p:spPr>
          <a:xfrm>
            <a:off x="350807" y="1603592"/>
            <a:ext cx="1149038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I riferimenti normativi </a:t>
            </a:r>
          </a:p>
        </p:txBody>
      </p:sp>
    </p:spTree>
    <p:extLst>
      <p:ext uri="{BB962C8B-B14F-4D97-AF65-F5344CB8AC3E}">
        <p14:creationId xmlns:p14="http://schemas.microsoft.com/office/powerpoint/2010/main" val="96882086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7588" y="2459149"/>
            <a:ext cx="11490385" cy="2240448"/>
          </a:xfrm>
        </p:spPr>
        <p:txBody>
          <a:bodyPr>
            <a:normAutofit lnSpcReduction="10000"/>
          </a:bodyPr>
          <a:lstStyle/>
          <a:p>
            <a:pPr marL="0" indent="0" algn="just">
              <a:buNone/>
            </a:pPr>
            <a:r>
              <a:rPr lang="it-IT" sz="3200" dirty="0">
                <a:solidFill>
                  <a:schemeClr val="bg1"/>
                </a:solidFill>
                <a:effectLst/>
                <a:latin typeface="Palatino Linotype" panose="02040502050505030304" pitchFamily="18" charset="0"/>
                <a:cs typeface="Calibri" panose="020F0502020204030204" pitchFamily="34" charset="0"/>
              </a:rPr>
              <a:t>Una delle novità del nuovo codice della crisi che impattano sul PRO è appunto </a:t>
            </a:r>
            <a:r>
              <a:rPr lang="it-IT" sz="3200" b="1" u="sng" dirty="0">
                <a:solidFill>
                  <a:schemeClr val="bg1"/>
                </a:solidFill>
                <a:effectLst/>
                <a:latin typeface="Palatino Linotype" panose="02040502050505030304" pitchFamily="18" charset="0"/>
                <a:cs typeface="Calibri" panose="020F0502020204030204" pitchFamily="34" charset="0"/>
              </a:rPr>
              <a:t>l’abolizione dell’adunanza dei creditori nel concordato preventivo</a:t>
            </a:r>
            <a:r>
              <a:rPr lang="it-IT" sz="3200" dirty="0">
                <a:solidFill>
                  <a:schemeClr val="bg1"/>
                </a:solidFill>
                <a:effectLst/>
                <a:latin typeface="Palatino Linotype" panose="02040502050505030304" pitchFamily="18" charset="0"/>
                <a:cs typeface="Calibri" panose="020F0502020204030204" pitchFamily="34" charset="0"/>
              </a:rPr>
              <a:t>, ai sensi della lett. f), comma 1, art. 6 della legge 19 ottobre 2007 n. 155 (legge delega)</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13</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14AE6F52-C925-9E2A-3192-DF5FF85D7200}"/>
              </a:ext>
            </a:extLst>
          </p:cNvPr>
          <p:cNvSpPr>
            <a:spLocks noGrp="1"/>
          </p:cNvSpPr>
          <p:nvPr>
            <p:ph type="title"/>
          </p:nvPr>
        </p:nvSpPr>
        <p:spPr>
          <a:xfrm>
            <a:off x="350807" y="5008667"/>
            <a:ext cx="11490385" cy="649703"/>
          </a:xfrm>
        </p:spPr>
        <p:txBody>
          <a:bodyPr>
            <a:noAutofit/>
          </a:bodyPr>
          <a:lstStyle/>
          <a:p>
            <a:pPr>
              <a:lnSpc>
                <a:spcPct val="100000"/>
              </a:lnSpc>
              <a:spcAft>
                <a:spcPts val="600"/>
              </a:spcAft>
            </a:pPr>
            <a:r>
              <a:rPr lang="it-IT" sz="2400" dirty="0">
                <a:solidFill>
                  <a:srgbClr val="851528"/>
                </a:solidFill>
                <a:effectLst/>
              </a:rPr>
              <a:t>Comma 7, art. 64-bis, D.LGS. 12 gennaio 2019 n. 14</a:t>
            </a:r>
            <a:r>
              <a:rPr lang="it-IT" sz="2400" i="1" dirty="0">
                <a:solidFill>
                  <a:srgbClr val="851528"/>
                </a:solidFill>
                <a:effectLst/>
              </a:rPr>
              <a:t> </a:t>
            </a:r>
          </a:p>
        </p:txBody>
      </p:sp>
      <p:sp>
        <p:nvSpPr>
          <p:cNvPr id="9" name="Titolo 1">
            <a:extLst>
              <a:ext uri="{FF2B5EF4-FFF2-40B4-BE49-F238E27FC236}">
                <a16:creationId xmlns:a16="http://schemas.microsoft.com/office/drawing/2014/main" id="{9471462A-BEBC-05AC-120A-B81C712E5761}"/>
              </a:ext>
            </a:extLst>
          </p:cNvPr>
          <p:cNvSpPr txBox="1">
            <a:spLocks/>
          </p:cNvSpPr>
          <p:nvPr/>
        </p:nvSpPr>
        <p:spPr>
          <a:xfrm>
            <a:off x="1022105" y="1603592"/>
            <a:ext cx="9944099"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Abolizione dell’adunanza dei creditori </a:t>
            </a:r>
          </a:p>
        </p:txBody>
      </p:sp>
    </p:spTree>
    <p:extLst>
      <p:ext uri="{BB962C8B-B14F-4D97-AF65-F5344CB8AC3E}">
        <p14:creationId xmlns:p14="http://schemas.microsoft.com/office/powerpoint/2010/main" val="385899211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7588" y="1824344"/>
            <a:ext cx="11490385" cy="3679310"/>
          </a:xfrm>
        </p:spPr>
        <p:txBody>
          <a:bodyPr>
            <a:noAutofit/>
          </a:bodyPr>
          <a:lstStyle/>
          <a:p>
            <a:pPr marL="0" indent="0" algn="just">
              <a:buNone/>
            </a:pPr>
            <a:r>
              <a:rPr lang="it-IT" sz="1300" b="1" u="sng" dirty="0">
                <a:solidFill>
                  <a:schemeClr val="bg1"/>
                </a:solidFill>
                <a:effectLst/>
                <a:latin typeface="Palatino Linotype" panose="02040502050505030304" pitchFamily="18" charset="0"/>
                <a:cs typeface="Calibri" panose="020F0502020204030204" pitchFamily="34" charset="0"/>
              </a:rPr>
              <a:t>Il voto è espresso con modalità telematiche a mezzo di posta elettronica certificata </a:t>
            </a:r>
            <a:r>
              <a:rPr lang="it-IT" sz="1300" dirty="0">
                <a:solidFill>
                  <a:schemeClr val="bg1"/>
                </a:solidFill>
                <a:effectLst/>
                <a:latin typeface="Palatino Linotype" panose="02040502050505030304" pitchFamily="18" charset="0"/>
                <a:cs typeface="Calibri" panose="020F0502020204030204" pitchFamily="34" charset="0"/>
              </a:rPr>
              <a:t>(P.E.C.) inviata al commissario.</a:t>
            </a:r>
          </a:p>
          <a:p>
            <a:pPr marL="0" indent="0" algn="just">
              <a:buNone/>
            </a:pPr>
            <a:r>
              <a:rPr lang="it-IT" sz="1300" b="1" u="sng" dirty="0">
                <a:solidFill>
                  <a:schemeClr val="bg1"/>
                </a:solidFill>
                <a:effectLst/>
                <a:latin typeface="Palatino Linotype" panose="02040502050505030304" pitchFamily="18" charset="0"/>
                <a:cs typeface="Calibri" panose="020F0502020204030204" pitchFamily="34" charset="0"/>
              </a:rPr>
              <a:t>L’ordine temporale e l’orario delle votazioni sono disciplinati da un decreto del GD</a:t>
            </a:r>
            <a:r>
              <a:rPr lang="it-IT" sz="1300" dirty="0">
                <a:solidFill>
                  <a:schemeClr val="bg1"/>
                </a:solidFill>
                <a:effectLst/>
                <a:latin typeface="Palatino Linotype" panose="02040502050505030304" pitchFamily="18" charset="0"/>
                <a:cs typeface="Calibri" panose="020F0502020204030204" pitchFamily="34" charset="0"/>
              </a:rPr>
              <a:t>.</a:t>
            </a:r>
          </a:p>
          <a:p>
            <a:pPr marL="0" indent="0" algn="just">
              <a:buNone/>
            </a:pPr>
            <a:r>
              <a:rPr lang="it-IT" sz="1300" b="1" u="sng" dirty="0">
                <a:solidFill>
                  <a:schemeClr val="bg1"/>
                </a:solidFill>
                <a:effectLst/>
                <a:latin typeface="Palatino Linotype" panose="02040502050505030304" pitchFamily="18" charset="0"/>
                <a:cs typeface="Calibri" panose="020F0502020204030204" pitchFamily="34" charset="0"/>
              </a:rPr>
              <a:t>Il voto può essere espresso tra una data iniziale e una finale</a:t>
            </a:r>
            <a:r>
              <a:rPr lang="it-IT" sz="1300" dirty="0">
                <a:solidFill>
                  <a:schemeClr val="bg1"/>
                </a:solidFill>
                <a:effectLst/>
                <a:latin typeface="Palatino Linotype" panose="02040502050505030304" pitchFamily="18" charset="0"/>
                <a:cs typeface="Calibri" panose="020F0502020204030204" pitchFamily="34" charset="0"/>
              </a:rPr>
              <a:t>, già stabilite con il decreto del Tribunale di apertura del procedimento.</a:t>
            </a:r>
          </a:p>
          <a:p>
            <a:pPr marL="0" indent="0" algn="just">
              <a:buNone/>
            </a:pPr>
            <a:r>
              <a:rPr lang="it-IT" sz="1300" b="1" u="sng" dirty="0">
                <a:solidFill>
                  <a:schemeClr val="bg1"/>
                </a:solidFill>
                <a:effectLst/>
                <a:latin typeface="Palatino Linotype" panose="02040502050505030304" pitchFamily="18" charset="0"/>
                <a:cs typeface="Calibri" panose="020F0502020204030204" pitchFamily="34" charset="0"/>
              </a:rPr>
              <a:t>Almeno quindici giorni </a:t>
            </a:r>
            <a:r>
              <a:rPr lang="it-IT" sz="1300" b="1" dirty="0">
                <a:solidFill>
                  <a:schemeClr val="bg1"/>
                </a:solidFill>
                <a:effectLst/>
                <a:latin typeface="Palatino Linotype" panose="02040502050505030304" pitchFamily="18" charset="0"/>
                <a:cs typeface="Calibri" panose="020F0502020204030204" pitchFamily="34" charset="0"/>
              </a:rPr>
              <a:t>prima dalla data iniziale stabilita per il voto il commissario giudiziale illustra la sua relazione e le proposte definitive </a:t>
            </a:r>
            <a:r>
              <a:rPr lang="it-IT" sz="1300" dirty="0">
                <a:solidFill>
                  <a:schemeClr val="bg1"/>
                </a:solidFill>
                <a:effectLst/>
                <a:latin typeface="Palatino Linotype" panose="02040502050505030304" pitchFamily="18" charset="0"/>
                <a:cs typeface="Calibri" panose="020F0502020204030204" pitchFamily="34" charset="0"/>
              </a:rPr>
              <a:t>del debitore e quelle eventualmente presentate dai creditori con comunicazione inviata ai creditori, al debitore e a tutti gli interessati e depositata nella cancelleria del GD.</a:t>
            </a:r>
          </a:p>
          <a:p>
            <a:pPr marL="0" indent="0" algn="just">
              <a:buNone/>
            </a:pPr>
            <a:r>
              <a:rPr lang="it-IT" sz="1300" b="1" u="sng" dirty="0">
                <a:solidFill>
                  <a:schemeClr val="bg1"/>
                </a:solidFill>
                <a:effectLst/>
                <a:latin typeface="Palatino Linotype" panose="02040502050505030304" pitchFamily="18" charset="0"/>
                <a:cs typeface="Calibri" panose="020F0502020204030204" pitchFamily="34" charset="0"/>
              </a:rPr>
              <a:t>Almeno dieci giorni </a:t>
            </a:r>
            <a:r>
              <a:rPr lang="it-IT" sz="1300" b="1" dirty="0">
                <a:solidFill>
                  <a:schemeClr val="bg1"/>
                </a:solidFill>
                <a:effectLst/>
                <a:latin typeface="Palatino Linotype" panose="02040502050505030304" pitchFamily="18" charset="0"/>
                <a:cs typeface="Calibri" panose="020F0502020204030204" pitchFamily="34" charset="0"/>
              </a:rPr>
              <a:t>prima della data iniziale stabilita per il voto, il debitore, coloro che hanno formulato proposte alternative, i coobbligati, i fideiussori del debitore e gli obbligati in via di regresso, i creditori possono formulare osservazioni e/o contestazioni </a:t>
            </a:r>
            <a:r>
              <a:rPr lang="it-IT" sz="1300" dirty="0">
                <a:solidFill>
                  <a:schemeClr val="bg1"/>
                </a:solidFill>
                <a:effectLst/>
                <a:latin typeface="Palatino Linotype" panose="02040502050505030304" pitchFamily="18" charset="0"/>
                <a:cs typeface="Calibri" panose="020F0502020204030204" pitchFamily="34" charset="0"/>
              </a:rPr>
              <a:t>a mezzo PEC indirizzata al commissario giudiziale.</a:t>
            </a:r>
          </a:p>
          <a:p>
            <a:pPr marL="0" indent="0" algn="just">
              <a:buNone/>
            </a:pPr>
            <a:r>
              <a:rPr lang="it-IT" sz="1300" b="1" u="sng" dirty="0">
                <a:solidFill>
                  <a:schemeClr val="bg1"/>
                </a:solidFill>
                <a:effectLst/>
                <a:latin typeface="Palatino Linotype" panose="02040502050505030304" pitchFamily="18" charset="0"/>
                <a:cs typeface="Calibri" panose="020F0502020204030204" pitchFamily="34" charset="0"/>
              </a:rPr>
              <a:t>Almeno sette giorni </a:t>
            </a:r>
            <a:r>
              <a:rPr lang="it-IT" sz="1300" b="1" dirty="0">
                <a:solidFill>
                  <a:schemeClr val="bg1"/>
                </a:solidFill>
                <a:effectLst/>
                <a:latin typeface="Palatino Linotype" panose="02040502050505030304" pitchFamily="18" charset="0"/>
                <a:cs typeface="Calibri" panose="020F0502020204030204" pitchFamily="34" charset="0"/>
              </a:rPr>
              <a:t>prima il commissario giudiziale deposita la propria relazione definitiva </a:t>
            </a:r>
            <a:r>
              <a:rPr lang="it-IT" sz="1300" dirty="0">
                <a:solidFill>
                  <a:schemeClr val="bg1"/>
                </a:solidFill>
                <a:effectLst/>
                <a:latin typeface="Palatino Linotype" panose="02040502050505030304" pitchFamily="18" charset="0"/>
                <a:cs typeface="Calibri" panose="020F0502020204030204" pitchFamily="34" charset="0"/>
              </a:rPr>
              <a:t>e la comunica ai creditori, al debitore e agli altri interessati.</a:t>
            </a:r>
          </a:p>
          <a:p>
            <a:pPr marL="0" indent="0" algn="just">
              <a:buNone/>
            </a:pPr>
            <a:r>
              <a:rPr lang="it-IT" sz="1300" b="1" u="sng" dirty="0">
                <a:solidFill>
                  <a:schemeClr val="bg1"/>
                </a:solidFill>
                <a:effectLst/>
                <a:latin typeface="Palatino Linotype" panose="02040502050505030304" pitchFamily="18" charset="0"/>
                <a:cs typeface="Calibri" panose="020F0502020204030204" pitchFamily="34" charset="0"/>
              </a:rPr>
              <a:t>I termini indicati ai commi 3 (illustrazione relazione), 4 (osservazioni e contestazioni) e 6 (relazione definitiva) «non» sono soggetti a sospensione feriale dei termini</a:t>
            </a:r>
            <a:r>
              <a:rPr lang="it-IT" sz="1300" b="1" dirty="0">
                <a:solidFill>
                  <a:schemeClr val="bg1"/>
                </a:solidFill>
                <a:effectLst/>
                <a:latin typeface="Palatino Linotype" panose="02040502050505030304" pitchFamily="18" charset="0"/>
                <a:cs typeface="Calibri" panose="020F0502020204030204" pitchFamily="34" charset="0"/>
              </a:rPr>
              <a:t>.</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14</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14AE6F52-C925-9E2A-3192-DF5FF85D7200}"/>
              </a:ext>
            </a:extLst>
          </p:cNvPr>
          <p:cNvSpPr>
            <a:spLocks noGrp="1"/>
          </p:cNvSpPr>
          <p:nvPr>
            <p:ph type="title"/>
          </p:nvPr>
        </p:nvSpPr>
        <p:spPr>
          <a:xfrm>
            <a:off x="350807" y="5537138"/>
            <a:ext cx="11490385" cy="649703"/>
          </a:xfrm>
        </p:spPr>
        <p:txBody>
          <a:bodyPr>
            <a:noAutofit/>
          </a:bodyPr>
          <a:lstStyle/>
          <a:p>
            <a:pPr>
              <a:lnSpc>
                <a:spcPct val="100000"/>
              </a:lnSpc>
              <a:spcAft>
                <a:spcPts val="600"/>
              </a:spcAft>
            </a:pPr>
            <a:r>
              <a:rPr lang="it-IT" sz="2400" dirty="0">
                <a:solidFill>
                  <a:srgbClr val="851528"/>
                </a:solidFill>
                <a:effectLst/>
              </a:rPr>
              <a:t>Art. 107, D.LGS. 12 gennaio 2019 n. 14</a:t>
            </a:r>
            <a:r>
              <a:rPr lang="it-IT" sz="2400" i="1" dirty="0">
                <a:solidFill>
                  <a:srgbClr val="851528"/>
                </a:solidFill>
                <a:effectLst/>
              </a:rPr>
              <a:t> </a:t>
            </a:r>
          </a:p>
        </p:txBody>
      </p:sp>
      <p:sp>
        <p:nvSpPr>
          <p:cNvPr id="9" name="Titolo 1">
            <a:extLst>
              <a:ext uri="{FF2B5EF4-FFF2-40B4-BE49-F238E27FC236}">
                <a16:creationId xmlns:a16="http://schemas.microsoft.com/office/drawing/2014/main" id="{9471462A-BEBC-05AC-120A-B81C712E5761}"/>
              </a:ext>
            </a:extLst>
          </p:cNvPr>
          <p:cNvSpPr txBox="1">
            <a:spLocks/>
          </p:cNvSpPr>
          <p:nvPr/>
        </p:nvSpPr>
        <p:spPr>
          <a:xfrm>
            <a:off x="350807" y="1176393"/>
            <a:ext cx="11447166"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LA procedura di VOTO </a:t>
            </a:r>
          </a:p>
        </p:txBody>
      </p:sp>
    </p:spTree>
    <p:extLst>
      <p:ext uri="{BB962C8B-B14F-4D97-AF65-F5344CB8AC3E}">
        <p14:creationId xmlns:p14="http://schemas.microsoft.com/office/powerpoint/2010/main" val="176189096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738876"/>
            <a:ext cx="11490385" cy="2837538"/>
          </a:xfrm>
        </p:spPr>
        <p:txBody>
          <a:bodyPr>
            <a:normAutofit fontScale="47500" lnSpcReduction="20000"/>
          </a:bodyPr>
          <a:lstStyle/>
          <a:p>
            <a:pPr marL="0" indent="0" algn="just">
              <a:buNone/>
            </a:pPr>
            <a:r>
              <a:rPr lang="it-IT" sz="5600" dirty="0">
                <a:solidFill>
                  <a:schemeClr val="bg1"/>
                </a:solidFill>
                <a:effectLst/>
                <a:latin typeface="Palatino Linotype" panose="02040502050505030304" pitchFamily="18" charset="0"/>
              </a:rPr>
              <a:t>Il piano di ristrutturazione soggetto a omologazione (PRO) </a:t>
            </a:r>
            <a:r>
              <a:rPr lang="it-IT" sz="5600" b="1" u="sng" dirty="0">
                <a:solidFill>
                  <a:schemeClr val="bg1"/>
                </a:solidFill>
                <a:effectLst/>
                <a:latin typeface="Palatino Linotype" panose="02040502050505030304" pitchFamily="18" charset="0"/>
              </a:rPr>
              <a:t>è sottoposto alla votazione dei creditori secondo le regole del concordato preventivo in continuità</a:t>
            </a:r>
            <a:r>
              <a:rPr lang="it-IT" sz="5600" u="sng" dirty="0">
                <a:solidFill>
                  <a:schemeClr val="bg1"/>
                </a:solidFill>
                <a:effectLst/>
                <a:latin typeface="Palatino Linotype" panose="02040502050505030304" pitchFamily="18" charset="0"/>
              </a:rPr>
              <a:t> </a:t>
            </a:r>
            <a:r>
              <a:rPr lang="it-IT" sz="5600" dirty="0">
                <a:solidFill>
                  <a:schemeClr val="bg1"/>
                </a:solidFill>
                <a:effectLst/>
                <a:latin typeface="Palatino Linotype" panose="02040502050505030304" pitchFamily="18" charset="0"/>
              </a:rPr>
              <a:t>con previsione di </a:t>
            </a:r>
            <a:r>
              <a:rPr lang="it-IT" sz="5600" b="1" dirty="0">
                <a:solidFill>
                  <a:schemeClr val="bg1"/>
                </a:solidFill>
                <a:effectLst/>
                <a:latin typeface="Palatino Linotype" panose="02040502050505030304" pitchFamily="18" charset="0"/>
              </a:rPr>
              <a:t>ricorso al </a:t>
            </a:r>
            <a:r>
              <a:rPr lang="it-IT" sz="5600" b="1" i="1" dirty="0">
                <a:solidFill>
                  <a:schemeClr val="bg1"/>
                </a:solidFill>
                <a:effectLst/>
                <a:latin typeface="Palatino Linotype" panose="02040502050505030304" pitchFamily="18" charset="0"/>
              </a:rPr>
              <a:t>cram down </a:t>
            </a:r>
            <a:r>
              <a:rPr lang="it-IT" sz="5600" b="1" dirty="0">
                <a:solidFill>
                  <a:schemeClr val="bg1"/>
                </a:solidFill>
                <a:effectLst/>
                <a:latin typeface="Palatino Linotype" panose="02040502050505030304" pitchFamily="18" charset="0"/>
              </a:rPr>
              <a:t>in presenza di una opposizione a cura di un creditore dissenziente quando dalla medesima proposta risulta che il credito potrà essere soddisfatto in misura non inferiore rispetto alla alternativa «liquidazione giudiziale»</a:t>
            </a:r>
          </a:p>
          <a:p>
            <a:pPr marL="0" indent="0" algn="just">
              <a:buNone/>
            </a:pPr>
            <a:endParaRPr lang="it-IT" sz="3200"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15</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64C45D81-943C-1775-85FD-DC0F219EFB16}"/>
              </a:ext>
            </a:extLst>
          </p:cNvPr>
          <p:cNvSpPr txBox="1">
            <a:spLocks/>
          </p:cNvSpPr>
          <p:nvPr/>
        </p:nvSpPr>
        <p:spPr>
          <a:xfrm>
            <a:off x="1022105" y="1603592"/>
            <a:ext cx="9944099"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L’OMOLOGAZIONE </a:t>
            </a:r>
          </a:p>
        </p:txBody>
      </p:sp>
    </p:spTree>
    <p:extLst>
      <p:ext uri="{BB962C8B-B14F-4D97-AF65-F5344CB8AC3E}">
        <p14:creationId xmlns:p14="http://schemas.microsoft.com/office/powerpoint/2010/main" val="229311843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6" y="2305725"/>
            <a:ext cx="11490385" cy="2311603"/>
          </a:xfrm>
        </p:spPr>
        <p:txBody>
          <a:bodyPr>
            <a:normAutofit fontScale="70000" lnSpcReduction="20000"/>
          </a:bodyPr>
          <a:lstStyle/>
          <a:p>
            <a:pPr marL="0" indent="0" algn="just">
              <a:buNone/>
            </a:pPr>
            <a:r>
              <a:rPr lang="it-IT" sz="3200" dirty="0">
                <a:solidFill>
                  <a:schemeClr val="bg1"/>
                </a:solidFill>
                <a:effectLst/>
                <a:latin typeface="Palatino Linotype" panose="02040502050505030304" pitchFamily="18" charset="0"/>
                <a:cs typeface="Calibri" panose="020F0502020204030204" pitchFamily="34" charset="0"/>
              </a:rPr>
              <a:t>L’art. 10 della Direttiva dispone soltanto che l’omologazione è comunque richiesta se:</a:t>
            </a:r>
          </a:p>
          <a:p>
            <a:pPr algn="just">
              <a:buFont typeface="Wingdings" panose="05000000000000000000" pitchFamily="2" charset="2"/>
              <a:buChar char="§"/>
            </a:pPr>
            <a:r>
              <a:rPr lang="it-IT" sz="3200" b="1" dirty="0">
                <a:solidFill>
                  <a:schemeClr val="bg1"/>
                </a:solidFill>
                <a:effectLst/>
                <a:latin typeface="Palatino Linotype" panose="02040502050505030304" pitchFamily="18" charset="0"/>
                <a:cs typeface="Calibri" panose="020F0502020204030204" pitchFamily="34" charset="0"/>
              </a:rPr>
              <a:t>vi sono parti interessate dissenzienti </a:t>
            </a:r>
            <a:r>
              <a:rPr lang="it-IT" sz="3200" dirty="0">
                <a:solidFill>
                  <a:schemeClr val="bg1"/>
                </a:solidFill>
                <a:effectLst/>
                <a:latin typeface="Palatino Linotype" panose="02040502050505030304" pitchFamily="18" charset="0"/>
                <a:cs typeface="Calibri" panose="020F0502020204030204" pitchFamily="34" charset="0"/>
              </a:rPr>
              <a:t>(creditori e soci) sui cui diritti incide il piano</a:t>
            </a:r>
          </a:p>
          <a:p>
            <a:pPr algn="just">
              <a:buFont typeface="Wingdings" panose="05000000000000000000" pitchFamily="2" charset="2"/>
              <a:buChar char="§"/>
            </a:pPr>
            <a:r>
              <a:rPr lang="it-IT" sz="3200" b="1" dirty="0">
                <a:solidFill>
                  <a:schemeClr val="bg1"/>
                </a:solidFill>
                <a:effectLst/>
                <a:latin typeface="Palatino Linotype" panose="02040502050505030304" pitchFamily="18" charset="0"/>
                <a:cs typeface="Calibri" panose="020F0502020204030204" pitchFamily="34" charset="0"/>
              </a:rPr>
              <a:t>il piano prevede nuovi finanziamenti </a:t>
            </a:r>
            <a:r>
              <a:rPr lang="it-IT" sz="3200" dirty="0">
                <a:solidFill>
                  <a:schemeClr val="bg1"/>
                </a:solidFill>
                <a:effectLst/>
                <a:latin typeface="Palatino Linotype" panose="02040502050505030304" pitchFamily="18" charset="0"/>
                <a:cs typeface="Calibri" panose="020F0502020204030204" pitchFamily="34" charset="0"/>
              </a:rPr>
              <a:t>perché il nuovo debito grava sull’attivo dell’impresa in ristrutturazione</a:t>
            </a:r>
          </a:p>
          <a:p>
            <a:pPr algn="just">
              <a:buFont typeface="Wingdings" panose="05000000000000000000" pitchFamily="2" charset="2"/>
              <a:buChar char="§"/>
            </a:pPr>
            <a:r>
              <a:rPr lang="it-IT" sz="3200" b="1" dirty="0">
                <a:solidFill>
                  <a:schemeClr val="bg1"/>
                </a:solidFill>
                <a:effectLst/>
                <a:latin typeface="Palatino Linotype" panose="02040502050505030304" pitchFamily="18" charset="0"/>
                <a:cs typeface="Calibri" panose="020F0502020204030204" pitchFamily="34" charset="0"/>
              </a:rPr>
              <a:t>il piano prevede la perdita di oltre il 25% della forza lavoro</a:t>
            </a:r>
          </a:p>
          <a:p>
            <a:pPr marL="0" indent="0" algn="just">
              <a:buNone/>
            </a:pPr>
            <a:endParaRPr lang="it-IT" sz="3200"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16</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64C45D81-943C-1775-85FD-DC0F219EFB16}"/>
              </a:ext>
            </a:extLst>
          </p:cNvPr>
          <p:cNvSpPr txBox="1">
            <a:spLocks/>
          </p:cNvSpPr>
          <p:nvPr/>
        </p:nvSpPr>
        <p:spPr>
          <a:xfrm>
            <a:off x="307588" y="1520929"/>
            <a:ext cx="1149038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L’OMOLOGAZIONE </a:t>
            </a:r>
          </a:p>
        </p:txBody>
      </p:sp>
      <p:sp>
        <p:nvSpPr>
          <p:cNvPr id="9" name="Titolo 1">
            <a:extLst>
              <a:ext uri="{FF2B5EF4-FFF2-40B4-BE49-F238E27FC236}">
                <a16:creationId xmlns:a16="http://schemas.microsoft.com/office/drawing/2014/main" id="{3395A374-B610-68A2-F7D5-DD5F33ABC08C}"/>
              </a:ext>
            </a:extLst>
          </p:cNvPr>
          <p:cNvSpPr>
            <a:spLocks noGrp="1"/>
          </p:cNvSpPr>
          <p:nvPr>
            <p:ph type="title"/>
          </p:nvPr>
        </p:nvSpPr>
        <p:spPr>
          <a:xfrm>
            <a:off x="350806" y="4996890"/>
            <a:ext cx="11490385" cy="1024348"/>
          </a:xfrm>
        </p:spPr>
        <p:txBody>
          <a:bodyPr>
            <a:noAutofit/>
          </a:bodyPr>
          <a:lstStyle/>
          <a:p>
            <a:pPr>
              <a:lnSpc>
                <a:spcPct val="100000"/>
              </a:lnSpc>
              <a:spcAft>
                <a:spcPts val="600"/>
              </a:spcAft>
            </a:pPr>
            <a:r>
              <a:rPr lang="it-IT" sz="2000" i="1" dirty="0">
                <a:solidFill>
                  <a:srgbClr val="851528"/>
                </a:solidFill>
                <a:effectLst/>
              </a:rPr>
              <a:t>RISTRUTTURAZIONI AZIENDALI – «IL PIANO DI RISTRUTTURAZIONE SOGGETTO AD OMOLOGAZIONE» – LUCIANO PANZANI – 26 AGOSTO 2022 – PAGINE 6 E 7 </a:t>
            </a:r>
          </a:p>
        </p:txBody>
      </p:sp>
    </p:spTree>
    <p:extLst>
      <p:ext uri="{BB962C8B-B14F-4D97-AF65-F5344CB8AC3E}">
        <p14:creationId xmlns:p14="http://schemas.microsoft.com/office/powerpoint/2010/main" val="224423324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569051"/>
            <a:ext cx="11490385" cy="2551225"/>
          </a:xfrm>
        </p:spPr>
        <p:txBody>
          <a:bodyPr>
            <a:normAutofit fontScale="92500" lnSpcReduction="20000"/>
          </a:bodyPr>
          <a:lstStyle/>
          <a:p>
            <a:pPr marL="0" indent="0" algn="just">
              <a:buNone/>
            </a:pPr>
            <a:r>
              <a:rPr lang="it-IT" sz="3200" i="1" dirty="0">
                <a:solidFill>
                  <a:schemeClr val="bg1"/>
                </a:solidFill>
                <a:effectLst/>
                <a:latin typeface="Palatino Linotype" panose="02040502050505030304" pitchFamily="18" charset="0"/>
                <a:cs typeface="Calibri" panose="020F0502020204030204" pitchFamily="34" charset="0"/>
              </a:rPr>
              <a:t>«(…) In ciascuna classe </a:t>
            </a:r>
            <a:r>
              <a:rPr lang="it-IT" sz="3200" b="1" i="1" u="sng" dirty="0">
                <a:solidFill>
                  <a:schemeClr val="bg1"/>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la proposta è approvata se è raggiunta la maggioranza dei crediti ammessi al voto</a:t>
            </a:r>
            <a:r>
              <a:rPr lang="it-IT" sz="3200" i="1" u="sng" dirty="0">
                <a:solidFill>
                  <a:schemeClr val="bg1"/>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 </a:t>
            </a:r>
            <a:r>
              <a:rPr lang="it-IT" sz="3200" i="1" dirty="0">
                <a:solidFill>
                  <a:schemeClr val="bg1"/>
                </a:solidFill>
                <a:effectLst/>
                <a:latin typeface="Palatino Linotype" panose="02040502050505030304" pitchFamily="18" charset="0"/>
                <a:cs typeface="Calibri" panose="020F0502020204030204" pitchFamily="34" charset="0"/>
              </a:rPr>
              <a:t>oppure, </a:t>
            </a:r>
            <a:r>
              <a:rPr lang="it-IT" sz="3200" b="1" i="1" u="sng" dirty="0">
                <a:solidFill>
                  <a:schemeClr val="bg1"/>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in mancanza</a:t>
            </a:r>
            <a:r>
              <a:rPr lang="it-IT" sz="3200" b="1" i="1" dirty="0">
                <a:solidFill>
                  <a:schemeClr val="bg1"/>
                </a:solidFill>
                <a:effectLst/>
                <a:latin typeface="Palatino Linotype" panose="02040502050505030304" pitchFamily="18" charset="0"/>
                <a:cs typeface="Calibri" panose="020F0502020204030204" pitchFamily="34" charset="0"/>
              </a:rPr>
              <a:t>, </a:t>
            </a:r>
            <a:r>
              <a:rPr lang="it-IT" sz="3200" b="1" i="1" u="sng" dirty="0">
                <a:solidFill>
                  <a:schemeClr val="bg1"/>
                </a:solidFill>
                <a:effectLst/>
                <a:latin typeface="Palatino Linotype" panose="02040502050505030304" pitchFamily="18" charset="0"/>
                <a:cs typeface="Calibri" panose="020F0502020204030204" pitchFamily="34" charset="0"/>
              </a:rPr>
              <a:t>se </a:t>
            </a:r>
            <a:r>
              <a:rPr lang="it-IT" sz="3200" b="1" i="1" u="sng" dirty="0">
                <a:solidFill>
                  <a:schemeClr val="bg1"/>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hanno votato favorevolmente i due terzi dei crediti dei creditori votanti, purché abbiano votato i creditori titolari di almeno la metà del totale dei crediti della medesima classe</a:t>
            </a:r>
            <a:r>
              <a:rPr lang="it-IT" sz="3200" i="1" u="sng" dirty="0">
                <a:solidFill>
                  <a:schemeClr val="bg1"/>
                </a:solidFill>
                <a:effectLst/>
                <a:latin typeface="Palatino Linotype" panose="02040502050505030304" pitchFamily="18" charset="0"/>
                <a:cs typeface="Calibri" panose="020F0502020204030204" pitchFamily="34" charset="0"/>
              </a:rPr>
              <a:t>.»</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17</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14AE6F52-C925-9E2A-3192-DF5FF85D7200}"/>
              </a:ext>
            </a:extLst>
          </p:cNvPr>
          <p:cNvSpPr>
            <a:spLocks noGrp="1"/>
          </p:cNvSpPr>
          <p:nvPr>
            <p:ph type="title"/>
          </p:nvPr>
        </p:nvSpPr>
        <p:spPr>
          <a:xfrm>
            <a:off x="350807" y="5282547"/>
            <a:ext cx="11490385" cy="649703"/>
          </a:xfrm>
        </p:spPr>
        <p:txBody>
          <a:bodyPr>
            <a:noAutofit/>
          </a:bodyPr>
          <a:lstStyle/>
          <a:p>
            <a:pPr>
              <a:lnSpc>
                <a:spcPct val="100000"/>
              </a:lnSpc>
              <a:spcAft>
                <a:spcPts val="600"/>
              </a:spcAft>
            </a:pPr>
            <a:r>
              <a:rPr lang="it-IT" sz="2400" dirty="0">
                <a:solidFill>
                  <a:srgbClr val="851528"/>
                </a:solidFill>
                <a:effectLst/>
              </a:rPr>
              <a:t>Comma 7, art. 64-bis, D.LGS. 12 gennaio 2019 n. 14</a:t>
            </a:r>
            <a:r>
              <a:rPr lang="it-IT" sz="2400" i="1" dirty="0">
                <a:solidFill>
                  <a:srgbClr val="851528"/>
                </a:solidFill>
                <a:effectLst/>
              </a:rPr>
              <a:t> </a:t>
            </a:r>
          </a:p>
        </p:txBody>
      </p:sp>
      <p:sp>
        <p:nvSpPr>
          <p:cNvPr id="9" name="Titolo 1">
            <a:extLst>
              <a:ext uri="{FF2B5EF4-FFF2-40B4-BE49-F238E27FC236}">
                <a16:creationId xmlns:a16="http://schemas.microsoft.com/office/drawing/2014/main" id="{A65BA650-B510-3374-99A4-A751BBF8A9E9}"/>
              </a:ext>
            </a:extLst>
          </p:cNvPr>
          <p:cNvSpPr txBox="1">
            <a:spLocks/>
          </p:cNvSpPr>
          <p:nvPr/>
        </p:nvSpPr>
        <p:spPr>
          <a:xfrm>
            <a:off x="1022105" y="1603592"/>
            <a:ext cx="9944099"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APPROVAZIONE DELLA PROPOSTA </a:t>
            </a:r>
          </a:p>
        </p:txBody>
      </p:sp>
    </p:spTree>
    <p:extLst>
      <p:ext uri="{BB962C8B-B14F-4D97-AF65-F5344CB8AC3E}">
        <p14:creationId xmlns:p14="http://schemas.microsoft.com/office/powerpoint/2010/main" val="361896125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6" y="2356597"/>
            <a:ext cx="11490385" cy="2449349"/>
          </a:xfrm>
        </p:spPr>
        <p:txBody>
          <a:bodyPr>
            <a:normAutofit fontScale="62500" lnSpcReduction="20000"/>
          </a:bodyPr>
          <a:lstStyle/>
          <a:p>
            <a:pPr marL="0" indent="0" algn="just">
              <a:buNone/>
            </a:pPr>
            <a:r>
              <a:rPr lang="it-IT" sz="3200" dirty="0">
                <a:solidFill>
                  <a:schemeClr val="bg1"/>
                </a:solidFill>
                <a:effectLst/>
                <a:latin typeface="Palatino Linotype" panose="02040502050505030304" pitchFamily="18" charset="0"/>
                <a:cs typeface="Calibri" panose="020F0502020204030204" pitchFamily="34" charset="0"/>
              </a:rPr>
              <a:t>Il </a:t>
            </a:r>
            <a:r>
              <a:rPr lang="it-IT" sz="3200" b="1" u="sng" dirty="0">
                <a:solidFill>
                  <a:schemeClr val="bg1"/>
                </a:solidFill>
                <a:effectLst/>
                <a:latin typeface="Palatino Linotype" panose="02040502050505030304" pitchFamily="18" charset="0"/>
                <a:cs typeface="Calibri" panose="020F0502020204030204" pitchFamily="34" charset="0"/>
              </a:rPr>
              <a:t>PRO è sottoposto al voto dei creditori e ciascuna delle classi formate lo approva con l’assenso della maggioranza dei crediti</a:t>
            </a:r>
            <a:r>
              <a:rPr lang="it-IT" sz="3200" dirty="0">
                <a:solidFill>
                  <a:schemeClr val="bg1"/>
                </a:solidFill>
                <a:effectLst/>
                <a:latin typeface="Palatino Linotype" panose="02040502050505030304" pitchFamily="18" charset="0"/>
                <a:cs typeface="Calibri" panose="020F0502020204030204" pitchFamily="34" charset="0"/>
              </a:rPr>
              <a:t> determinata, necessariamente, </a:t>
            </a:r>
            <a:r>
              <a:rPr lang="it-IT" sz="3200" b="1" u="sng" dirty="0">
                <a:solidFill>
                  <a:schemeClr val="bg1"/>
                </a:solidFill>
                <a:effectLst/>
                <a:latin typeface="Palatino Linotype" panose="02040502050505030304" pitchFamily="18" charset="0"/>
                <a:cs typeface="Calibri" panose="020F0502020204030204" pitchFamily="34" charset="0"/>
              </a:rPr>
              <a:t>per valore e non per teste</a:t>
            </a:r>
            <a:r>
              <a:rPr lang="it-IT" sz="3200" dirty="0">
                <a:solidFill>
                  <a:schemeClr val="bg1"/>
                </a:solidFill>
                <a:effectLst/>
                <a:latin typeface="Palatino Linotype" panose="02040502050505030304" pitchFamily="18" charset="0"/>
                <a:cs typeface="Calibri" panose="020F0502020204030204" pitchFamily="34" charset="0"/>
              </a:rPr>
              <a:t>, ammessi al voto.</a:t>
            </a:r>
          </a:p>
          <a:p>
            <a:pPr marL="0" indent="0" algn="just">
              <a:buNone/>
            </a:pPr>
            <a:r>
              <a:rPr lang="it-IT" sz="3200" dirty="0">
                <a:solidFill>
                  <a:schemeClr val="bg1"/>
                </a:solidFill>
                <a:effectLst/>
                <a:latin typeface="Palatino Linotype" panose="02040502050505030304" pitchFamily="18" charset="0"/>
                <a:cs typeface="Calibri" panose="020F0502020204030204" pitchFamily="34" charset="0"/>
              </a:rPr>
              <a:t>Il PRO, quindi, </a:t>
            </a:r>
            <a:r>
              <a:rPr lang="it-IT" sz="3200" b="1" u="sng" dirty="0">
                <a:solidFill>
                  <a:schemeClr val="bg1"/>
                </a:solidFill>
                <a:effectLst/>
                <a:latin typeface="Palatino Linotype" panose="02040502050505030304" pitchFamily="18" charset="0"/>
                <a:cs typeface="Calibri" panose="020F0502020204030204" pitchFamily="34" charset="0"/>
              </a:rPr>
              <a:t>si deve ritenere approvato anche se ottiene il voto favorevole dei 2/3 dei creditori votanti per ciascuna classe, purché abbia votato almeno la metà degli aventi diritto</a:t>
            </a:r>
            <a:r>
              <a:rPr lang="it-IT" sz="3200" dirty="0">
                <a:solidFill>
                  <a:schemeClr val="bg1"/>
                </a:solidFill>
                <a:effectLst/>
                <a:latin typeface="Palatino Linotype" panose="02040502050505030304" pitchFamily="18" charset="0"/>
                <a:cs typeface="Calibri" panose="020F0502020204030204" pitchFamily="34" charset="0"/>
              </a:rPr>
              <a:t>; in tal caso, si tratta di unanimità piuttosto diluita in quanto il PRO potrebbe essere approvato dai due terzi (2/3) del cinquanta per cento (50%) dei crediti e, quindi, da un terzo (1/3) dei crediti complessivi.</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18</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4461CCAE-5471-6D4C-871A-652C9CF97EEC}"/>
              </a:ext>
            </a:extLst>
          </p:cNvPr>
          <p:cNvSpPr>
            <a:spLocks noGrp="1"/>
          </p:cNvSpPr>
          <p:nvPr>
            <p:ph type="title"/>
          </p:nvPr>
        </p:nvSpPr>
        <p:spPr>
          <a:xfrm>
            <a:off x="350807" y="5008667"/>
            <a:ext cx="11490385" cy="986691"/>
          </a:xfrm>
        </p:spPr>
        <p:txBody>
          <a:bodyPr>
            <a:noAutofit/>
          </a:bodyPr>
          <a:lstStyle/>
          <a:p>
            <a:pPr>
              <a:lnSpc>
                <a:spcPct val="100000"/>
              </a:lnSpc>
              <a:spcAft>
                <a:spcPts val="600"/>
              </a:spcAft>
            </a:pPr>
            <a:r>
              <a:rPr lang="it-IT" sz="1800" i="1" dirty="0">
                <a:solidFill>
                  <a:srgbClr val="851528"/>
                </a:solidFill>
                <a:effectLst/>
              </a:rPr>
              <a:t>EUTEKNE - «PIANO SOGGETTO A OMOLOGAZIONE» - </a:t>
            </a:r>
            <a:br>
              <a:rPr lang="it-IT" sz="1800" i="1" dirty="0">
                <a:solidFill>
                  <a:srgbClr val="851528"/>
                </a:solidFill>
                <a:effectLst/>
              </a:rPr>
            </a:br>
            <a:r>
              <a:rPr lang="it-IT" sz="1800" i="1" dirty="0">
                <a:solidFill>
                  <a:srgbClr val="851528"/>
                </a:solidFill>
                <a:effectLst/>
              </a:rPr>
              <a:t>LE NOVITA’ DEL CODICE DELLA CRISI DOPO IL DECRETO COLLETTIVO </a:t>
            </a:r>
            <a:br>
              <a:rPr lang="it-IT" sz="1800" i="1" dirty="0">
                <a:solidFill>
                  <a:srgbClr val="851528"/>
                </a:solidFill>
                <a:effectLst/>
              </a:rPr>
            </a:br>
            <a:r>
              <a:rPr lang="it-IT" sz="1800" i="1" dirty="0">
                <a:solidFill>
                  <a:srgbClr val="851528"/>
                </a:solidFill>
                <a:effectLst/>
              </a:rPr>
              <a:t>- SPECIALE - PAGINA 101 - 14 luglio 2022 </a:t>
            </a:r>
          </a:p>
        </p:txBody>
      </p:sp>
      <p:sp>
        <p:nvSpPr>
          <p:cNvPr id="9" name="Titolo 1">
            <a:extLst>
              <a:ext uri="{FF2B5EF4-FFF2-40B4-BE49-F238E27FC236}">
                <a16:creationId xmlns:a16="http://schemas.microsoft.com/office/drawing/2014/main" id="{DDBB62FD-12DB-0BE0-8705-2DF7A6182D18}"/>
              </a:ext>
            </a:extLst>
          </p:cNvPr>
          <p:cNvSpPr txBox="1">
            <a:spLocks/>
          </p:cNvSpPr>
          <p:nvPr/>
        </p:nvSpPr>
        <p:spPr>
          <a:xfrm>
            <a:off x="1022105" y="1603592"/>
            <a:ext cx="9944099"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L’esito della votazione </a:t>
            </a:r>
          </a:p>
        </p:txBody>
      </p:sp>
    </p:spTree>
    <p:extLst>
      <p:ext uri="{BB962C8B-B14F-4D97-AF65-F5344CB8AC3E}">
        <p14:creationId xmlns:p14="http://schemas.microsoft.com/office/powerpoint/2010/main" val="123610859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80201" y="2510287"/>
            <a:ext cx="11490385" cy="3122763"/>
          </a:xfrm>
        </p:spPr>
        <p:txBody>
          <a:bodyPr>
            <a:normAutofit fontScale="70000" lnSpcReduction="20000"/>
          </a:bodyPr>
          <a:lstStyle/>
          <a:p>
            <a:pPr marL="0" indent="0" algn="just">
              <a:buNone/>
            </a:pPr>
            <a:r>
              <a:rPr lang="it-IT" sz="3200" dirty="0">
                <a:solidFill>
                  <a:schemeClr val="bg1"/>
                </a:solidFill>
                <a:effectLst/>
                <a:latin typeface="Palatino Linotype" panose="02040502050505030304" pitchFamily="18" charset="0"/>
                <a:cs typeface="Calibri" panose="020F0502020204030204" pitchFamily="34" charset="0"/>
              </a:rPr>
              <a:t>Il comma 5 dell’art. 109 richiamato dall’art. 64-bis, insieme ai successimi commi 6 e 7, prevedono che il PRO risulti «</a:t>
            </a:r>
            <a:r>
              <a:rPr lang="it-IT" sz="3200" b="1" u="sng" dirty="0">
                <a:solidFill>
                  <a:schemeClr val="bg1"/>
                </a:solidFill>
                <a:effectLst/>
                <a:latin typeface="Palatino Linotype" panose="02040502050505030304" pitchFamily="18" charset="0"/>
                <a:cs typeface="Calibri" panose="020F0502020204030204" pitchFamily="34" charset="0"/>
              </a:rPr>
              <a:t>approvato se tutte le classi votano a favore</a:t>
            </a:r>
            <a:r>
              <a:rPr lang="it-IT" sz="3200" dirty="0">
                <a:solidFill>
                  <a:schemeClr val="bg1"/>
                </a:solidFill>
                <a:effectLst/>
                <a:latin typeface="Palatino Linotype" panose="02040502050505030304" pitchFamily="18" charset="0"/>
                <a:cs typeface="Calibri" panose="020F0502020204030204" pitchFamily="34" charset="0"/>
              </a:rPr>
              <a:t>».</a:t>
            </a:r>
          </a:p>
          <a:p>
            <a:pPr marL="0" indent="0" algn="just">
              <a:buNone/>
            </a:pPr>
            <a:r>
              <a:rPr lang="it-IT" sz="3200" dirty="0">
                <a:solidFill>
                  <a:schemeClr val="bg1"/>
                </a:solidFill>
                <a:effectLst/>
                <a:latin typeface="Palatino Linotype" panose="02040502050505030304" pitchFamily="18" charset="0"/>
                <a:cs typeface="Calibri" panose="020F0502020204030204" pitchFamily="34" charset="0"/>
              </a:rPr>
              <a:t>Con l’art. 64-bis si replica e si dispone, inoltre, che «</a:t>
            </a:r>
            <a:r>
              <a:rPr lang="it-IT" sz="3200" b="1" u="sng" dirty="0">
                <a:solidFill>
                  <a:schemeClr val="bg1"/>
                </a:solidFill>
                <a:effectLst/>
                <a:latin typeface="Palatino Linotype" panose="02040502050505030304" pitchFamily="18" charset="0"/>
                <a:cs typeface="Calibri" panose="020F0502020204030204" pitchFamily="34" charset="0"/>
              </a:rPr>
              <a:t>in ciascuna classe la proposta è approvata se è raggiunta la raggiunta la maggioranza dei crediti ammessi al voto</a:t>
            </a:r>
            <a:r>
              <a:rPr lang="it-IT" sz="3200" dirty="0">
                <a:solidFill>
                  <a:schemeClr val="bg1"/>
                </a:solidFill>
                <a:effectLst/>
                <a:latin typeface="Palatino Linotype" panose="02040502050505030304" pitchFamily="18" charset="0"/>
                <a:cs typeface="Calibri" panose="020F0502020204030204" pitchFamily="34" charset="0"/>
              </a:rPr>
              <a:t>» oppure «</a:t>
            </a:r>
            <a:r>
              <a:rPr lang="it-IT" sz="3200" b="1" u="sng" dirty="0">
                <a:solidFill>
                  <a:schemeClr val="bg1"/>
                </a:solidFill>
                <a:effectLst/>
                <a:latin typeface="Palatino Linotype" panose="02040502050505030304" pitchFamily="18" charset="0"/>
                <a:cs typeface="Calibri" panose="020F0502020204030204" pitchFamily="34" charset="0"/>
              </a:rPr>
              <a:t>in mancanza, se hanno votato favorevolmente i due terzi dei crediti dei creditori votanti, purché abbiano votato i creditori titolari di almeno la metà del totale dei crediti della medesima classe</a:t>
            </a:r>
            <a:r>
              <a:rPr lang="it-IT" sz="3200" dirty="0">
                <a:solidFill>
                  <a:schemeClr val="bg1"/>
                </a:solidFill>
                <a:effectLst/>
                <a:latin typeface="Palatino Linotype" panose="02040502050505030304" pitchFamily="18" charset="0"/>
                <a:cs typeface="Calibri" panose="020F0502020204030204" pitchFamily="34" charset="0"/>
              </a:rPr>
              <a:t>».</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19</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12" name="Titolo 1">
            <a:extLst>
              <a:ext uri="{FF2B5EF4-FFF2-40B4-BE49-F238E27FC236}">
                <a16:creationId xmlns:a16="http://schemas.microsoft.com/office/drawing/2014/main" id="{38AE89E2-90F8-B30E-8B8B-717F3E0E1EBB}"/>
              </a:ext>
            </a:extLst>
          </p:cNvPr>
          <p:cNvSpPr txBox="1">
            <a:spLocks/>
          </p:cNvSpPr>
          <p:nvPr/>
        </p:nvSpPr>
        <p:spPr>
          <a:xfrm>
            <a:off x="1022105" y="1603592"/>
            <a:ext cx="9944099"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L’esito della votazione </a:t>
            </a:r>
          </a:p>
        </p:txBody>
      </p:sp>
    </p:spTree>
    <p:extLst>
      <p:ext uri="{BB962C8B-B14F-4D97-AF65-F5344CB8AC3E}">
        <p14:creationId xmlns:p14="http://schemas.microsoft.com/office/powerpoint/2010/main" val="85469517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0807" y="4839159"/>
            <a:ext cx="11490385" cy="1164826"/>
          </a:xfrm>
        </p:spPr>
        <p:txBody>
          <a:bodyPr>
            <a:noAutofit/>
          </a:bodyPr>
          <a:lstStyle/>
          <a:p>
            <a:pPr>
              <a:lnSpc>
                <a:spcPct val="100000"/>
              </a:lnSpc>
              <a:spcAft>
                <a:spcPts val="600"/>
              </a:spcAft>
            </a:pPr>
            <a:r>
              <a:rPr lang="it-IT" sz="2400" dirty="0">
                <a:solidFill>
                  <a:srgbClr val="851528"/>
                </a:solidFill>
                <a:effectLst/>
              </a:rPr>
              <a:t>D.LGS. 12 gennaio 2019 n. 14 </a:t>
            </a:r>
            <a:br>
              <a:rPr lang="it-IT" sz="2400" dirty="0">
                <a:solidFill>
                  <a:srgbClr val="851528"/>
                </a:solidFill>
                <a:effectLst/>
              </a:rPr>
            </a:br>
            <a:r>
              <a:rPr lang="it-IT" sz="2400" dirty="0">
                <a:solidFill>
                  <a:srgbClr val="851528"/>
                </a:solidFill>
                <a:effectLst/>
              </a:rPr>
              <a:t>dopo le modiche introdotte con </a:t>
            </a:r>
            <a:br>
              <a:rPr lang="it-IT" sz="2400" dirty="0">
                <a:solidFill>
                  <a:srgbClr val="851528"/>
                </a:solidFill>
                <a:effectLst/>
              </a:rPr>
            </a:br>
            <a:r>
              <a:rPr lang="it-IT" sz="2400" dirty="0">
                <a:solidFill>
                  <a:srgbClr val="851528"/>
                </a:solidFill>
                <a:effectLst/>
              </a:rPr>
              <a:t>il d.lgs. 17 giugno 2022 n. 83</a:t>
            </a:r>
            <a:r>
              <a:rPr lang="it-IT" sz="2400" i="1" dirty="0">
                <a:solidFill>
                  <a:srgbClr val="851528"/>
                </a:solidFill>
                <a:effectLst/>
              </a:rPr>
              <a:t> </a:t>
            </a:r>
          </a:p>
        </p:txBody>
      </p:sp>
      <p:sp>
        <p:nvSpPr>
          <p:cNvPr id="3" name="Segnaposto contenuto 2"/>
          <p:cNvSpPr>
            <a:spLocks noGrp="1"/>
          </p:cNvSpPr>
          <p:nvPr>
            <p:ph idx="1"/>
          </p:nvPr>
        </p:nvSpPr>
        <p:spPr>
          <a:xfrm>
            <a:off x="350807" y="2628730"/>
            <a:ext cx="11490385" cy="1948196"/>
          </a:xfrm>
        </p:spPr>
        <p:txBody>
          <a:bodyPr>
            <a:normAutofit fontScale="85000" lnSpcReduction="10000"/>
          </a:bodyPr>
          <a:lstStyle/>
          <a:p>
            <a:pPr marL="514350" indent="-514350" algn="just">
              <a:buFontTx/>
              <a:buChar char="-"/>
            </a:pPr>
            <a:r>
              <a:rPr lang="it-IT" sz="3200" b="1" u="sng" dirty="0">
                <a:solidFill>
                  <a:schemeClr val="bg1"/>
                </a:solidFill>
                <a:effectLst/>
                <a:latin typeface="Palatino Linotype" panose="02040502050505030304" pitchFamily="18" charset="0"/>
                <a:cs typeface="Calibri" panose="020F0502020204030204" pitchFamily="34" charset="0"/>
              </a:rPr>
              <a:t>Art. 64-bis </a:t>
            </a:r>
            <a:r>
              <a:rPr lang="it-IT" sz="3200" b="1" dirty="0">
                <a:solidFill>
                  <a:schemeClr val="bg1"/>
                </a:solidFill>
                <a:effectLst/>
                <a:latin typeface="Palatino Linotype" panose="02040502050505030304" pitchFamily="18" charset="0"/>
                <a:cs typeface="Calibri" panose="020F0502020204030204" pitchFamily="34" charset="0"/>
              </a:rPr>
              <a:t>(Piano di ristrutturazione soggetto a omologazione - PRO)</a:t>
            </a:r>
          </a:p>
          <a:p>
            <a:pPr marL="514350" indent="-514350" algn="just">
              <a:buFontTx/>
              <a:buChar char="-"/>
            </a:pPr>
            <a:r>
              <a:rPr lang="it-IT" sz="3200" b="1" u="sng" dirty="0">
                <a:solidFill>
                  <a:schemeClr val="bg1"/>
                </a:solidFill>
                <a:effectLst/>
                <a:latin typeface="Palatino Linotype" panose="02040502050505030304" pitchFamily="18" charset="0"/>
                <a:cs typeface="Calibri" panose="020F0502020204030204" pitchFamily="34" charset="0"/>
              </a:rPr>
              <a:t>Art. 64-ter </a:t>
            </a:r>
            <a:r>
              <a:rPr lang="it-IT" sz="3200" b="1" dirty="0">
                <a:solidFill>
                  <a:schemeClr val="bg1"/>
                </a:solidFill>
                <a:effectLst/>
                <a:latin typeface="Palatino Linotype" panose="02040502050505030304" pitchFamily="18" charset="0"/>
                <a:cs typeface="Calibri" panose="020F0502020204030204" pitchFamily="34" charset="0"/>
              </a:rPr>
              <a:t>(Mancata approvazione di tutte le classi)</a:t>
            </a:r>
          </a:p>
          <a:p>
            <a:pPr marL="514350" indent="-514350" algn="just">
              <a:buFontTx/>
              <a:buChar char="-"/>
            </a:pPr>
            <a:r>
              <a:rPr lang="it-IT" sz="3200" b="1" u="sng" dirty="0">
                <a:solidFill>
                  <a:schemeClr val="bg1"/>
                </a:solidFill>
                <a:effectLst/>
                <a:latin typeface="Palatino Linotype" panose="02040502050505030304" pitchFamily="18" charset="0"/>
                <a:cs typeface="Calibri" panose="020F0502020204030204" pitchFamily="34" charset="0"/>
              </a:rPr>
              <a:t>Art. 64-quater </a:t>
            </a:r>
            <a:r>
              <a:rPr lang="it-IT" sz="3200" b="1" dirty="0">
                <a:solidFill>
                  <a:schemeClr val="bg1"/>
                </a:solidFill>
                <a:effectLst/>
                <a:latin typeface="Palatino Linotype" panose="02040502050505030304" pitchFamily="18" charset="0"/>
                <a:cs typeface="Calibri" panose="020F0502020204030204" pitchFamily="34" charset="0"/>
              </a:rPr>
              <a:t>(Conversione del PRO in concordato preventivo)</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0AEE2056-0B28-2255-335D-D75CB7021457}"/>
              </a:ext>
            </a:extLst>
          </p:cNvPr>
          <p:cNvSpPr txBox="1">
            <a:spLocks/>
          </p:cNvSpPr>
          <p:nvPr/>
        </p:nvSpPr>
        <p:spPr>
          <a:xfrm>
            <a:off x="350807" y="1603592"/>
            <a:ext cx="11268974"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I riferimenti normativi </a:t>
            </a:r>
          </a:p>
        </p:txBody>
      </p:sp>
    </p:spTree>
    <p:extLst>
      <p:ext uri="{BB962C8B-B14F-4D97-AF65-F5344CB8AC3E}">
        <p14:creationId xmlns:p14="http://schemas.microsoft.com/office/powerpoint/2010/main" val="32695305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80201" y="2510287"/>
            <a:ext cx="11490385" cy="2545241"/>
          </a:xfrm>
        </p:spPr>
        <p:txBody>
          <a:bodyPr>
            <a:normAutofit fontScale="92500" lnSpcReduction="20000"/>
          </a:bodyPr>
          <a:lstStyle/>
          <a:p>
            <a:pPr marL="0" indent="0" algn="just">
              <a:buNone/>
            </a:pPr>
            <a:r>
              <a:rPr lang="it-IT" sz="3200" dirty="0">
                <a:solidFill>
                  <a:schemeClr val="bg1"/>
                </a:solidFill>
                <a:effectLst/>
                <a:latin typeface="Palatino Linotype" panose="02040502050505030304" pitchFamily="18" charset="0"/>
                <a:cs typeface="Calibri" panose="020F0502020204030204" pitchFamily="34" charset="0"/>
              </a:rPr>
              <a:t>La regola dell’unanimità introdotta dall’art. 9, § 6 della Direttiva UE </a:t>
            </a:r>
            <a:r>
              <a:rPr lang="it-IT" sz="3200" b="1" u="sng" dirty="0">
                <a:solidFill>
                  <a:schemeClr val="bg1"/>
                </a:solidFill>
                <a:effectLst/>
                <a:latin typeface="Palatino Linotype" panose="02040502050505030304" pitchFamily="18" charset="0"/>
                <a:cs typeface="Calibri" panose="020F0502020204030204" pitchFamily="34" charset="0"/>
              </a:rPr>
              <a:t>è collegata non tanto al contenuto del piano </a:t>
            </a:r>
            <a:r>
              <a:rPr lang="it-IT" sz="3200" dirty="0">
                <a:solidFill>
                  <a:schemeClr val="bg1"/>
                </a:solidFill>
                <a:effectLst/>
                <a:latin typeface="Palatino Linotype" panose="02040502050505030304" pitchFamily="18" charset="0"/>
                <a:cs typeface="Calibri" panose="020F0502020204030204" pitchFamily="34" charset="0"/>
              </a:rPr>
              <a:t>e, in particolare all’assenza o meno di vincoli distributivi </a:t>
            </a:r>
            <a:r>
              <a:rPr lang="it-IT" sz="3200" b="1" u="sng" dirty="0">
                <a:solidFill>
                  <a:schemeClr val="bg1"/>
                </a:solidFill>
                <a:effectLst/>
                <a:latin typeface="Palatino Linotype" panose="02040502050505030304" pitchFamily="18" charset="0"/>
                <a:cs typeface="Calibri" panose="020F0502020204030204" pitchFamily="34" charset="0"/>
              </a:rPr>
              <a:t>quanto alla possibilità che, nel caso di mancanza di classi dissenzienti, si possa prescindere dall’omologazione giudiziale</a:t>
            </a:r>
            <a:r>
              <a:rPr lang="it-IT" sz="3200" dirty="0">
                <a:solidFill>
                  <a:schemeClr val="bg1"/>
                </a:solidFill>
                <a:effectLst/>
                <a:latin typeface="Palatino Linotype" panose="02040502050505030304" pitchFamily="18" charset="0"/>
                <a:cs typeface="Calibri" panose="020F0502020204030204" pitchFamily="34" charset="0"/>
              </a:rPr>
              <a:t>.</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20</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12" name="Titolo 1">
            <a:extLst>
              <a:ext uri="{FF2B5EF4-FFF2-40B4-BE49-F238E27FC236}">
                <a16:creationId xmlns:a16="http://schemas.microsoft.com/office/drawing/2014/main" id="{38AE89E2-90F8-B30E-8B8B-717F3E0E1EBB}"/>
              </a:ext>
            </a:extLst>
          </p:cNvPr>
          <p:cNvSpPr txBox="1">
            <a:spLocks/>
          </p:cNvSpPr>
          <p:nvPr/>
        </p:nvSpPr>
        <p:spPr>
          <a:xfrm>
            <a:off x="586596" y="1603592"/>
            <a:ext cx="1125459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L’UNANIMITA’ DELLA VOTAZIONE - PARERE </a:t>
            </a:r>
          </a:p>
        </p:txBody>
      </p:sp>
      <p:sp>
        <p:nvSpPr>
          <p:cNvPr id="8" name="Titolo 1">
            <a:extLst>
              <a:ext uri="{FF2B5EF4-FFF2-40B4-BE49-F238E27FC236}">
                <a16:creationId xmlns:a16="http://schemas.microsoft.com/office/drawing/2014/main" id="{AA369698-ECF6-B75D-EA38-A35E0046C07D}"/>
              </a:ext>
            </a:extLst>
          </p:cNvPr>
          <p:cNvSpPr>
            <a:spLocks noGrp="1"/>
          </p:cNvSpPr>
          <p:nvPr>
            <p:ph type="title"/>
          </p:nvPr>
        </p:nvSpPr>
        <p:spPr>
          <a:xfrm>
            <a:off x="350807" y="5222839"/>
            <a:ext cx="11490385" cy="649703"/>
          </a:xfrm>
        </p:spPr>
        <p:txBody>
          <a:bodyPr>
            <a:noAutofit/>
          </a:bodyPr>
          <a:lstStyle/>
          <a:p>
            <a:pPr>
              <a:lnSpc>
                <a:spcPct val="100000"/>
              </a:lnSpc>
              <a:spcAft>
                <a:spcPts val="600"/>
              </a:spcAft>
            </a:pPr>
            <a:r>
              <a:rPr lang="it-IT" sz="1600" dirty="0">
                <a:solidFill>
                  <a:srgbClr val="851528"/>
                </a:solidFill>
                <a:effectLst/>
              </a:rPr>
              <a:t>CONSIGLIO DI STATO – ADUNANZA DELLA COMMISSIONE SPECIALE DEL 1° APRILE 2022 – NUMERO AFFARE 00359/2022 – SCHEMA DI DECRETO LEGISLATIVO RECANTE MODIFICHE AL CODICE DELLA CRISI D’IMPRESA E DELL’INSOLVENZA DI CUI AL DECRETO 12 GENNAIO 2019 N. 14</a:t>
            </a:r>
            <a:r>
              <a:rPr lang="it-IT" sz="1600" i="1" dirty="0">
                <a:solidFill>
                  <a:srgbClr val="851528"/>
                </a:solidFill>
                <a:effectLst/>
              </a:rPr>
              <a:t> </a:t>
            </a:r>
          </a:p>
        </p:txBody>
      </p:sp>
    </p:spTree>
    <p:extLst>
      <p:ext uri="{BB962C8B-B14F-4D97-AF65-F5344CB8AC3E}">
        <p14:creationId xmlns:p14="http://schemas.microsoft.com/office/powerpoint/2010/main" val="84250135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80201" y="2510287"/>
            <a:ext cx="11490385" cy="2545241"/>
          </a:xfrm>
        </p:spPr>
        <p:txBody>
          <a:bodyPr>
            <a:normAutofit fontScale="70000" lnSpcReduction="20000"/>
          </a:bodyPr>
          <a:lstStyle/>
          <a:p>
            <a:pPr marL="0" indent="0" algn="just">
              <a:buNone/>
            </a:pPr>
            <a:r>
              <a:rPr lang="it-IT" sz="3200" b="1" u="sng" dirty="0">
                <a:solidFill>
                  <a:schemeClr val="bg1"/>
                </a:solidFill>
                <a:effectLst/>
                <a:latin typeface="Palatino Linotype" panose="02040502050505030304" pitchFamily="18" charset="0"/>
                <a:cs typeface="Calibri" panose="020F0502020204030204" pitchFamily="34" charset="0"/>
              </a:rPr>
              <a:t>I creditori prelatizi, se pagati integralmente ma non oltre i 180 giorni, sono ammessi al voto e votano per l’intero credito</a:t>
            </a:r>
            <a:r>
              <a:rPr lang="it-IT" sz="3200" dirty="0">
                <a:solidFill>
                  <a:schemeClr val="bg1"/>
                </a:solidFill>
                <a:effectLst/>
                <a:latin typeface="Palatino Linotype" panose="02040502050505030304" pitchFamily="18" charset="0"/>
                <a:cs typeface="Calibri" panose="020F0502020204030204" pitchFamily="34" charset="0"/>
              </a:rPr>
              <a:t>.</a:t>
            </a:r>
          </a:p>
          <a:p>
            <a:pPr marL="0" indent="0" algn="just">
              <a:buNone/>
            </a:pPr>
            <a:r>
              <a:rPr lang="it-IT" sz="3200" b="1" dirty="0">
                <a:solidFill>
                  <a:schemeClr val="bg1"/>
                </a:solidFill>
                <a:effectLst/>
                <a:latin typeface="Palatino Linotype" panose="02040502050505030304" pitchFamily="18" charset="0"/>
                <a:cs typeface="Calibri" panose="020F0502020204030204" pitchFamily="34" charset="0"/>
              </a:rPr>
              <a:t>In presenza di pagamenti parziali per incapienza, anche entro 180 giorni, i detti creditori devono essere inseriti in due distinte classi </a:t>
            </a:r>
            <a:r>
              <a:rPr lang="it-IT" sz="3200" dirty="0">
                <a:solidFill>
                  <a:schemeClr val="bg1"/>
                </a:solidFill>
                <a:effectLst/>
                <a:latin typeface="Palatino Linotype" panose="02040502050505030304" pitchFamily="18" charset="0"/>
                <a:cs typeface="Calibri" panose="020F0502020204030204" pitchFamily="34" charset="0"/>
              </a:rPr>
              <a:t>ed esercitano il diritto di voto in entrambe.</a:t>
            </a:r>
          </a:p>
          <a:p>
            <a:pPr marL="0" indent="0" algn="just">
              <a:buNone/>
            </a:pPr>
            <a:r>
              <a:rPr lang="it-IT" sz="3200" dirty="0">
                <a:solidFill>
                  <a:schemeClr val="bg1"/>
                </a:solidFill>
                <a:effectLst/>
                <a:latin typeface="Palatino Linotype" panose="02040502050505030304" pitchFamily="18" charset="0"/>
                <a:cs typeface="Calibri" panose="020F0502020204030204" pitchFamily="34" charset="0"/>
              </a:rPr>
              <a:t>Si tratta di </a:t>
            </a:r>
            <a:r>
              <a:rPr lang="it-IT" sz="3200" b="1" u="sng" dirty="0">
                <a:solidFill>
                  <a:schemeClr val="bg1"/>
                </a:solidFill>
                <a:effectLst/>
                <a:latin typeface="Palatino Linotype" panose="02040502050505030304" pitchFamily="18" charset="0"/>
                <a:cs typeface="Calibri" panose="020F0502020204030204" pitchFamily="34" charset="0"/>
              </a:rPr>
              <a:t>una classe relativa alla parte che viene pagata </a:t>
            </a:r>
            <a:r>
              <a:rPr lang="it-IT" sz="3200" dirty="0">
                <a:solidFill>
                  <a:schemeClr val="bg1"/>
                </a:solidFill>
                <a:effectLst/>
                <a:latin typeface="Palatino Linotype" panose="02040502050505030304" pitchFamily="18" charset="0"/>
                <a:cs typeface="Calibri" panose="020F0502020204030204" pitchFamily="34" charset="0"/>
              </a:rPr>
              <a:t>e </a:t>
            </a:r>
            <a:r>
              <a:rPr lang="it-IT" sz="3200" b="1" u="sng" dirty="0">
                <a:solidFill>
                  <a:schemeClr val="bg1"/>
                </a:solidFill>
                <a:effectLst/>
                <a:latin typeface="Palatino Linotype" panose="02040502050505030304" pitchFamily="18" charset="0"/>
                <a:cs typeface="Calibri" panose="020F0502020204030204" pitchFamily="34" charset="0"/>
              </a:rPr>
              <a:t>una classe per la parte che non trova capienza, in qualità di chirografari</a:t>
            </a:r>
            <a:r>
              <a:rPr lang="it-IT" sz="3200" dirty="0">
                <a:solidFill>
                  <a:schemeClr val="bg1"/>
                </a:solidFill>
                <a:effectLst/>
                <a:latin typeface="Palatino Linotype" panose="02040502050505030304" pitchFamily="18" charset="0"/>
                <a:cs typeface="Calibri" panose="020F0502020204030204" pitchFamily="34" charset="0"/>
              </a:rPr>
              <a:t>.</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21</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12" name="Titolo 1">
            <a:extLst>
              <a:ext uri="{FF2B5EF4-FFF2-40B4-BE49-F238E27FC236}">
                <a16:creationId xmlns:a16="http://schemas.microsoft.com/office/drawing/2014/main" id="{38AE89E2-90F8-B30E-8B8B-717F3E0E1EBB}"/>
              </a:ext>
            </a:extLst>
          </p:cNvPr>
          <p:cNvSpPr txBox="1">
            <a:spLocks/>
          </p:cNvSpPr>
          <p:nvPr/>
        </p:nvSpPr>
        <p:spPr>
          <a:xfrm>
            <a:off x="586596" y="1603592"/>
            <a:ext cx="1125459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I CREDITORI PRELATIZI</a:t>
            </a:r>
          </a:p>
        </p:txBody>
      </p:sp>
      <p:sp>
        <p:nvSpPr>
          <p:cNvPr id="9" name="Titolo 1">
            <a:extLst>
              <a:ext uri="{FF2B5EF4-FFF2-40B4-BE49-F238E27FC236}">
                <a16:creationId xmlns:a16="http://schemas.microsoft.com/office/drawing/2014/main" id="{0F695246-AF41-A297-B7EA-726A78BCA0A3}"/>
              </a:ext>
            </a:extLst>
          </p:cNvPr>
          <p:cNvSpPr>
            <a:spLocks noGrp="1"/>
          </p:cNvSpPr>
          <p:nvPr>
            <p:ph type="title"/>
          </p:nvPr>
        </p:nvSpPr>
        <p:spPr>
          <a:xfrm>
            <a:off x="350807" y="5282547"/>
            <a:ext cx="11490385" cy="649703"/>
          </a:xfrm>
        </p:spPr>
        <p:txBody>
          <a:bodyPr>
            <a:noAutofit/>
          </a:bodyPr>
          <a:lstStyle/>
          <a:p>
            <a:pPr>
              <a:lnSpc>
                <a:spcPct val="100000"/>
              </a:lnSpc>
              <a:spcAft>
                <a:spcPts val="600"/>
              </a:spcAft>
            </a:pPr>
            <a:r>
              <a:rPr lang="it-IT" sz="2400" dirty="0">
                <a:solidFill>
                  <a:srgbClr val="851528"/>
                </a:solidFill>
                <a:effectLst/>
              </a:rPr>
              <a:t>Comma 7, art. 64-bis, D.LGS. 12 gennaio 2019 n. 14</a:t>
            </a:r>
            <a:r>
              <a:rPr lang="it-IT" sz="2400" i="1" dirty="0">
                <a:solidFill>
                  <a:srgbClr val="851528"/>
                </a:solidFill>
                <a:effectLst/>
              </a:rPr>
              <a:t> </a:t>
            </a:r>
          </a:p>
        </p:txBody>
      </p:sp>
    </p:spTree>
    <p:extLst>
      <p:ext uri="{BB962C8B-B14F-4D97-AF65-F5344CB8AC3E}">
        <p14:creationId xmlns:p14="http://schemas.microsoft.com/office/powerpoint/2010/main" val="117952968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80201" y="2510287"/>
            <a:ext cx="11490385" cy="2545241"/>
          </a:xfrm>
        </p:spPr>
        <p:txBody>
          <a:bodyPr>
            <a:normAutofit fontScale="77500" lnSpcReduction="20000"/>
          </a:bodyPr>
          <a:lstStyle/>
          <a:p>
            <a:pPr marL="0" indent="0" algn="just">
              <a:buNone/>
            </a:pPr>
            <a:r>
              <a:rPr lang="it-IT" sz="3200" dirty="0">
                <a:solidFill>
                  <a:schemeClr val="bg1"/>
                </a:solidFill>
                <a:effectLst/>
                <a:latin typeface="Palatino Linotype" panose="02040502050505030304" pitchFamily="18" charset="0"/>
                <a:cs typeface="Calibri" panose="020F0502020204030204" pitchFamily="34" charset="0"/>
              </a:rPr>
              <a:t>Per effetto del richiamo del comma 7 dell’art. 64-bis in commento, </a:t>
            </a:r>
            <a:r>
              <a:rPr lang="it-IT" sz="3200" b="1" u="sng" dirty="0">
                <a:solidFill>
                  <a:schemeClr val="bg1"/>
                </a:solidFill>
                <a:effectLst/>
                <a:latin typeface="Palatino Linotype" panose="02040502050505030304" pitchFamily="18" charset="0"/>
                <a:cs typeface="Calibri" panose="020F0502020204030204" pitchFamily="34" charset="0"/>
              </a:rPr>
              <a:t>il commissario giudiziale deve redigere una specifica relazione nella quale siano inseriti i voti favorevoli e quelli contrari dei creditori</a:t>
            </a:r>
            <a:r>
              <a:rPr lang="it-IT" sz="3200" dirty="0">
                <a:solidFill>
                  <a:schemeClr val="bg1"/>
                </a:solidFill>
                <a:effectLst/>
                <a:latin typeface="Palatino Linotype" panose="02040502050505030304" pitchFamily="18" charset="0"/>
                <a:cs typeface="Calibri" panose="020F0502020204030204" pitchFamily="34" charset="0"/>
              </a:rPr>
              <a:t>, con espressa indicazione dei nominativi dei creditori votanti e dell’ammontare dei relativi crediti nonché dei creditori che non hanno esercitato il diritto al voto e l’ammontare dei relativi crediti.</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22</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12" name="Titolo 1">
            <a:extLst>
              <a:ext uri="{FF2B5EF4-FFF2-40B4-BE49-F238E27FC236}">
                <a16:creationId xmlns:a16="http://schemas.microsoft.com/office/drawing/2014/main" id="{38AE89E2-90F8-B30E-8B8B-717F3E0E1EBB}"/>
              </a:ext>
            </a:extLst>
          </p:cNvPr>
          <p:cNvSpPr txBox="1">
            <a:spLocks/>
          </p:cNvSpPr>
          <p:nvPr/>
        </p:nvSpPr>
        <p:spPr>
          <a:xfrm>
            <a:off x="586596" y="1603592"/>
            <a:ext cx="1125459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RELAZIONE DEL COMMISSARIO GIUDIZIALE</a:t>
            </a:r>
          </a:p>
        </p:txBody>
      </p:sp>
      <p:sp>
        <p:nvSpPr>
          <p:cNvPr id="9" name="Titolo 1">
            <a:extLst>
              <a:ext uri="{FF2B5EF4-FFF2-40B4-BE49-F238E27FC236}">
                <a16:creationId xmlns:a16="http://schemas.microsoft.com/office/drawing/2014/main" id="{0F695246-AF41-A297-B7EA-726A78BCA0A3}"/>
              </a:ext>
            </a:extLst>
          </p:cNvPr>
          <p:cNvSpPr>
            <a:spLocks noGrp="1"/>
          </p:cNvSpPr>
          <p:nvPr>
            <p:ph type="title"/>
          </p:nvPr>
        </p:nvSpPr>
        <p:spPr>
          <a:xfrm>
            <a:off x="350807" y="5232387"/>
            <a:ext cx="11490385" cy="649703"/>
          </a:xfrm>
        </p:spPr>
        <p:txBody>
          <a:bodyPr>
            <a:noAutofit/>
          </a:bodyPr>
          <a:lstStyle/>
          <a:p>
            <a:pPr>
              <a:lnSpc>
                <a:spcPct val="100000"/>
              </a:lnSpc>
              <a:spcAft>
                <a:spcPts val="600"/>
              </a:spcAft>
            </a:pPr>
            <a:r>
              <a:rPr lang="it-IT" sz="2400" dirty="0">
                <a:solidFill>
                  <a:srgbClr val="851528"/>
                </a:solidFill>
                <a:effectLst/>
              </a:rPr>
              <a:t>Comma 7, art. 64-bis, D.LGS. 12 gennaio 2019 n. 14</a:t>
            </a:r>
            <a:r>
              <a:rPr lang="it-IT" sz="2400" i="1" dirty="0">
                <a:solidFill>
                  <a:srgbClr val="851528"/>
                </a:solidFill>
                <a:effectLst/>
              </a:rPr>
              <a:t> </a:t>
            </a:r>
          </a:p>
        </p:txBody>
      </p:sp>
    </p:spTree>
    <p:extLst>
      <p:ext uri="{BB962C8B-B14F-4D97-AF65-F5344CB8AC3E}">
        <p14:creationId xmlns:p14="http://schemas.microsoft.com/office/powerpoint/2010/main" val="197581465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9754" y="2009954"/>
            <a:ext cx="11490385" cy="3019246"/>
          </a:xfrm>
        </p:spPr>
        <p:txBody>
          <a:bodyPr>
            <a:noAutofit/>
          </a:bodyPr>
          <a:lstStyle/>
          <a:p>
            <a:pPr marL="0" indent="0" algn="just">
              <a:buNone/>
            </a:pPr>
            <a:r>
              <a:rPr lang="it-IT" sz="2500" b="1" u="sng" dirty="0">
                <a:solidFill>
                  <a:schemeClr val="bg1"/>
                </a:solidFill>
                <a:effectLst/>
                <a:latin typeface="Palatino Linotype" panose="02040502050505030304" pitchFamily="18" charset="0"/>
                <a:cs typeface="Calibri" panose="020F0502020204030204" pitchFamily="34" charset="0"/>
              </a:rPr>
              <a:t>Il Tribunale omologa con sentenza il piano di ristrutturazione nel caso di approvazione da parte di tutte le classi</a:t>
            </a:r>
            <a:r>
              <a:rPr lang="it-IT" sz="2500" dirty="0">
                <a:solidFill>
                  <a:schemeClr val="bg1"/>
                </a:solidFill>
                <a:effectLst/>
                <a:latin typeface="Palatino Linotype" panose="02040502050505030304" pitchFamily="18" charset="0"/>
                <a:cs typeface="Calibri" panose="020F0502020204030204" pitchFamily="34" charset="0"/>
              </a:rPr>
              <a:t>. </a:t>
            </a:r>
          </a:p>
          <a:p>
            <a:pPr marL="0" indent="0" algn="just">
              <a:buNone/>
            </a:pPr>
            <a:r>
              <a:rPr lang="it-IT" sz="2500" dirty="0">
                <a:solidFill>
                  <a:schemeClr val="bg1"/>
                </a:solidFill>
                <a:effectLst/>
                <a:latin typeface="Palatino Linotype" panose="02040502050505030304" pitchFamily="18" charset="0"/>
                <a:cs typeface="Calibri" panose="020F0502020204030204" pitchFamily="34" charset="0"/>
              </a:rPr>
              <a:t>Se con l'opposizione un creditore dissenziente eccepisce il difetto di convenienza della proposta, </a:t>
            </a:r>
            <a:r>
              <a:rPr lang="it-IT" sz="2500" b="1" dirty="0">
                <a:solidFill>
                  <a:schemeClr val="bg1"/>
                </a:solidFill>
                <a:effectLst/>
                <a:latin typeface="Palatino Linotype" panose="02040502050505030304" pitchFamily="18" charset="0"/>
                <a:cs typeface="Calibri" panose="020F0502020204030204" pitchFamily="34" charset="0"/>
              </a:rPr>
              <a:t>il Tribunale omologa il piano di ristrutturazione quando dalla proposta il credito risulta soddisfatto in misura non inferiore rispetto alla liquidazione giudiziale</a:t>
            </a:r>
            <a:r>
              <a:rPr lang="it-IT" sz="2500" dirty="0">
                <a:solidFill>
                  <a:schemeClr val="bg1"/>
                </a:solidFill>
                <a:effectLst/>
                <a:latin typeface="Palatino Linotype" panose="02040502050505030304" pitchFamily="18" charset="0"/>
                <a:cs typeface="Calibri" panose="020F0502020204030204" pitchFamily="34" charset="0"/>
              </a:rPr>
              <a:t>. </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23</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409754" y="1296213"/>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L’OMOLOGAZIONE </a:t>
            </a:r>
          </a:p>
        </p:txBody>
      </p:sp>
      <p:sp>
        <p:nvSpPr>
          <p:cNvPr id="9" name="Titolo 1">
            <a:extLst>
              <a:ext uri="{FF2B5EF4-FFF2-40B4-BE49-F238E27FC236}">
                <a16:creationId xmlns:a16="http://schemas.microsoft.com/office/drawing/2014/main" id="{C595E6EE-90A2-C417-4047-7D274906B3BE}"/>
              </a:ext>
            </a:extLst>
          </p:cNvPr>
          <p:cNvSpPr>
            <a:spLocks noGrp="1"/>
          </p:cNvSpPr>
          <p:nvPr>
            <p:ph type="title"/>
          </p:nvPr>
        </p:nvSpPr>
        <p:spPr>
          <a:xfrm>
            <a:off x="350807" y="5232387"/>
            <a:ext cx="11490385" cy="649703"/>
          </a:xfrm>
        </p:spPr>
        <p:txBody>
          <a:bodyPr>
            <a:noAutofit/>
          </a:bodyPr>
          <a:lstStyle/>
          <a:p>
            <a:pPr>
              <a:lnSpc>
                <a:spcPct val="100000"/>
              </a:lnSpc>
              <a:spcAft>
                <a:spcPts val="600"/>
              </a:spcAft>
            </a:pPr>
            <a:r>
              <a:rPr lang="it-IT" sz="2400" dirty="0">
                <a:solidFill>
                  <a:srgbClr val="851528"/>
                </a:solidFill>
                <a:effectLst/>
              </a:rPr>
              <a:t>Comma 8, art. 64-bis, D.LGS. 12 gennaio 2019 n. 14</a:t>
            </a:r>
            <a:r>
              <a:rPr lang="it-IT" sz="2400" i="1" dirty="0">
                <a:solidFill>
                  <a:srgbClr val="851528"/>
                </a:solidFill>
                <a:effectLst/>
              </a:rPr>
              <a:t> </a:t>
            </a:r>
          </a:p>
        </p:txBody>
      </p:sp>
    </p:spTree>
    <p:extLst>
      <p:ext uri="{BB962C8B-B14F-4D97-AF65-F5344CB8AC3E}">
        <p14:creationId xmlns:p14="http://schemas.microsoft.com/office/powerpoint/2010/main" val="97704090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9754" y="2009954"/>
            <a:ext cx="11490385" cy="3019246"/>
          </a:xfrm>
        </p:spPr>
        <p:txBody>
          <a:bodyPr>
            <a:noAutofit/>
          </a:bodyPr>
          <a:lstStyle/>
          <a:p>
            <a:pPr marL="0" indent="0" algn="just">
              <a:buNone/>
            </a:pPr>
            <a:r>
              <a:rPr lang="it-IT" sz="2500" dirty="0">
                <a:solidFill>
                  <a:schemeClr val="bg1"/>
                </a:solidFill>
                <a:effectLst/>
                <a:latin typeface="Palatino Linotype" panose="02040502050505030304" pitchFamily="18" charset="0"/>
                <a:cs typeface="Calibri" panose="020F0502020204030204" pitchFamily="34" charset="0"/>
              </a:rPr>
              <a:t> </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24</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409754" y="1194900"/>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L’OMOLOGAZIONE </a:t>
            </a:r>
          </a:p>
        </p:txBody>
      </p:sp>
      <p:sp>
        <p:nvSpPr>
          <p:cNvPr id="9" name="Titolo 1">
            <a:extLst>
              <a:ext uri="{FF2B5EF4-FFF2-40B4-BE49-F238E27FC236}">
                <a16:creationId xmlns:a16="http://schemas.microsoft.com/office/drawing/2014/main" id="{C595E6EE-90A2-C417-4047-7D274906B3BE}"/>
              </a:ext>
            </a:extLst>
          </p:cNvPr>
          <p:cNvSpPr>
            <a:spLocks noGrp="1"/>
          </p:cNvSpPr>
          <p:nvPr>
            <p:ph type="title"/>
          </p:nvPr>
        </p:nvSpPr>
        <p:spPr>
          <a:xfrm>
            <a:off x="409754" y="5375387"/>
            <a:ext cx="11431437" cy="649703"/>
          </a:xfrm>
        </p:spPr>
        <p:txBody>
          <a:bodyPr>
            <a:noAutofit/>
          </a:bodyPr>
          <a:lstStyle/>
          <a:p>
            <a:pPr>
              <a:lnSpc>
                <a:spcPct val="100000"/>
              </a:lnSpc>
              <a:spcAft>
                <a:spcPts val="600"/>
              </a:spcAft>
            </a:pPr>
            <a:r>
              <a:rPr lang="it-IT" sz="2400" dirty="0">
                <a:solidFill>
                  <a:srgbClr val="851528"/>
                </a:solidFill>
                <a:effectLst/>
              </a:rPr>
              <a:t>Commi 1, 2 e 3, art. 48, D.LGS. 12 gennaio 2019 n. 14</a:t>
            </a:r>
            <a:r>
              <a:rPr lang="it-IT" sz="2400" i="1" dirty="0">
                <a:solidFill>
                  <a:srgbClr val="851528"/>
                </a:solidFill>
                <a:effectLst/>
              </a:rPr>
              <a:t> </a:t>
            </a:r>
          </a:p>
        </p:txBody>
      </p:sp>
      <p:sp>
        <p:nvSpPr>
          <p:cNvPr id="12" name="CasellaDiTesto 11">
            <a:extLst>
              <a:ext uri="{FF2B5EF4-FFF2-40B4-BE49-F238E27FC236}">
                <a16:creationId xmlns:a16="http://schemas.microsoft.com/office/drawing/2014/main" id="{147A998E-6439-60BC-1D4F-6AF206A27B38}"/>
              </a:ext>
            </a:extLst>
          </p:cNvPr>
          <p:cNvSpPr txBox="1"/>
          <p:nvPr/>
        </p:nvSpPr>
        <p:spPr>
          <a:xfrm>
            <a:off x="589472" y="1865480"/>
            <a:ext cx="11192773" cy="3539430"/>
          </a:xfrm>
          <a:prstGeom prst="rect">
            <a:avLst/>
          </a:prstGeom>
          <a:noFill/>
        </p:spPr>
        <p:txBody>
          <a:bodyPr wrap="square">
            <a:spAutoFit/>
          </a:bodyPr>
          <a:lstStyle/>
          <a:p>
            <a:pPr algn="just"/>
            <a:r>
              <a:rPr lang="it-IT" sz="1600" b="1" u="sng" dirty="0">
                <a:solidFill>
                  <a:schemeClr val="bg1"/>
                </a:solidFill>
                <a:latin typeface="Palatino Linotype" panose="02040502050505030304" pitchFamily="18" charset="0"/>
                <a:cs typeface="Calibri" panose="020F0502020204030204" pitchFamily="34" charset="0"/>
              </a:rPr>
              <a:t>Se il concordato è stato approvato dai creditori ai sensi dell'articolo 109, il Tribunale fissa l'udienza in camera di consiglio per la comparizione delle parti e del commissario giudiziale, disponendo che il provvedimento sia iscritto presso l'ufficio del registro delle imprese </a:t>
            </a:r>
            <a:r>
              <a:rPr lang="it-IT" sz="1600" dirty="0">
                <a:solidFill>
                  <a:schemeClr val="bg1"/>
                </a:solidFill>
                <a:latin typeface="Palatino Linotype" panose="02040502050505030304" pitchFamily="18" charset="0"/>
                <a:cs typeface="Calibri" panose="020F0502020204030204" pitchFamily="34" charset="0"/>
              </a:rPr>
              <a:t>dove l'imprenditore ha la sede legale e, se questa differisce dalla sede effettiva, anche presso l'ufficio del luogo in cui la procedura è stata aperta nonché notificato, a cura del debitore, al commissario giudiziale e agli eventuali creditori che hanno espresso il loro dissenso.</a:t>
            </a:r>
          </a:p>
          <a:p>
            <a:pPr algn="just"/>
            <a:endParaRPr lang="it-IT" sz="1600" dirty="0">
              <a:solidFill>
                <a:schemeClr val="bg1"/>
              </a:solidFill>
              <a:latin typeface="Palatino Linotype" panose="02040502050505030304" pitchFamily="18" charset="0"/>
              <a:cs typeface="Calibri" panose="020F0502020204030204" pitchFamily="34" charset="0"/>
            </a:endParaRPr>
          </a:p>
          <a:p>
            <a:pPr marL="285750" indent="-285750" algn="just">
              <a:buFont typeface="Wingdings" panose="05000000000000000000" pitchFamily="2" charset="2"/>
              <a:buChar char="§"/>
            </a:pPr>
            <a:r>
              <a:rPr lang="it-IT" sz="1600" b="1" i="1" dirty="0">
                <a:solidFill>
                  <a:schemeClr val="bg1"/>
                </a:solidFill>
                <a:latin typeface="Palatino Linotype" panose="02040502050505030304" pitchFamily="18" charset="0"/>
                <a:cs typeface="Calibri" panose="020F0502020204030204" pitchFamily="34" charset="0"/>
              </a:rPr>
              <a:t>le opposizioni dei creditori dissenzienti e di qualsiasi interessato devono essere proposte con memoria depositata nel termine perentorio di almeno dieci giorni prima dell'udienza</a:t>
            </a:r>
            <a:r>
              <a:rPr lang="it-IT" sz="1600" i="1" dirty="0">
                <a:solidFill>
                  <a:schemeClr val="bg1"/>
                </a:solidFill>
                <a:latin typeface="Palatino Linotype" panose="02040502050505030304" pitchFamily="18" charset="0"/>
                <a:cs typeface="Calibri" panose="020F0502020204030204" pitchFamily="34" charset="0"/>
              </a:rPr>
              <a:t>. </a:t>
            </a:r>
          </a:p>
          <a:p>
            <a:pPr marL="285750" indent="-285750" algn="just">
              <a:buFont typeface="Wingdings" panose="05000000000000000000" pitchFamily="2" charset="2"/>
              <a:buChar char="§"/>
            </a:pPr>
            <a:r>
              <a:rPr lang="it-IT" sz="1600" b="1" i="1" dirty="0">
                <a:solidFill>
                  <a:schemeClr val="bg1"/>
                </a:solidFill>
                <a:latin typeface="Palatino Linotype" panose="02040502050505030304" pitchFamily="18" charset="0"/>
                <a:cs typeface="Calibri" panose="020F0502020204030204" pitchFamily="34" charset="0"/>
              </a:rPr>
              <a:t>il commissario giudiziale deve depositare il proprio motivato parere almeno cinque giorni prima dell'udienza.</a:t>
            </a:r>
            <a:r>
              <a:rPr lang="it-IT" sz="1600" i="1" dirty="0">
                <a:solidFill>
                  <a:schemeClr val="bg1"/>
                </a:solidFill>
                <a:latin typeface="Palatino Linotype" panose="02040502050505030304" pitchFamily="18" charset="0"/>
                <a:cs typeface="Calibri" panose="020F0502020204030204" pitchFamily="34" charset="0"/>
              </a:rPr>
              <a:t> </a:t>
            </a:r>
          </a:p>
          <a:p>
            <a:pPr marL="285750" indent="-285750" algn="just">
              <a:buFont typeface="Wingdings" panose="05000000000000000000" pitchFamily="2" charset="2"/>
              <a:buChar char="§"/>
            </a:pPr>
            <a:r>
              <a:rPr lang="it-IT" sz="1600" b="1" i="1" dirty="0">
                <a:solidFill>
                  <a:schemeClr val="bg1"/>
                </a:solidFill>
                <a:latin typeface="Palatino Linotype" panose="02040502050505030304" pitchFamily="18" charset="0"/>
                <a:cs typeface="Calibri" panose="020F0502020204030204" pitchFamily="34" charset="0"/>
              </a:rPr>
              <a:t>il debitore può (facoltà) depositare memorie fino a due giorni prima dell'udienza.</a:t>
            </a:r>
          </a:p>
          <a:p>
            <a:pPr algn="just"/>
            <a:endParaRPr lang="it-IT" sz="1600" b="1" u="sng" dirty="0">
              <a:solidFill>
                <a:schemeClr val="bg1"/>
              </a:solidFill>
              <a:latin typeface="Palatino Linotype" panose="02040502050505030304" pitchFamily="18" charset="0"/>
              <a:cs typeface="Calibri" panose="020F0502020204030204" pitchFamily="34" charset="0"/>
            </a:endParaRPr>
          </a:p>
          <a:p>
            <a:pPr algn="just"/>
            <a:r>
              <a:rPr lang="it-IT" sz="1600" b="1" u="sng" dirty="0">
                <a:solidFill>
                  <a:schemeClr val="bg1"/>
                </a:solidFill>
                <a:latin typeface="Palatino Linotype" panose="02040502050505030304" pitchFamily="18" charset="0"/>
                <a:cs typeface="Calibri" panose="020F0502020204030204" pitchFamily="34" charset="0"/>
              </a:rPr>
              <a:t>Il Tribunale, assunti i mezzi istruttori richiesti dalle parti o disposti d'ufficio nel rispetto di quanto previsto dall'articolo 112, comma 4, per il concordato in continuità aziendale, anche delegando uno dei componenti del collegio, omologa con sentenza il concordato.</a:t>
            </a:r>
          </a:p>
        </p:txBody>
      </p:sp>
    </p:spTree>
    <p:extLst>
      <p:ext uri="{BB962C8B-B14F-4D97-AF65-F5344CB8AC3E}">
        <p14:creationId xmlns:p14="http://schemas.microsoft.com/office/powerpoint/2010/main" val="126562332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9754" y="2009954"/>
            <a:ext cx="11490385" cy="3019246"/>
          </a:xfrm>
        </p:spPr>
        <p:txBody>
          <a:bodyPr>
            <a:noAutofit/>
          </a:bodyPr>
          <a:lstStyle/>
          <a:p>
            <a:pPr marL="0" indent="0" algn="just">
              <a:buNone/>
            </a:pPr>
            <a:r>
              <a:rPr lang="it-IT" sz="2500" dirty="0">
                <a:solidFill>
                  <a:schemeClr val="bg1"/>
                </a:solidFill>
                <a:effectLst/>
                <a:latin typeface="Palatino Linotype" panose="02040502050505030304" pitchFamily="18" charset="0"/>
                <a:cs typeface="Calibri" panose="020F0502020204030204" pitchFamily="34" charset="0"/>
              </a:rPr>
              <a:t> </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25</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409754" y="1268761"/>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LE CRITICITA’ </a:t>
            </a:r>
          </a:p>
        </p:txBody>
      </p:sp>
      <p:sp>
        <p:nvSpPr>
          <p:cNvPr id="9" name="Titolo 1">
            <a:extLst>
              <a:ext uri="{FF2B5EF4-FFF2-40B4-BE49-F238E27FC236}">
                <a16:creationId xmlns:a16="http://schemas.microsoft.com/office/drawing/2014/main" id="{C595E6EE-90A2-C417-4047-7D274906B3BE}"/>
              </a:ext>
            </a:extLst>
          </p:cNvPr>
          <p:cNvSpPr>
            <a:spLocks noGrp="1"/>
          </p:cNvSpPr>
          <p:nvPr>
            <p:ph type="title"/>
          </p:nvPr>
        </p:nvSpPr>
        <p:spPr>
          <a:xfrm>
            <a:off x="350806" y="5239921"/>
            <a:ext cx="11490385" cy="649703"/>
          </a:xfrm>
        </p:spPr>
        <p:txBody>
          <a:bodyPr>
            <a:noAutofit/>
          </a:bodyPr>
          <a:lstStyle/>
          <a:p>
            <a:pPr>
              <a:lnSpc>
                <a:spcPct val="100000"/>
              </a:lnSpc>
              <a:spcAft>
                <a:spcPts val="600"/>
              </a:spcAft>
            </a:pPr>
            <a:r>
              <a:rPr lang="it-IT" sz="2400" dirty="0">
                <a:solidFill>
                  <a:srgbClr val="851528"/>
                </a:solidFill>
                <a:effectLst/>
              </a:rPr>
              <a:t>Commi 1, 2 e 3, art. 48, D.LGS. 12 gennaio 2019 n. 14</a:t>
            </a:r>
            <a:r>
              <a:rPr lang="it-IT" sz="2400" i="1" dirty="0">
                <a:solidFill>
                  <a:srgbClr val="851528"/>
                </a:solidFill>
                <a:effectLst/>
              </a:rPr>
              <a:t> </a:t>
            </a:r>
          </a:p>
        </p:txBody>
      </p:sp>
      <p:sp>
        <p:nvSpPr>
          <p:cNvPr id="12" name="CasellaDiTesto 11">
            <a:extLst>
              <a:ext uri="{FF2B5EF4-FFF2-40B4-BE49-F238E27FC236}">
                <a16:creationId xmlns:a16="http://schemas.microsoft.com/office/drawing/2014/main" id="{147A998E-6439-60BC-1D4F-6AF206A27B38}"/>
              </a:ext>
            </a:extLst>
          </p:cNvPr>
          <p:cNvSpPr txBox="1"/>
          <p:nvPr/>
        </p:nvSpPr>
        <p:spPr>
          <a:xfrm>
            <a:off x="589472" y="2009954"/>
            <a:ext cx="11192773" cy="3170099"/>
          </a:xfrm>
          <a:prstGeom prst="rect">
            <a:avLst/>
          </a:prstGeom>
          <a:noFill/>
        </p:spPr>
        <p:txBody>
          <a:bodyPr wrap="square">
            <a:spAutoFit/>
          </a:bodyPr>
          <a:lstStyle/>
          <a:p>
            <a:pPr algn="just"/>
            <a:r>
              <a:rPr lang="it-IT" sz="2000" dirty="0">
                <a:solidFill>
                  <a:schemeClr val="bg1"/>
                </a:solidFill>
                <a:latin typeface="Palatino Linotype" panose="02040502050505030304" pitchFamily="18" charset="0"/>
                <a:cs typeface="Calibri" panose="020F0502020204030204" pitchFamily="34" charset="0"/>
              </a:rPr>
              <a:t>La dottrina, sul tema, ha da tempo evidenziato le seguenti criticità:</a:t>
            </a:r>
          </a:p>
          <a:p>
            <a:pPr algn="just"/>
            <a:endParaRPr lang="it-IT" sz="2000" dirty="0">
              <a:solidFill>
                <a:schemeClr val="bg1"/>
              </a:solidFill>
              <a:latin typeface="Palatino Linotype" panose="02040502050505030304" pitchFamily="18" charset="0"/>
              <a:cs typeface="Calibri" panose="020F0502020204030204" pitchFamily="34" charset="0"/>
            </a:endParaRPr>
          </a:p>
          <a:p>
            <a:pPr marL="285750" indent="-285750" algn="just">
              <a:buFont typeface="Wingdings" panose="05000000000000000000" pitchFamily="2" charset="2"/>
              <a:buChar char="§"/>
            </a:pPr>
            <a:r>
              <a:rPr lang="it-IT" sz="2000" b="1" u="sng" dirty="0">
                <a:solidFill>
                  <a:schemeClr val="bg1"/>
                </a:solidFill>
                <a:latin typeface="Palatino Linotype" panose="02040502050505030304" pitchFamily="18" charset="0"/>
                <a:cs typeface="Calibri" panose="020F0502020204030204" pitchFamily="34" charset="0"/>
              </a:rPr>
              <a:t>vuoto normativo con riferimento al «</a:t>
            </a:r>
            <a:r>
              <a:rPr lang="it-IT" sz="2000" b="1" i="1" u="sng" dirty="0">
                <a:solidFill>
                  <a:schemeClr val="bg1"/>
                </a:solidFill>
                <a:latin typeface="Palatino Linotype" panose="02040502050505030304" pitchFamily="18" charset="0"/>
                <a:cs typeface="Calibri" panose="020F0502020204030204" pitchFamily="34" charset="0"/>
              </a:rPr>
              <a:t>thema decidendum»</a:t>
            </a:r>
            <a:r>
              <a:rPr lang="it-IT" sz="2000" b="1" dirty="0">
                <a:solidFill>
                  <a:schemeClr val="bg1"/>
                </a:solidFill>
                <a:latin typeface="Palatino Linotype" panose="02040502050505030304" pitchFamily="18" charset="0"/>
                <a:cs typeface="Calibri" panose="020F0502020204030204" pitchFamily="34" charset="0"/>
              </a:rPr>
              <a:t> </a:t>
            </a:r>
            <a:r>
              <a:rPr lang="it-IT" sz="2000" dirty="0">
                <a:solidFill>
                  <a:schemeClr val="bg1"/>
                </a:solidFill>
                <a:latin typeface="Palatino Linotype" panose="02040502050505030304" pitchFamily="18" charset="0"/>
                <a:cs typeface="Calibri" panose="020F0502020204030204" pitchFamily="34" charset="0"/>
              </a:rPr>
              <a:t>che nel concordato trova la sua puntuale collocazione nell’art. 112 del Codice della crisi, </a:t>
            </a:r>
            <a:r>
              <a:rPr lang="it-IT" sz="2000" b="1" dirty="0">
                <a:solidFill>
                  <a:schemeClr val="bg1"/>
                </a:solidFill>
                <a:latin typeface="Palatino Linotype" panose="02040502050505030304" pitchFamily="18" charset="0"/>
                <a:cs typeface="Calibri" panose="020F0502020204030204" pitchFamily="34" charset="0"/>
              </a:rPr>
              <a:t>giacché il comma 9 dell’art. 64-bis dispone che si rendano applicabili le disposizioni di cui alle sezioni IV e VI del Capo III del Titolo IV del Codice della crisi </a:t>
            </a:r>
            <a:r>
              <a:rPr lang="it-IT" sz="2000" b="1" i="1" u="sng" dirty="0">
                <a:solidFill>
                  <a:schemeClr val="bg1"/>
                </a:solidFill>
                <a:latin typeface="Palatino Linotype" panose="02040502050505030304" pitchFamily="18" charset="0"/>
                <a:cs typeface="Calibri" panose="020F0502020204030204" pitchFamily="34" charset="0"/>
              </a:rPr>
              <a:t>«ad eccezione delle disposizioni di cui agli articoli 112 e 114»</a:t>
            </a:r>
          </a:p>
          <a:p>
            <a:pPr algn="just"/>
            <a:endParaRPr lang="it-IT" sz="2000" b="1" i="1" u="sng" dirty="0">
              <a:solidFill>
                <a:schemeClr val="bg1"/>
              </a:solidFill>
              <a:latin typeface="Palatino Linotype" panose="02040502050505030304" pitchFamily="18" charset="0"/>
              <a:cs typeface="Calibri" panose="020F0502020204030204" pitchFamily="34" charset="0"/>
            </a:endParaRPr>
          </a:p>
          <a:p>
            <a:pPr marL="285750" indent="-285750" algn="just">
              <a:buFont typeface="Wingdings" panose="05000000000000000000" pitchFamily="2" charset="2"/>
              <a:buChar char="§"/>
            </a:pPr>
            <a:r>
              <a:rPr lang="it-IT" sz="2000" b="1" u="sng" dirty="0">
                <a:solidFill>
                  <a:schemeClr val="bg1"/>
                </a:solidFill>
                <a:latin typeface="Palatino Linotype" panose="02040502050505030304" pitchFamily="18" charset="0"/>
                <a:cs typeface="Calibri" panose="020F0502020204030204" pitchFamily="34" charset="0"/>
              </a:rPr>
              <a:t>assenza di riferimenti al «</a:t>
            </a:r>
            <a:r>
              <a:rPr lang="it-IT" sz="2000" b="1" i="1" u="sng" dirty="0">
                <a:solidFill>
                  <a:schemeClr val="bg1"/>
                </a:solidFill>
                <a:latin typeface="Palatino Linotype" panose="02040502050505030304" pitchFamily="18" charset="0"/>
                <a:cs typeface="Calibri" panose="020F0502020204030204" pitchFamily="34" charset="0"/>
              </a:rPr>
              <a:t>cram down fiscale e previdenziale</a:t>
            </a:r>
            <a:r>
              <a:rPr lang="it-IT" sz="2000" b="1" u="sng" dirty="0">
                <a:solidFill>
                  <a:schemeClr val="bg1"/>
                </a:solidFill>
                <a:latin typeface="Palatino Linotype" panose="02040502050505030304" pitchFamily="18" charset="0"/>
                <a:cs typeface="Calibri" panose="020F0502020204030204" pitchFamily="34" charset="0"/>
              </a:rPr>
              <a:t>»</a:t>
            </a:r>
            <a:r>
              <a:rPr lang="it-IT" sz="2000" dirty="0">
                <a:solidFill>
                  <a:schemeClr val="bg1"/>
                </a:solidFill>
                <a:latin typeface="Palatino Linotype" panose="02040502050505030304" pitchFamily="18" charset="0"/>
                <a:cs typeface="Calibri" panose="020F0502020204030204" pitchFamily="34" charset="0"/>
              </a:rPr>
              <a:t> che è stato inserito nell’art. 88 del Codice della crisi con riferimento al concordato preventivo, </a:t>
            </a:r>
            <a:r>
              <a:rPr lang="it-IT" sz="2000" b="1" u="sng" dirty="0">
                <a:solidFill>
                  <a:schemeClr val="bg1"/>
                </a:solidFill>
                <a:latin typeface="Palatino Linotype" panose="02040502050505030304" pitchFamily="18" charset="0"/>
                <a:cs typeface="Calibri" panose="020F0502020204030204" pitchFamily="34" charset="0"/>
              </a:rPr>
              <a:t>giacché l’articolo 64-bis non richiama il detto articolo 88. </a:t>
            </a:r>
            <a:endParaRPr lang="it-IT" sz="1600" b="1" u="sng" dirty="0">
              <a:solidFill>
                <a:schemeClr val="bg1"/>
              </a:solidFill>
              <a:latin typeface="Palatino Linotype" panose="02040502050505030304" pitchFamily="18" charset="0"/>
              <a:cs typeface="Calibri" panose="020F0502020204030204" pitchFamily="34" charset="0"/>
            </a:endParaRPr>
          </a:p>
        </p:txBody>
      </p:sp>
    </p:spTree>
    <p:extLst>
      <p:ext uri="{BB962C8B-B14F-4D97-AF65-F5344CB8AC3E}">
        <p14:creationId xmlns:p14="http://schemas.microsoft.com/office/powerpoint/2010/main" val="51597565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9754" y="2009953"/>
            <a:ext cx="11490385" cy="3899141"/>
          </a:xfrm>
        </p:spPr>
        <p:txBody>
          <a:bodyPr>
            <a:noAutofit/>
          </a:bodyPr>
          <a:lstStyle/>
          <a:p>
            <a:pPr marL="0" indent="0" algn="just">
              <a:buNone/>
            </a:pPr>
            <a:r>
              <a:rPr lang="it-IT" b="1" u="sng" dirty="0">
                <a:solidFill>
                  <a:schemeClr val="bg1"/>
                </a:solidFill>
                <a:effectLst/>
                <a:latin typeface="Palatino Linotype" panose="02040502050505030304" pitchFamily="18" charset="0"/>
              </a:rPr>
              <a:t>Nel caso in cui il piano «non» sia stato approvato da tutte le classi</a:t>
            </a:r>
            <a:r>
              <a:rPr lang="it-IT" dirty="0">
                <a:solidFill>
                  <a:schemeClr val="bg1"/>
                </a:solidFill>
                <a:effectLst/>
                <a:latin typeface="Palatino Linotype" panose="02040502050505030304" pitchFamily="18" charset="0"/>
              </a:rPr>
              <a:t>, in sede di approvazione definitiva per l’inserimento nel C.C.I.I., entrato in vigore in data 15 luglio 2022, </a:t>
            </a:r>
            <a:r>
              <a:rPr lang="it-IT" b="1" dirty="0">
                <a:solidFill>
                  <a:schemeClr val="bg1"/>
                </a:solidFill>
                <a:effectLst/>
                <a:latin typeface="Palatino Linotype" panose="02040502050505030304" pitchFamily="18" charset="0"/>
              </a:rPr>
              <a:t>l’art. 64 ter è stato integrato con un secondo comma, a mente del quale </a:t>
            </a:r>
            <a:r>
              <a:rPr lang="it-IT" dirty="0">
                <a:solidFill>
                  <a:schemeClr val="bg1"/>
                </a:solidFill>
                <a:effectLst/>
                <a:latin typeface="Palatino Linotype" panose="02040502050505030304" pitchFamily="18" charset="0"/>
              </a:rPr>
              <a:t>“</a:t>
            </a:r>
            <a:r>
              <a:rPr lang="it-IT" b="1" u="sng" dirty="0">
                <a:solidFill>
                  <a:schemeClr val="bg1"/>
                </a:solidFill>
                <a:effectLst/>
                <a:latin typeface="Palatino Linotype" panose="02040502050505030304" pitchFamily="18" charset="0"/>
              </a:rPr>
              <a:t>decorso il termine di cui al comma 1 senza che il debitore abbia avanzato la richiesta ivi prevista o modificato la domanda ai sensi dell’articolo 64 quater, si applica l’articolo 111</a:t>
            </a:r>
            <a:r>
              <a:rPr lang="it-IT" dirty="0">
                <a:solidFill>
                  <a:schemeClr val="bg1"/>
                </a:solidFill>
                <a:effectLst/>
                <a:latin typeface="Palatino Linotype" panose="02040502050505030304" pitchFamily="18" charset="0"/>
              </a:rPr>
              <a:t>”.</a:t>
            </a:r>
          </a:p>
          <a:p>
            <a:pPr marL="0" indent="0" algn="just">
              <a:buNone/>
            </a:pPr>
            <a:r>
              <a:rPr lang="it-IT" dirty="0">
                <a:solidFill>
                  <a:schemeClr val="bg1"/>
                </a:solidFill>
                <a:effectLst/>
                <a:latin typeface="Palatino Linotype" panose="02040502050505030304" pitchFamily="18" charset="0"/>
              </a:rPr>
              <a:t>Di conseguenza, </a:t>
            </a:r>
            <a:r>
              <a:rPr lang="it-IT" b="1" u="sng" dirty="0">
                <a:solidFill>
                  <a:schemeClr val="bg1"/>
                </a:solidFill>
                <a:effectLst/>
                <a:latin typeface="Palatino Linotype" panose="02040502050505030304" pitchFamily="18" charset="0"/>
              </a:rPr>
              <a:t>il giudice delegato deve riferire immediatamente al tribunale il mancato raggiungimento delle maggioranze richieste</a:t>
            </a:r>
            <a:r>
              <a:rPr lang="it-IT" dirty="0">
                <a:solidFill>
                  <a:schemeClr val="bg1"/>
                </a:solidFill>
                <a:effectLst/>
                <a:latin typeface="Palatino Linotype" panose="02040502050505030304" pitchFamily="18" charset="0"/>
              </a:rPr>
              <a:t> e la mancata adozione da parte dell’imprenditore delle iniziative previste dal comma 1 dell’art. 64-ter e il tribunale “</a:t>
            </a:r>
            <a:r>
              <a:rPr lang="it-IT" b="1" u="sng" dirty="0">
                <a:solidFill>
                  <a:schemeClr val="bg1"/>
                </a:solidFill>
                <a:effectLst/>
                <a:latin typeface="Palatino Linotype" panose="02040502050505030304" pitchFamily="18" charset="0"/>
              </a:rPr>
              <a:t>accertati i presupposti dell’articolo 121</a:t>
            </a:r>
            <a:r>
              <a:rPr lang="it-IT" dirty="0">
                <a:solidFill>
                  <a:schemeClr val="bg1"/>
                </a:solidFill>
                <a:effectLst/>
                <a:latin typeface="Palatino Linotype" panose="02040502050505030304" pitchFamily="18" charset="0"/>
              </a:rPr>
              <a:t>”, </a:t>
            </a:r>
            <a:r>
              <a:rPr lang="it-IT" b="1" u="sng" dirty="0">
                <a:solidFill>
                  <a:schemeClr val="bg1"/>
                </a:solidFill>
                <a:effectLst/>
                <a:latin typeface="Palatino Linotype" panose="02040502050505030304" pitchFamily="18" charset="0"/>
              </a:rPr>
              <a:t>dichiarerà con sentenza l’apertura della liquidazione giudiziale </a:t>
            </a:r>
            <a:r>
              <a:rPr lang="it-IT" dirty="0">
                <a:solidFill>
                  <a:schemeClr val="bg1"/>
                </a:solidFill>
                <a:effectLst/>
                <a:latin typeface="Palatino Linotype" panose="02040502050505030304" pitchFamily="18" charset="0"/>
              </a:rPr>
              <a:t>(art. 49, comma 1, C.C.I.I., reso applicabile dal richiamato articolo 111).</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26</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409754" y="1296213"/>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PRO NON APPROVATO DA TUTTE LE CLASSI </a:t>
            </a:r>
          </a:p>
        </p:txBody>
      </p:sp>
    </p:spTree>
    <p:extLst>
      <p:ext uri="{BB962C8B-B14F-4D97-AF65-F5344CB8AC3E}">
        <p14:creationId xmlns:p14="http://schemas.microsoft.com/office/powerpoint/2010/main" val="120793676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80201" y="1910200"/>
            <a:ext cx="11490385" cy="3488423"/>
          </a:xfrm>
        </p:spPr>
        <p:txBody>
          <a:bodyPr>
            <a:normAutofit fontScale="70000" lnSpcReduction="20000"/>
          </a:bodyPr>
          <a:lstStyle/>
          <a:p>
            <a:pPr marL="0" indent="0" algn="just">
              <a:buNone/>
            </a:pPr>
            <a:r>
              <a:rPr lang="it-IT" sz="2500" dirty="0">
                <a:solidFill>
                  <a:schemeClr val="bg1"/>
                </a:solidFill>
                <a:effectLst/>
                <a:latin typeface="Palatino Linotype" panose="02040502050505030304" pitchFamily="18" charset="0"/>
                <a:cs typeface="Calibri" panose="020F0502020204030204" pitchFamily="34" charset="0"/>
              </a:rPr>
              <a:t>Il Tribunale, definite le domande di accesso </a:t>
            </a:r>
            <a:r>
              <a:rPr lang="it-IT" sz="2500" b="1" u="sng" dirty="0">
                <a:solidFill>
                  <a:schemeClr val="bg1"/>
                </a:solidFill>
                <a:effectLst/>
                <a:latin typeface="Palatino Linotype" panose="02040502050505030304" pitchFamily="18" charset="0"/>
                <a:cs typeface="Calibri" panose="020F0502020204030204" pitchFamily="34" charset="0"/>
              </a:rPr>
              <a:t>a uno strumento di regolazione della crisi e dell'insolvenza</a:t>
            </a:r>
            <a:r>
              <a:rPr lang="it-IT" sz="2500" dirty="0">
                <a:solidFill>
                  <a:schemeClr val="bg1"/>
                </a:solidFill>
                <a:effectLst/>
                <a:latin typeface="Palatino Linotype" panose="02040502050505030304" pitchFamily="18" charset="0"/>
                <a:cs typeface="Calibri" panose="020F0502020204030204" pitchFamily="34" charset="0"/>
              </a:rPr>
              <a:t> eventualmente proposte, </a:t>
            </a:r>
            <a:r>
              <a:rPr lang="it-IT" sz="2500" b="1" u="sng" dirty="0">
                <a:solidFill>
                  <a:schemeClr val="bg1"/>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su ricorso di uno dei soggetti legittimati e accertati i presupposti dell'articolo 121</a:t>
            </a:r>
            <a:r>
              <a:rPr lang="it-IT" sz="2500" dirty="0">
                <a:solidFill>
                  <a:schemeClr val="bg1"/>
                </a:solidFill>
                <a:effectLst/>
                <a:latin typeface="Palatino Linotype" panose="02040502050505030304" pitchFamily="18" charset="0"/>
                <a:cs typeface="Calibri" panose="020F0502020204030204" pitchFamily="34" charset="0"/>
              </a:rPr>
              <a:t>, </a:t>
            </a:r>
            <a:r>
              <a:rPr lang="it-IT" sz="2500" b="1" u="sng" dirty="0">
                <a:solidFill>
                  <a:schemeClr val="bg1"/>
                </a:solidFill>
                <a:effectLst/>
                <a:latin typeface="Palatino Linotype" panose="02040502050505030304" pitchFamily="18" charset="0"/>
                <a:cs typeface="Calibri" panose="020F0502020204030204" pitchFamily="34" charset="0"/>
              </a:rPr>
              <a:t>dichiara con sentenza l'apertura della «liquidazione giudiziale».</a:t>
            </a:r>
          </a:p>
          <a:p>
            <a:pPr marL="0" indent="0" algn="ctr">
              <a:buNone/>
            </a:pPr>
            <a:r>
              <a:rPr lang="it-IT" sz="2500" u="sng" dirty="0">
                <a:solidFill>
                  <a:schemeClr val="bg1"/>
                </a:solidFill>
                <a:effectLst/>
                <a:latin typeface="Palatino Linotype" panose="02040502050505030304" pitchFamily="18" charset="0"/>
                <a:cs typeface="Calibri" panose="020F0502020204030204" pitchFamily="34" charset="0"/>
              </a:rPr>
              <a:t>ATTENZIONE</a:t>
            </a:r>
          </a:p>
          <a:p>
            <a:pPr marL="0" indent="0" algn="just">
              <a:buNone/>
            </a:pPr>
            <a:r>
              <a:rPr lang="it-IT" sz="2500" b="1" dirty="0">
                <a:solidFill>
                  <a:schemeClr val="bg1"/>
                </a:solidFill>
                <a:effectLst/>
                <a:latin typeface="Palatino Linotype" panose="02040502050505030304" pitchFamily="18" charset="0"/>
                <a:cs typeface="Calibri" panose="020F0502020204030204" pitchFamily="34" charset="0"/>
              </a:rPr>
              <a:t>Si ritiene, però, </a:t>
            </a:r>
            <a:r>
              <a:rPr lang="it-IT" sz="2500" b="1" u="sng" dirty="0">
                <a:solidFill>
                  <a:schemeClr val="bg1"/>
                </a:solidFill>
                <a:effectLst/>
                <a:latin typeface="Palatino Linotype" panose="02040502050505030304" pitchFamily="18" charset="0"/>
                <a:cs typeface="Calibri" panose="020F0502020204030204" pitchFamily="34" charset="0"/>
              </a:rPr>
              <a:t>che non sia così automatica la detta apertura stante il fatto che l’art. 64-ter (Mancata approvazione di tutte le classi), inserito dal comma 1, dell’art. 16 del d.lgs. 83/2022, prevede che se il piano non risulta approvato da tutte le classi, per quanto emerge dalla relazione depositata ai sensi dell’art. 110, il debitore entro 15 giorni dalla data di deposito di quest’ultima, se pensa di aver ottenuto l’approvazione di tutte le classi, può richiedere al Tribunale di accertare l’esito della votazione e di omologare il PRO</a:t>
            </a:r>
            <a:r>
              <a:rPr lang="it-IT" sz="2500" dirty="0">
                <a:solidFill>
                  <a:schemeClr val="bg1"/>
                </a:solidFill>
                <a:effectLst/>
                <a:latin typeface="Palatino Linotype" panose="02040502050505030304" pitchFamily="18" charset="0"/>
                <a:cs typeface="Calibri" panose="020F0502020204030204" pitchFamily="34" charset="0"/>
              </a:rPr>
              <a:t>. Inevitabile, quindi, che il Tribunale debba quantomeno attendere lo scadere dei quindici giorni, quale ulteriore termine per eseguire il riconteggio</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27</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12" name="Titolo 1">
            <a:extLst>
              <a:ext uri="{FF2B5EF4-FFF2-40B4-BE49-F238E27FC236}">
                <a16:creationId xmlns:a16="http://schemas.microsoft.com/office/drawing/2014/main" id="{38AE89E2-90F8-B30E-8B8B-717F3E0E1EBB}"/>
              </a:ext>
            </a:extLst>
          </p:cNvPr>
          <p:cNvSpPr txBox="1">
            <a:spLocks/>
          </p:cNvSpPr>
          <p:nvPr/>
        </p:nvSpPr>
        <p:spPr>
          <a:xfrm>
            <a:off x="577969" y="1260497"/>
            <a:ext cx="1125459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MANCATA APPROVAZIONE DEL PRO</a:t>
            </a:r>
          </a:p>
        </p:txBody>
      </p:sp>
      <p:sp>
        <p:nvSpPr>
          <p:cNvPr id="9" name="Titolo 1">
            <a:extLst>
              <a:ext uri="{FF2B5EF4-FFF2-40B4-BE49-F238E27FC236}">
                <a16:creationId xmlns:a16="http://schemas.microsoft.com/office/drawing/2014/main" id="{0F695246-AF41-A297-B7EA-726A78BCA0A3}"/>
              </a:ext>
            </a:extLst>
          </p:cNvPr>
          <p:cNvSpPr>
            <a:spLocks noGrp="1"/>
          </p:cNvSpPr>
          <p:nvPr>
            <p:ph type="title"/>
          </p:nvPr>
        </p:nvSpPr>
        <p:spPr>
          <a:xfrm>
            <a:off x="468700" y="5398623"/>
            <a:ext cx="11490385" cy="649703"/>
          </a:xfrm>
        </p:spPr>
        <p:txBody>
          <a:bodyPr>
            <a:noAutofit/>
          </a:bodyPr>
          <a:lstStyle/>
          <a:p>
            <a:pPr>
              <a:lnSpc>
                <a:spcPct val="100000"/>
              </a:lnSpc>
              <a:spcAft>
                <a:spcPts val="600"/>
              </a:spcAft>
            </a:pPr>
            <a:r>
              <a:rPr lang="it-IT" sz="2400" dirty="0">
                <a:solidFill>
                  <a:srgbClr val="851528"/>
                </a:solidFill>
                <a:effectLst/>
              </a:rPr>
              <a:t>Comma 1, art. 49, D.LGS. 12 gennaio 2019 n. 14</a:t>
            </a:r>
            <a:r>
              <a:rPr lang="it-IT" sz="2400" i="1" dirty="0">
                <a:solidFill>
                  <a:srgbClr val="851528"/>
                </a:solidFill>
                <a:effectLst/>
              </a:rPr>
              <a:t> </a:t>
            </a:r>
          </a:p>
        </p:txBody>
      </p:sp>
    </p:spTree>
    <p:extLst>
      <p:ext uri="{BB962C8B-B14F-4D97-AF65-F5344CB8AC3E}">
        <p14:creationId xmlns:p14="http://schemas.microsoft.com/office/powerpoint/2010/main" val="362807153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390070"/>
            <a:ext cx="11490385" cy="3605289"/>
          </a:xfrm>
        </p:spPr>
        <p:txBody>
          <a:bodyPr>
            <a:normAutofit fontScale="77500" lnSpcReduction="20000"/>
          </a:bodyPr>
          <a:lstStyle/>
          <a:p>
            <a:pPr marL="0" indent="0" algn="just">
              <a:buNone/>
            </a:pPr>
            <a:r>
              <a:rPr lang="it-IT" sz="3200" b="1" dirty="0">
                <a:solidFill>
                  <a:schemeClr val="bg1"/>
                </a:solidFill>
                <a:effectLst/>
                <a:latin typeface="Palatino Linotype" panose="02040502050505030304" pitchFamily="18" charset="0"/>
                <a:cs typeface="Calibri" panose="020F0502020204030204" pitchFamily="34" charset="0"/>
              </a:rPr>
              <a:t>Nel caso in cui il piano </a:t>
            </a:r>
            <a:r>
              <a:rPr lang="it-IT" sz="3200" b="1" u="sng" dirty="0">
                <a:solidFill>
                  <a:schemeClr val="bg1"/>
                </a:solidFill>
                <a:effectLst/>
                <a:latin typeface="Palatino Linotype" panose="02040502050505030304" pitchFamily="18" charset="0"/>
                <a:cs typeface="Calibri" panose="020F0502020204030204" pitchFamily="34" charset="0"/>
              </a:rPr>
              <a:t>«non» sia stato approvato da «tutte» le classi</a:t>
            </a:r>
            <a:r>
              <a:rPr lang="it-IT" sz="3200" b="1" dirty="0">
                <a:solidFill>
                  <a:schemeClr val="bg1"/>
                </a:solidFill>
                <a:effectLst/>
                <a:latin typeface="Palatino Linotype" panose="02040502050505030304" pitchFamily="18" charset="0"/>
                <a:cs typeface="Calibri" panose="020F0502020204030204" pitchFamily="34" charset="0"/>
              </a:rPr>
              <a:t>, infatti, </a:t>
            </a:r>
            <a:r>
              <a:rPr lang="it-IT" sz="3200" dirty="0">
                <a:solidFill>
                  <a:schemeClr val="bg1"/>
                </a:solidFill>
                <a:effectLst/>
                <a:latin typeface="Palatino Linotype" panose="02040502050505030304" pitchFamily="18" charset="0"/>
                <a:cs typeface="Calibri" panose="020F0502020204030204" pitchFamily="34" charset="0"/>
              </a:rPr>
              <a:t>per il debitore è possibile, alternativamente:</a:t>
            </a:r>
          </a:p>
          <a:p>
            <a:pPr algn="just">
              <a:buFont typeface="Wingdings" panose="05000000000000000000" pitchFamily="2" charset="2"/>
              <a:buChar char="§"/>
            </a:pPr>
            <a:r>
              <a:rPr lang="it-IT" sz="3200" b="1" u="sng" dirty="0">
                <a:solidFill>
                  <a:schemeClr val="bg1"/>
                </a:solidFill>
                <a:effectLst/>
                <a:latin typeface="Palatino Linotype" panose="02040502050505030304" pitchFamily="18" charset="0"/>
                <a:cs typeface="Calibri" panose="020F0502020204030204" pitchFamily="34" charset="0"/>
              </a:rPr>
              <a:t>chiedere al Tribunale di accertare l’esito della votazione e procedere con l’omologazione del piano</a:t>
            </a:r>
          </a:p>
          <a:p>
            <a:pPr algn="just">
              <a:buFont typeface="Wingdings" panose="05000000000000000000" pitchFamily="2" charset="2"/>
              <a:buChar char="§"/>
            </a:pPr>
            <a:r>
              <a:rPr lang="it-IT" sz="3200" b="1" u="sng" dirty="0">
                <a:solidFill>
                  <a:schemeClr val="bg1"/>
                </a:solidFill>
                <a:effectLst/>
                <a:latin typeface="Palatino Linotype" panose="02040502050505030304" pitchFamily="18" charset="0"/>
                <a:cs typeface="Calibri" panose="020F0502020204030204" pitchFamily="34" charset="0"/>
              </a:rPr>
              <a:t>modificare, ai sensi dell’art. 64-quater, la domanda e chiedere una proposta di concordato preventivo </a:t>
            </a:r>
            <a:r>
              <a:rPr lang="it-IT" sz="3200" dirty="0">
                <a:solidFill>
                  <a:schemeClr val="bg1"/>
                </a:solidFill>
                <a:effectLst/>
                <a:latin typeface="Palatino Linotype" panose="02040502050505030304" pitchFamily="18" charset="0"/>
                <a:cs typeface="Calibri" panose="020F0502020204030204" pitchFamily="34" charset="0"/>
              </a:rPr>
              <a:t>(operazione possibile anche in modo inverso, presentazione di concordato preventivo con richiesta di omologazione di un PRO)</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28</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350807" y="1603592"/>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PRO NON APPROVATO DA TUTTE LE CLASSI </a:t>
            </a:r>
          </a:p>
        </p:txBody>
      </p:sp>
    </p:spTree>
    <p:extLst>
      <p:ext uri="{BB962C8B-B14F-4D97-AF65-F5344CB8AC3E}">
        <p14:creationId xmlns:p14="http://schemas.microsoft.com/office/powerpoint/2010/main" val="41375205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035834"/>
            <a:ext cx="11490385" cy="3994030"/>
          </a:xfrm>
        </p:spPr>
        <p:txBody>
          <a:bodyPr>
            <a:normAutofit lnSpcReduction="10000"/>
          </a:bodyPr>
          <a:lstStyle/>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Se il PRO non è stato approvato da tutte le classi dei creditori e l’imprenditore non intende o non sia in condizione, non sussistendo dubbi nella correttezza dei conteggi, di richiedere che il tribunale “</a:t>
            </a:r>
            <a:r>
              <a:rPr lang="it-IT" sz="2200" i="1" dirty="0">
                <a:solidFill>
                  <a:schemeClr val="bg1"/>
                </a:solidFill>
                <a:effectLst/>
                <a:latin typeface="Palatino Linotype" panose="02040502050505030304" pitchFamily="18" charset="0"/>
                <a:cs typeface="Calibri" panose="020F0502020204030204" pitchFamily="34" charset="0"/>
              </a:rPr>
              <a:t>accerti l’esito della votazione</a:t>
            </a:r>
            <a:r>
              <a:rPr lang="it-IT" sz="2200" dirty="0">
                <a:solidFill>
                  <a:schemeClr val="bg1"/>
                </a:solidFill>
                <a:effectLst/>
                <a:latin typeface="Palatino Linotype" panose="02040502050505030304" pitchFamily="18" charset="0"/>
                <a:cs typeface="Calibri" panose="020F0502020204030204" pitchFamily="34" charset="0"/>
              </a:rPr>
              <a:t>”, </a:t>
            </a:r>
            <a:r>
              <a:rPr lang="it-IT" sz="2200" b="1" u="sng" dirty="0">
                <a:solidFill>
                  <a:schemeClr val="bg1"/>
                </a:solidFill>
                <a:effectLst/>
                <a:latin typeface="Palatino Linotype" panose="02040502050505030304" pitchFamily="18" charset="0"/>
                <a:cs typeface="Calibri" panose="020F0502020204030204" pitchFamily="34" charset="0"/>
              </a:rPr>
              <a:t>secondo quanto consentito dall’art. 64-ter, comma 1, è possibile “</a:t>
            </a:r>
            <a:r>
              <a:rPr lang="it-IT" sz="2200" b="1" i="1" u="sng" dirty="0">
                <a:solidFill>
                  <a:schemeClr val="bg1"/>
                </a:solidFill>
                <a:effectLst/>
                <a:latin typeface="Palatino Linotype" panose="02040502050505030304" pitchFamily="18" charset="0"/>
                <a:cs typeface="Calibri" panose="020F0502020204030204" pitchFamily="34" charset="0"/>
              </a:rPr>
              <a:t>modificare la domanda formulando una proposta di concordato e chiedendo che il tribunale pronunci il decreto</a:t>
            </a:r>
            <a:r>
              <a:rPr lang="it-IT" sz="2200" b="1" u="sng" dirty="0">
                <a:solidFill>
                  <a:schemeClr val="bg1"/>
                </a:solidFill>
                <a:effectLst/>
                <a:latin typeface="Palatino Linotype" panose="02040502050505030304" pitchFamily="18" charset="0"/>
                <a:cs typeface="Calibri" panose="020F0502020204030204" pitchFamily="34" charset="0"/>
              </a:rPr>
              <a:t>” di apertura del concordato preventivo </a:t>
            </a:r>
            <a:r>
              <a:rPr lang="it-IT" sz="2200" dirty="0">
                <a:solidFill>
                  <a:schemeClr val="bg1"/>
                </a:solidFill>
                <a:effectLst/>
                <a:latin typeface="Palatino Linotype" panose="02040502050505030304" pitchFamily="18" charset="0"/>
                <a:cs typeface="Calibri" panose="020F0502020204030204" pitchFamily="34" charset="0"/>
              </a:rPr>
              <a:t>(art. 64-quater, comma 1, C.C.I.I., che riproduce il contenuto dell’art. 64 ter, comma 1, seconda parte). </a:t>
            </a:r>
          </a:p>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Allo stesso modo </a:t>
            </a:r>
            <a:r>
              <a:rPr lang="it-IT" sz="2200" b="1" u="sng" dirty="0">
                <a:solidFill>
                  <a:schemeClr val="bg1"/>
                </a:solidFill>
                <a:effectLst/>
                <a:latin typeface="Palatino Linotype" panose="02040502050505030304" pitchFamily="18" charset="0"/>
                <a:cs typeface="Calibri" panose="020F0502020204030204" pitchFamily="34" charset="0"/>
              </a:rPr>
              <a:t>l’imprenditore può procedere, come disposto dall’art. 64 ter, comma 1, nella versione originaria </a:t>
            </a:r>
            <a:r>
              <a:rPr lang="it-IT" sz="2200" b="1" i="1" u="sng" dirty="0">
                <a:solidFill>
                  <a:schemeClr val="bg1"/>
                </a:solidFill>
                <a:effectLst/>
                <a:latin typeface="Palatino Linotype" panose="02040502050505030304" pitchFamily="18" charset="0"/>
                <a:cs typeface="Calibri" panose="020F0502020204030204" pitchFamily="34" charset="0"/>
              </a:rPr>
              <a:t>“se un creditore ha contestato il difetto di convenienza nelle osservazioni formulate ai sensi dell’articolo 107, comma 4</a:t>
            </a:r>
            <a:r>
              <a:rPr lang="it-IT" sz="2200" b="1" u="sng" dirty="0">
                <a:solidFill>
                  <a:schemeClr val="bg1"/>
                </a:solidFill>
                <a:effectLst/>
                <a:latin typeface="Palatino Linotype" panose="02040502050505030304" pitchFamily="18" charset="0"/>
                <a:cs typeface="Calibri" panose="020F0502020204030204" pitchFamily="34" charset="0"/>
              </a:rPr>
              <a:t>”.</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29</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366535" y="1351995"/>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ABBANDONO DEL PRO E CONVERSIONE </a:t>
            </a:r>
          </a:p>
        </p:txBody>
      </p:sp>
    </p:spTree>
    <p:extLst>
      <p:ext uri="{BB962C8B-B14F-4D97-AF65-F5344CB8AC3E}">
        <p14:creationId xmlns:p14="http://schemas.microsoft.com/office/powerpoint/2010/main" val="41361062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362694"/>
            <a:ext cx="11490385" cy="3632952"/>
          </a:xfrm>
        </p:spPr>
        <p:txBody>
          <a:bodyPr>
            <a:normAutofit fontScale="55000" lnSpcReduction="20000"/>
          </a:bodyPr>
          <a:lstStyle/>
          <a:p>
            <a:pPr marL="0" indent="0" algn="just">
              <a:buNone/>
            </a:pPr>
            <a:r>
              <a:rPr lang="it-IT" sz="2800" b="0" i="0" dirty="0">
                <a:solidFill>
                  <a:schemeClr val="bg1"/>
                </a:solidFill>
                <a:effectLst/>
                <a:latin typeface="Palatino Linotype" panose="02040502050505030304" pitchFamily="18" charset="0"/>
              </a:rPr>
              <a:t>L'imprenditore può presentare un piano per il soddisfacimento dei creditori, suddivisi in classi, distribuendo il valore generato dal progetto </a:t>
            </a:r>
            <a:r>
              <a:rPr lang="it-IT" sz="2800" b="1" i="0" u="sng" dirty="0">
                <a:solidFill>
                  <a:schemeClr val="bg1"/>
                </a:solidFill>
                <a:effectLst/>
                <a:latin typeface="Palatino Linotype" panose="02040502050505030304" pitchFamily="18" charset="0"/>
              </a:rPr>
              <a:t>anche in deroga agli </a:t>
            </a:r>
            <a:r>
              <a:rPr lang="it-IT" sz="2800" b="1" u="sng" dirty="0">
                <a:solidFill>
                  <a:schemeClr val="bg1"/>
                </a:solidFill>
                <a:effectLst/>
                <a:latin typeface="Palatino Linotype" panose="02040502050505030304" pitchFamily="18" charset="0"/>
              </a:rPr>
              <a:t>articoli 2740</a:t>
            </a:r>
            <a:r>
              <a:rPr lang="it-IT" sz="2800" b="1" i="0" u="sng" dirty="0">
                <a:solidFill>
                  <a:schemeClr val="bg1"/>
                </a:solidFill>
                <a:effectLst/>
                <a:latin typeface="Palatino Linotype" panose="02040502050505030304" pitchFamily="18" charset="0"/>
              </a:rPr>
              <a:t> e </a:t>
            </a:r>
            <a:r>
              <a:rPr lang="it-IT" sz="2800" b="1" u="sng" dirty="0">
                <a:solidFill>
                  <a:schemeClr val="bg1"/>
                </a:solidFill>
                <a:effectLst/>
                <a:latin typeface="Palatino Linotype" panose="02040502050505030304" pitchFamily="18" charset="0"/>
              </a:rPr>
              <a:t>2741</a:t>
            </a:r>
            <a:r>
              <a:rPr lang="it-IT" sz="2800" b="1" i="0" u="sng" dirty="0">
                <a:solidFill>
                  <a:schemeClr val="bg1"/>
                </a:solidFill>
                <a:effectLst/>
                <a:latin typeface="Palatino Linotype" panose="02040502050505030304" pitchFamily="18" charset="0"/>
              </a:rPr>
              <a:t> c.c</a:t>
            </a:r>
            <a:r>
              <a:rPr lang="it-IT" sz="2800" b="0" i="0" dirty="0">
                <a:solidFill>
                  <a:schemeClr val="bg1"/>
                </a:solidFill>
                <a:effectLst/>
                <a:latin typeface="Palatino Linotype" panose="02040502050505030304" pitchFamily="18" charset="0"/>
              </a:rPr>
              <a:t>., purché la proposta sia approvata dall'unanimità delle classi. </a:t>
            </a:r>
          </a:p>
          <a:p>
            <a:pPr marL="0" indent="0" algn="just">
              <a:buNone/>
            </a:pPr>
            <a:r>
              <a:rPr lang="it-IT" sz="2800" b="0" i="0" dirty="0">
                <a:solidFill>
                  <a:schemeClr val="bg1"/>
                </a:solidFill>
                <a:effectLst/>
                <a:latin typeface="Palatino Linotype" panose="02040502050505030304" pitchFamily="18" charset="0"/>
              </a:rPr>
              <a:t>Gli </a:t>
            </a:r>
            <a:r>
              <a:rPr lang="it-IT" sz="2800" b="1" i="0" u="sng" dirty="0">
                <a:solidFill>
                  <a:schemeClr val="bg1"/>
                </a:solidFill>
                <a:effectLst/>
                <a:latin typeface="Palatino Linotype" panose="02040502050505030304" pitchFamily="18" charset="0"/>
              </a:rPr>
              <a:t>elementi caratterizzanti la nuova procedura </a:t>
            </a:r>
            <a:r>
              <a:rPr lang="it-IT" sz="2800" b="0" i="0" dirty="0">
                <a:solidFill>
                  <a:schemeClr val="bg1"/>
                </a:solidFill>
                <a:effectLst/>
                <a:latin typeface="Palatino Linotype" panose="02040502050505030304" pitchFamily="18" charset="0"/>
              </a:rPr>
              <a:t>sono:</a:t>
            </a:r>
          </a:p>
          <a:p>
            <a:pPr algn="just">
              <a:buFont typeface="Wingdings" panose="05000000000000000000" pitchFamily="2" charset="2"/>
              <a:buChar char="§"/>
            </a:pPr>
            <a:r>
              <a:rPr lang="it-IT" sz="2800" b="0" i="0" dirty="0">
                <a:solidFill>
                  <a:schemeClr val="bg1"/>
                </a:solidFill>
                <a:effectLst/>
                <a:latin typeface="Palatino Linotype" panose="02040502050505030304" pitchFamily="18" charset="0"/>
              </a:rPr>
              <a:t>la </a:t>
            </a:r>
            <a:r>
              <a:rPr lang="it-IT" sz="2800" b="1" i="0" u="sng" dirty="0">
                <a:solidFill>
                  <a:schemeClr val="bg1"/>
                </a:solidFill>
                <a:effectLst/>
                <a:latin typeface="Palatino Linotype" panose="02040502050505030304" pitchFamily="18" charset="0"/>
              </a:rPr>
              <a:t>suddivisione dei creditori in classi</a:t>
            </a:r>
          </a:p>
          <a:p>
            <a:pPr algn="just">
              <a:buFont typeface="Wingdings" panose="05000000000000000000" pitchFamily="2" charset="2"/>
              <a:buChar char="§"/>
            </a:pPr>
            <a:r>
              <a:rPr lang="it-IT" sz="2800" b="0" i="0" dirty="0">
                <a:solidFill>
                  <a:schemeClr val="bg1"/>
                </a:solidFill>
                <a:effectLst/>
                <a:latin typeface="Palatino Linotype" panose="02040502050505030304" pitchFamily="18" charset="0"/>
              </a:rPr>
              <a:t>la </a:t>
            </a:r>
            <a:r>
              <a:rPr lang="it-IT" sz="2800" b="1" i="0" u="sng" dirty="0">
                <a:solidFill>
                  <a:schemeClr val="bg1"/>
                </a:solidFill>
                <a:effectLst/>
                <a:latin typeface="Palatino Linotype" panose="02040502050505030304" pitchFamily="18" charset="0"/>
              </a:rPr>
              <a:t>distribuzione del valore generato dal piano con possibilità di deroga all'</a:t>
            </a:r>
            <a:r>
              <a:rPr lang="it-IT" sz="2800" b="1" u="sng" dirty="0">
                <a:solidFill>
                  <a:schemeClr val="bg1"/>
                </a:solidFill>
                <a:effectLst/>
                <a:latin typeface="Palatino Linotype" panose="02040502050505030304" pitchFamily="18" charset="0"/>
              </a:rPr>
              <a:t>art. 2740</a:t>
            </a:r>
            <a:r>
              <a:rPr lang="it-IT" sz="2800" b="1" i="0" u="sng" dirty="0">
                <a:solidFill>
                  <a:schemeClr val="bg1"/>
                </a:solidFill>
                <a:effectLst/>
                <a:latin typeface="Palatino Linotype" panose="02040502050505030304" pitchFamily="18" charset="0"/>
              </a:rPr>
              <a:t> c.c.</a:t>
            </a:r>
            <a:endParaRPr lang="it-IT" sz="2800" b="0" i="0" dirty="0">
              <a:solidFill>
                <a:schemeClr val="bg1"/>
              </a:solidFill>
              <a:effectLst/>
              <a:latin typeface="Palatino Linotype" panose="02040502050505030304" pitchFamily="18" charset="0"/>
            </a:endParaRPr>
          </a:p>
          <a:p>
            <a:pPr algn="just">
              <a:buFont typeface="Wingdings" panose="05000000000000000000" pitchFamily="2" charset="2"/>
              <a:buChar char="§"/>
            </a:pPr>
            <a:r>
              <a:rPr lang="it-IT" sz="2800" b="0" i="0" dirty="0">
                <a:solidFill>
                  <a:schemeClr val="bg1"/>
                </a:solidFill>
                <a:effectLst/>
                <a:latin typeface="Palatino Linotype" panose="02040502050505030304" pitchFamily="18" charset="0"/>
              </a:rPr>
              <a:t>la </a:t>
            </a:r>
            <a:r>
              <a:rPr lang="it-IT" sz="2800" b="1" i="0" u="sng" dirty="0">
                <a:solidFill>
                  <a:schemeClr val="bg1"/>
                </a:solidFill>
                <a:effectLst/>
                <a:latin typeface="Palatino Linotype" panose="02040502050505030304" pitchFamily="18" charset="0"/>
              </a:rPr>
              <a:t>distribuzione del valore generato dal piano con possibilità di deroga all'</a:t>
            </a:r>
            <a:r>
              <a:rPr lang="it-IT" sz="2800" b="1" u="sng" dirty="0">
                <a:solidFill>
                  <a:schemeClr val="bg1"/>
                </a:solidFill>
                <a:effectLst/>
                <a:latin typeface="Palatino Linotype" panose="02040502050505030304" pitchFamily="18" charset="0"/>
              </a:rPr>
              <a:t>art. 2741</a:t>
            </a:r>
            <a:r>
              <a:rPr lang="it-IT" sz="2800" b="1" i="0" u="sng" dirty="0">
                <a:solidFill>
                  <a:schemeClr val="bg1"/>
                </a:solidFill>
                <a:effectLst/>
                <a:latin typeface="Palatino Linotype" panose="02040502050505030304" pitchFamily="18" charset="0"/>
              </a:rPr>
              <a:t> c.c</a:t>
            </a:r>
            <a:r>
              <a:rPr lang="it-IT" sz="2800" b="1" i="0" dirty="0">
                <a:solidFill>
                  <a:schemeClr val="bg1"/>
                </a:solidFill>
                <a:effectLst/>
                <a:latin typeface="Palatino Linotype" panose="02040502050505030304" pitchFamily="18" charset="0"/>
              </a:rPr>
              <a:t>.- </a:t>
            </a:r>
            <a:r>
              <a:rPr lang="it-IT" sz="2800" b="0" i="0" dirty="0">
                <a:solidFill>
                  <a:schemeClr val="bg1"/>
                </a:solidFill>
                <a:effectLst/>
                <a:latin typeface="Palatino Linotype" panose="02040502050505030304" pitchFamily="18" charset="0"/>
              </a:rPr>
              <a:t>Il PRO non richiama il comma 5 </a:t>
            </a:r>
            <a:r>
              <a:rPr lang="it-IT" sz="2800" i="0" dirty="0">
                <a:solidFill>
                  <a:schemeClr val="bg1"/>
                </a:solidFill>
                <a:effectLst/>
                <a:latin typeface="Palatino Linotype" panose="02040502050505030304" pitchFamily="18" charset="0"/>
              </a:rPr>
              <a:t>dell'</a:t>
            </a:r>
            <a:r>
              <a:rPr lang="it-IT" sz="2800" dirty="0">
                <a:solidFill>
                  <a:schemeClr val="bg1"/>
                </a:solidFill>
                <a:effectLst/>
                <a:latin typeface="Palatino Linotype" panose="02040502050505030304" pitchFamily="18" charset="0"/>
              </a:rPr>
              <a:t>art. 84</a:t>
            </a:r>
            <a:r>
              <a:rPr lang="it-IT" sz="2800" i="0" dirty="0">
                <a:solidFill>
                  <a:schemeClr val="bg1"/>
                </a:solidFill>
                <a:effectLst/>
                <a:latin typeface="Palatino Linotype" panose="02040502050505030304" pitchFamily="18" charset="0"/>
              </a:rPr>
              <a:t> </a:t>
            </a:r>
            <a:r>
              <a:rPr lang="it-IT" sz="2800" b="0" i="0" dirty="0">
                <a:solidFill>
                  <a:schemeClr val="bg1"/>
                </a:solidFill>
                <a:effectLst/>
                <a:latin typeface="Palatino Linotype" panose="02040502050505030304" pitchFamily="18" charset="0"/>
              </a:rPr>
              <a:t>del d.lgs. 14/2019 e ciò significa che </a:t>
            </a:r>
            <a:r>
              <a:rPr lang="it-IT" sz="2800" b="1" i="0" u="sng" dirty="0">
                <a:solidFill>
                  <a:schemeClr val="bg1"/>
                </a:solidFill>
                <a:effectLst/>
                <a:latin typeface="Palatino Linotype" panose="02040502050505030304" pitchFamily="18" charset="0"/>
              </a:rPr>
              <a:t>i privilegiati potrebbero essere soddisfatti in misura deteriore rispetto al realizzo dei beni sui quali esercitano la prelazione</a:t>
            </a:r>
            <a:endParaRPr lang="it-IT" sz="2800" b="0" i="0" dirty="0">
              <a:solidFill>
                <a:schemeClr val="bg1"/>
              </a:solidFill>
              <a:effectLst/>
              <a:latin typeface="Palatino Linotype" panose="02040502050505030304" pitchFamily="18" charset="0"/>
            </a:endParaRPr>
          </a:p>
          <a:p>
            <a:pPr algn="just">
              <a:buFont typeface="Wingdings" panose="05000000000000000000" pitchFamily="2" charset="2"/>
              <a:buChar char="§"/>
            </a:pPr>
            <a:r>
              <a:rPr lang="it-IT" sz="2800" b="0" i="0" dirty="0">
                <a:solidFill>
                  <a:schemeClr val="bg1"/>
                </a:solidFill>
                <a:effectLst/>
                <a:latin typeface="Palatino Linotype" panose="02040502050505030304" pitchFamily="18" charset="0"/>
              </a:rPr>
              <a:t>l'approvazione della proposta da parte dell'unanimità delle classi, indispensabile per l'omologazione. In tal modo, </a:t>
            </a:r>
            <a:r>
              <a:rPr lang="it-IT" sz="2800" b="1" i="0" u="sng" dirty="0">
                <a:solidFill>
                  <a:schemeClr val="bg1"/>
                </a:solidFill>
                <a:effectLst/>
                <a:latin typeface="Palatino Linotype" panose="02040502050505030304" pitchFamily="18" charset="0"/>
              </a:rPr>
              <a:t>la maggior flessibilità del contenuto del piano, in relazione alla libertà di soddisfacimento dei creditori, viene bilanciata da una maggiore rigidità nell'approvazione</a:t>
            </a:r>
            <a:endParaRPr lang="it-IT" sz="3200"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3</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42E583B5-260A-34BB-D607-0A76211A2080}"/>
              </a:ext>
            </a:extLst>
          </p:cNvPr>
          <p:cNvSpPr txBox="1">
            <a:spLocks/>
          </p:cNvSpPr>
          <p:nvPr/>
        </p:nvSpPr>
        <p:spPr>
          <a:xfrm>
            <a:off x="350807" y="1510414"/>
            <a:ext cx="11389744"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GLI ELEMENTI CARATTERIZZANTI </a:t>
            </a:r>
          </a:p>
        </p:txBody>
      </p:sp>
    </p:spTree>
    <p:extLst>
      <p:ext uri="{BB962C8B-B14F-4D97-AF65-F5344CB8AC3E}">
        <p14:creationId xmlns:p14="http://schemas.microsoft.com/office/powerpoint/2010/main" val="202198424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390071"/>
            <a:ext cx="11490385" cy="3389628"/>
          </a:xfrm>
        </p:spPr>
        <p:txBody>
          <a:bodyPr>
            <a:normAutofit/>
          </a:bodyPr>
          <a:lstStyle/>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L’art. 64-ter, quindi, </a:t>
            </a:r>
            <a:r>
              <a:rPr lang="it-IT" sz="2200" b="1" u="sng" dirty="0">
                <a:solidFill>
                  <a:schemeClr val="bg1"/>
                </a:solidFill>
                <a:effectLst/>
                <a:latin typeface="Palatino Linotype" panose="02040502050505030304" pitchFamily="18" charset="0"/>
                <a:cs typeface="Calibri" panose="020F0502020204030204" pitchFamily="34" charset="0"/>
              </a:rPr>
              <a:t>oltre a prevedere il riconteggio dei voti, prevede tre ipotesi in cui il debitore può abbandonare il piano e formulare una proposta di concordato</a:t>
            </a:r>
            <a:r>
              <a:rPr lang="it-IT" sz="2200" dirty="0">
                <a:solidFill>
                  <a:schemeClr val="bg1"/>
                </a:solidFill>
                <a:effectLst/>
                <a:latin typeface="Palatino Linotype" panose="02040502050505030304" pitchFamily="18" charset="0"/>
                <a:cs typeface="Calibri" panose="020F0502020204030204" pitchFamily="34" charset="0"/>
              </a:rPr>
              <a:t>, soggetta ad ammissione ai sensi dell’art. 47:</a:t>
            </a:r>
          </a:p>
          <a:p>
            <a:pPr marL="342900" indent="-342900" algn="just">
              <a:buFont typeface="+mj-lt"/>
              <a:buAutoNum type="arabicPeriod"/>
            </a:pPr>
            <a:r>
              <a:rPr lang="it-IT" sz="2200" b="1" u="sng" dirty="0">
                <a:solidFill>
                  <a:schemeClr val="bg1"/>
                </a:solidFill>
                <a:effectLst/>
                <a:latin typeface="Palatino Linotype" panose="02040502050505030304" pitchFamily="18" charset="0"/>
                <a:cs typeface="Calibri" panose="020F0502020204030204" pitchFamily="34" charset="0"/>
              </a:rPr>
              <a:t>quando risulta che il piano non è stato approvato da tutte le classi</a:t>
            </a:r>
            <a:endParaRPr lang="it-IT" sz="2200" u="sng" dirty="0">
              <a:solidFill>
                <a:schemeClr val="bg1"/>
              </a:solidFill>
              <a:effectLst/>
              <a:latin typeface="Palatino Linotype" panose="02040502050505030304" pitchFamily="18" charset="0"/>
              <a:cs typeface="Calibri" panose="020F0502020204030204" pitchFamily="34" charset="0"/>
            </a:endParaRPr>
          </a:p>
          <a:p>
            <a:pPr marL="342900" indent="-342900" algn="just">
              <a:buFont typeface="+mj-lt"/>
              <a:buAutoNum type="arabicPeriod"/>
            </a:pPr>
            <a:r>
              <a:rPr lang="it-IT" sz="2200" b="1" u="sng" dirty="0">
                <a:solidFill>
                  <a:schemeClr val="bg1"/>
                </a:solidFill>
                <a:effectLst/>
                <a:latin typeface="Palatino Linotype" panose="02040502050505030304" pitchFamily="18" charset="0"/>
                <a:cs typeface="Calibri" panose="020F0502020204030204" pitchFamily="34" charset="0"/>
              </a:rPr>
              <a:t>quando un creditore ha contestato il difetto di convenienza nelle osservazioni formulate</a:t>
            </a:r>
            <a:r>
              <a:rPr lang="it-IT" sz="2200" u="sng" dirty="0">
                <a:solidFill>
                  <a:schemeClr val="bg1"/>
                </a:solidFill>
                <a:effectLst/>
                <a:latin typeface="Palatino Linotype" panose="02040502050505030304" pitchFamily="18" charset="0"/>
                <a:cs typeface="Calibri" panose="020F0502020204030204" pitchFamily="34" charset="0"/>
              </a:rPr>
              <a:t> </a:t>
            </a:r>
            <a:r>
              <a:rPr lang="it-IT" sz="2200" dirty="0">
                <a:solidFill>
                  <a:schemeClr val="bg1"/>
                </a:solidFill>
                <a:effectLst/>
                <a:latin typeface="Palatino Linotype" panose="02040502050505030304" pitchFamily="18" charset="0"/>
                <a:cs typeface="Calibri" panose="020F0502020204030204" pitchFamily="34" charset="0"/>
              </a:rPr>
              <a:t>ai sensi dell’articolo 107, comma 4</a:t>
            </a:r>
          </a:p>
          <a:p>
            <a:pPr marL="342900" indent="-342900" algn="just">
              <a:buFont typeface="+mj-lt"/>
              <a:buAutoNum type="arabicPeriod"/>
            </a:pPr>
            <a:r>
              <a:rPr lang="it-IT" sz="2200" b="1" u="sng" dirty="0">
                <a:solidFill>
                  <a:schemeClr val="bg1"/>
                </a:solidFill>
                <a:effectLst/>
                <a:latin typeface="Palatino Linotype" panose="02040502050505030304" pitchFamily="18" charset="0"/>
                <a:cs typeface="Calibri" panose="020F0502020204030204" pitchFamily="34" charset="0"/>
              </a:rPr>
              <a:t>in ogni momento, anche al di fuori di queste due ipotesi</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30</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350807" y="1506158"/>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ABBANDONO DEL PRO E CONVERSIONE </a:t>
            </a:r>
          </a:p>
        </p:txBody>
      </p:sp>
    </p:spTree>
    <p:extLst>
      <p:ext uri="{BB962C8B-B14F-4D97-AF65-F5344CB8AC3E}">
        <p14:creationId xmlns:p14="http://schemas.microsoft.com/office/powerpoint/2010/main" val="207199218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390071"/>
            <a:ext cx="11490385" cy="2734020"/>
          </a:xfrm>
        </p:spPr>
        <p:txBody>
          <a:bodyPr>
            <a:normAutofit fontScale="77500" lnSpcReduction="20000"/>
          </a:bodyPr>
          <a:lstStyle/>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Con il passaggio si devono considerare alcune conseguenze:</a:t>
            </a:r>
          </a:p>
          <a:p>
            <a:pPr algn="just">
              <a:buFont typeface="Wingdings" panose="05000000000000000000" pitchFamily="2" charset="2"/>
              <a:buChar char="§"/>
            </a:pPr>
            <a:r>
              <a:rPr lang="it-IT" sz="2200" b="1" u="sng" dirty="0">
                <a:solidFill>
                  <a:schemeClr val="bg1"/>
                </a:solidFill>
                <a:effectLst/>
                <a:latin typeface="Palatino Linotype" panose="02040502050505030304" pitchFamily="18" charset="0"/>
                <a:cs typeface="Calibri" panose="020F0502020204030204" pitchFamily="34" charset="0"/>
              </a:rPr>
              <a:t>nel concordato preventivo non sono consentite le deroghe ampie </a:t>
            </a:r>
            <a:r>
              <a:rPr lang="it-IT" sz="2200" dirty="0">
                <a:solidFill>
                  <a:schemeClr val="bg1"/>
                </a:solidFill>
                <a:effectLst/>
                <a:latin typeface="Palatino Linotype" panose="02040502050505030304" pitchFamily="18" charset="0"/>
                <a:cs typeface="Calibri" panose="020F0502020204030204" pitchFamily="34" charset="0"/>
              </a:rPr>
              <a:t>alla disciplina contenuta negli articoli 2740 e 2741 c.c.</a:t>
            </a:r>
          </a:p>
          <a:p>
            <a:pPr algn="just">
              <a:buFont typeface="Wingdings" panose="05000000000000000000" pitchFamily="2" charset="2"/>
              <a:buChar char="§"/>
            </a:pPr>
            <a:r>
              <a:rPr lang="it-IT" sz="2200" b="1" u="sng" dirty="0">
                <a:solidFill>
                  <a:schemeClr val="bg1"/>
                </a:solidFill>
                <a:effectLst/>
                <a:latin typeface="Palatino Linotype" panose="02040502050505030304" pitchFamily="18" charset="0"/>
                <a:cs typeface="Calibri" panose="020F0502020204030204" pitchFamily="34" charset="0"/>
              </a:rPr>
              <a:t>la contestazione di uno o più creditori sulla convenienza del piano di ristrutturazione può comportante la non idoneità ad assicurare ai creditori (o a una parte di essi) un trattamento non deteriore rispetto alla liquidazione giudiziale</a:t>
            </a:r>
          </a:p>
          <a:p>
            <a:pPr algn="just">
              <a:buFont typeface="Wingdings" panose="05000000000000000000" pitchFamily="2" charset="2"/>
              <a:buChar char="§"/>
            </a:pPr>
            <a:r>
              <a:rPr lang="it-IT" sz="2200" b="1" u="sng" dirty="0">
                <a:solidFill>
                  <a:schemeClr val="bg1"/>
                </a:solidFill>
                <a:effectLst/>
                <a:latin typeface="Palatino Linotype" panose="02040502050505030304" pitchFamily="18" charset="0"/>
                <a:cs typeface="Calibri" panose="020F0502020204030204" pitchFamily="34" charset="0"/>
              </a:rPr>
              <a:t>la conversione da un procedimento all’altro riguarda, inevitabilmente, il caso in cui il debitore abbia presentato proposta e piano</a:t>
            </a:r>
          </a:p>
          <a:p>
            <a:pPr marL="0" indent="0" algn="just">
              <a:buNone/>
            </a:pPr>
            <a:endParaRPr lang="it-IT" sz="2200" b="1" u="sng"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31</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350807" y="1506158"/>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IL PASSAGGIO DA UN PROCEDIMENTO ALL’ALTRO </a:t>
            </a:r>
          </a:p>
        </p:txBody>
      </p:sp>
      <p:sp>
        <p:nvSpPr>
          <p:cNvPr id="9" name="Titolo 1">
            <a:extLst>
              <a:ext uri="{FF2B5EF4-FFF2-40B4-BE49-F238E27FC236}">
                <a16:creationId xmlns:a16="http://schemas.microsoft.com/office/drawing/2014/main" id="{C4F458C0-2B34-6268-21DA-5B84D8E1D372}"/>
              </a:ext>
            </a:extLst>
          </p:cNvPr>
          <p:cNvSpPr>
            <a:spLocks noGrp="1"/>
          </p:cNvSpPr>
          <p:nvPr>
            <p:ph type="title"/>
          </p:nvPr>
        </p:nvSpPr>
        <p:spPr>
          <a:xfrm>
            <a:off x="460074" y="5073630"/>
            <a:ext cx="11490385" cy="649703"/>
          </a:xfrm>
        </p:spPr>
        <p:txBody>
          <a:bodyPr>
            <a:noAutofit/>
          </a:bodyPr>
          <a:lstStyle/>
          <a:p>
            <a:pPr>
              <a:lnSpc>
                <a:spcPct val="100000"/>
              </a:lnSpc>
              <a:spcAft>
                <a:spcPts val="600"/>
              </a:spcAft>
            </a:pPr>
            <a:r>
              <a:rPr lang="it-IT" sz="2400" dirty="0">
                <a:solidFill>
                  <a:srgbClr val="851528"/>
                </a:solidFill>
                <a:effectLst/>
              </a:rPr>
              <a:t>COMMI 3 e 5, art. 64-QUATER, D.LGS. 12 gennaio 2019 n. 14</a:t>
            </a:r>
            <a:r>
              <a:rPr lang="it-IT" sz="2400" i="1" dirty="0">
                <a:solidFill>
                  <a:srgbClr val="851528"/>
                </a:solidFill>
                <a:effectLst/>
              </a:rPr>
              <a:t> </a:t>
            </a:r>
          </a:p>
        </p:txBody>
      </p:sp>
    </p:spTree>
    <p:extLst>
      <p:ext uri="{BB962C8B-B14F-4D97-AF65-F5344CB8AC3E}">
        <p14:creationId xmlns:p14="http://schemas.microsoft.com/office/powerpoint/2010/main" val="305871338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390071"/>
            <a:ext cx="11490385" cy="2734020"/>
          </a:xfrm>
        </p:spPr>
        <p:txBody>
          <a:bodyPr>
            <a:normAutofit fontScale="92500"/>
          </a:bodyPr>
          <a:lstStyle/>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La procedura di conversione è, inevitabilmente, diretta a ovviare una situazione attraverso la quale risulta chiaro che non risulta possibile raggiungere la maggioranza in tutte le classi.</a:t>
            </a:r>
          </a:p>
          <a:p>
            <a:pPr marL="0" indent="0" algn="just">
              <a:buNone/>
            </a:pPr>
            <a:r>
              <a:rPr lang="it-IT" sz="2200" b="1" u="sng" dirty="0">
                <a:solidFill>
                  <a:schemeClr val="bg1"/>
                </a:solidFill>
                <a:effectLst/>
                <a:latin typeface="Palatino Linotype" panose="02040502050505030304" pitchFamily="18" charset="0"/>
                <a:cs typeface="Calibri" panose="020F0502020204030204" pitchFamily="34" charset="0"/>
              </a:rPr>
              <a:t>In detta ipotesi con la conversione in concordato in continuità il debitore può tentare di ottenere l’approvazione della proposta da parte della maggioranza delle classi mediante la ristrutturazione trasversale </a:t>
            </a:r>
            <a:r>
              <a:rPr lang="it-IT" sz="2200" i="1" dirty="0">
                <a:solidFill>
                  <a:schemeClr val="bg1"/>
                </a:solidFill>
                <a:effectLst/>
                <a:latin typeface="Palatino Linotype" panose="02040502050505030304" pitchFamily="18" charset="0"/>
                <a:cs typeface="Calibri" panose="020F0502020204030204" pitchFamily="34" charset="0"/>
              </a:rPr>
              <a:t>(«cross class cram down</a:t>
            </a:r>
            <a:r>
              <a:rPr lang="it-IT" sz="2200" dirty="0">
                <a:solidFill>
                  <a:schemeClr val="bg1"/>
                </a:solidFill>
                <a:effectLst/>
                <a:latin typeface="Palatino Linotype" panose="02040502050505030304" pitchFamily="18" charset="0"/>
                <a:cs typeface="Calibri" panose="020F0502020204030204" pitchFamily="34" charset="0"/>
              </a:rPr>
              <a:t>») dove </a:t>
            </a:r>
            <a:r>
              <a:rPr lang="it-IT" sz="2200" b="1" u="sng" dirty="0">
                <a:solidFill>
                  <a:schemeClr val="bg1"/>
                </a:solidFill>
                <a:effectLst/>
                <a:latin typeface="Palatino Linotype" panose="02040502050505030304" pitchFamily="18" charset="0"/>
                <a:cs typeface="Calibri" panose="020F0502020204030204" pitchFamily="34" charset="0"/>
              </a:rPr>
              <a:t>risulta sufficiente anche il voto favorevole di una sola classe, posto il rispetto delle condizioni indicate nell’art. 112</a:t>
            </a:r>
            <a:r>
              <a:rPr lang="it-IT" sz="2200" dirty="0">
                <a:solidFill>
                  <a:schemeClr val="bg1"/>
                </a:solidFill>
                <a:effectLst/>
                <a:latin typeface="Palatino Linotype" panose="02040502050505030304" pitchFamily="18" charset="0"/>
                <a:cs typeface="Calibri" panose="020F0502020204030204" pitchFamily="34" charset="0"/>
              </a:rPr>
              <a:t>.</a:t>
            </a:r>
          </a:p>
          <a:p>
            <a:pPr marL="0" indent="0" algn="just">
              <a:buNone/>
            </a:pPr>
            <a:endParaRPr lang="it-IT" sz="2200" b="1" u="sng"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32</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350807" y="1506158"/>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IL PASSAGGIO DA UN PROCEDIMENTO ALL’ALTRO </a:t>
            </a:r>
          </a:p>
        </p:txBody>
      </p:sp>
      <p:sp>
        <p:nvSpPr>
          <p:cNvPr id="11" name="Titolo 1">
            <a:extLst>
              <a:ext uri="{FF2B5EF4-FFF2-40B4-BE49-F238E27FC236}">
                <a16:creationId xmlns:a16="http://schemas.microsoft.com/office/drawing/2014/main" id="{29899913-7F90-39B5-046D-A621ABB1263D}"/>
              </a:ext>
            </a:extLst>
          </p:cNvPr>
          <p:cNvSpPr txBox="1">
            <a:spLocks/>
          </p:cNvSpPr>
          <p:nvPr/>
        </p:nvSpPr>
        <p:spPr>
          <a:xfrm>
            <a:off x="350806" y="4996890"/>
            <a:ext cx="11490385" cy="102434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000" i="1" dirty="0">
                <a:solidFill>
                  <a:srgbClr val="851528"/>
                </a:solidFill>
                <a:effectLst/>
              </a:rPr>
              <a:t>RISTRUTTURAZIONI AZIENDALI – «IL PIANO DI RISTRUTTURAZIONE SOGGETTO AD OMOLOGAZIONE» – LUCIANO PANZANI – 26 AGOSTO 2022 – PAGINA 51 </a:t>
            </a:r>
          </a:p>
        </p:txBody>
      </p:sp>
    </p:spTree>
    <p:extLst>
      <p:ext uri="{BB962C8B-B14F-4D97-AF65-F5344CB8AC3E}">
        <p14:creationId xmlns:p14="http://schemas.microsoft.com/office/powerpoint/2010/main" val="185900028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390071"/>
            <a:ext cx="11490385" cy="2734020"/>
          </a:xfrm>
        </p:spPr>
        <p:txBody>
          <a:bodyPr>
            <a:normAutofit fontScale="92500"/>
          </a:bodyPr>
          <a:lstStyle/>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Posto quanto indicato ai precedenti commi 1 e 2, il comma 3 dell’art. 64-quater si preoccupa di indicare i tempi e, al fine di evitare una eccessiva dilazione dei passaggi tra un procedimento e l’altro, dispone che «</a:t>
            </a:r>
            <a:r>
              <a:rPr lang="it-IT" sz="2200" b="1" i="1" u="sng" dirty="0">
                <a:solidFill>
                  <a:schemeClr val="bg1"/>
                </a:solidFill>
                <a:effectLst/>
                <a:latin typeface="Palatino Linotype" panose="02040502050505030304" pitchFamily="18" charset="0"/>
                <a:cs typeface="Calibri" panose="020F0502020204030204" pitchFamily="34" charset="0"/>
              </a:rPr>
              <a:t>i termini per l’approvazione della proposta sono ridotti alla metà</a:t>
            </a:r>
            <a:r>
              <a:rPr lang="it-IT" sz="2200" dirty="0">
                <a:solidFill>
                  <a:schemeClr val="bg1"/>
                </a:solidFill>
                <a:effectLst/>
                <a:latin typeface="Palatino Linotype" panose="02040502050505030304" pitchFamily="18" charset="0"/>
                <a:cs typeface="Calibri" panose="020F0502020204030204" pitchFamily="34" charset="0"/>
              </a:rPr>
              <a:t>».</a:t>
            </a:r>
          </a:p>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Il passaggio inverso (da </a:t>
            </a:r>
            <a:r>
              <a:rPr lang="it-IT" sz="2200" b="1" dirty="0">
                <a:solidFill>
                  <a:schemeClr val="bg1"/>
                </a:solidFill>
                <a:effectLst/>
                <a:latin typeface="Palatino Linotype" panose="02040502050505030304" pitchFamily="18" charset="0"/>
                <a:cs typeface="Calibri" panose="020F0502020204030204" pitchFamily="34" charset="0"/>
              </a:rPr>
              <a:t>concordato preventivo a domanda di omologazione del piano di ristrutturazione</a:t>
            </a:r>
            <a:r>
              <a:rPr lang="it-IT" sz="2200" dirty="0">
                <a:solidFill>
                  <a:schemeClr val="bg1"/>
                </a:solidFill>
                <a:effectLst/>
                <a:latin typeface="Palatino Linotype" panose="02040502050505030304" pitchFamily="18" charset="0"/>
                <a:cs typeface="Calibri" panose="020F0502020204030204" pitchFamily="34" charset="0"/>
              </a:rPr>
              <a:t>), di cui al successivo comma 5, è possibile fino «</a:t>
            </a:r>
            <a:r>
              <a:rPr lang="it-IT" sz="2200" b="1" i="1" u="sng" dirty="0">
                <a:solidFill>
                  <a:schemeClr val="bg1"/>
                </a:solidFill>
                <a:effectLst/>
                <a:latin typeface="Palatino Linotype" panose="02040502050505030304" pitchFamily="18" charset="0"/>
                <a:cs typeface="Calibri" panose="020F0502020204030204" pitchFamily="34" charset="0"/>
              </a:rPr>
              <a:t>a che non sono iniziate le operazioni di voto</a:t>
            </a:r>
            <a:r>
              <a:rPr lang="it-IT" sz="2200" dirty="0">
                <a:solidFill>
                  <a:schemeClr val="bg1"/>
                </a:solidFill>
                <a:effectLst/>
                <a:latin typeface="Palatino Linotype" panose="02040502050505030304" pitchFamily="18" charset="0"/>
                <a:cs typeface="Calibri" panose="020F0502020204030204" pitchFamily="34" charset="0"/>
              </a:rPr>
              <a:t>» disposte al momento dell’apertura della procedura di concordato.</a:t>
            </a:r>
          </a:p>
          <a:p>
            <a:pPr marL="0" indent="0" algn="just">
              <a:buNone/>
            </a:pPr>
            <a:endParaRPr lang="it-IT" sz="2200" b="1" u="sng"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33</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350807" y="1506158"/>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IL PASSAGGIO DA UN PROCEDIMENTO ALL’ALTRO </a:t>
            </a:r>
          </a:p>
        </p:txBody>
      </p:sp>
      <p:sp>
        <p:nvSpPr>
          <p:cNvPr id="9" name="Titolo 1">
            <a:extLst>
              <a:ext uri="{FF2B5EF4-FFF2-40B4-BE49-F238E27FC236}">
                <a16:creationId xmlns:a16="http://schemas.microsoft.com/office/drawing/2014/main" id="{C4F458C0-2B34-6268-21DA-5B84D8E1D372}"/>
              </a:ext>
            </a:extLst>
          </p:cNvPr>
          <p:cNvSpPr>
            <a:spLocks noGrp="1"/>
          </p:cNvSpPr>
          <p:nvPr>
            <p:ph type="title"/>
          </p:nvPr>
        </p:nvSpPr>
        <p:spPr>
          <a:xfrm>
            <a:off x="460074" y="5073630"/>
            <a:ext cx="11490385" cy="649703"/>
          </a:xfrm>
        </p:spPr>
        <p:txBody>
          <a:bodyPr>
            <a:noAutofit/>
          </a:bodyPr>
          <a:lstStyle/>
          <a:p>
            <a:pPr>
              <a:lnSpc>
                <a:spcPct val="100000"/>
              </a:lnSpc>
              <a:spcAft>
                <a:spcPts val="600"/>
              </a:spcAft>
            </a:pPr>
            <a:r>
              <a:rPr lang="it-IT" sz="2400" dirty="0">
                <a:solidFill>
                  <a:srgbClr val="851528"/>
                </a:solidFill>
                <a:effectLst/>
              </a:rPr>
              <a:t>COMMI 3 e 5, art. 64-QUATER, D.LGS. 12 gennaio 2019 n. 14</a:t>
            </a:r>
            <a:r>
              <a:rPr lang="it-IT" sz="2400" i="1" dirty="0">
                <a:solidFill>
                  <a:srgbClr val="851528"/>
                </a:solidFill>
                <a:effectLst/>
              </a:rPr>
              <a:t> </a:t>
            </a:r>
          </a:p>
        </p:txBody>
      </p:sp>
    </p:spTree>
    <p:extLst>
      <p:ext uri="{BB962C8B-B14F-4D97-AF65-F5344CB8AC3E}">
        <p14:creationId xmlns:p14="http://schemas.microsoft.com/office/powerpoint/2010/main" val="379926567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34</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478678" y="3176059"/>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GRAZIE PER LA CORTESE ATTENZIONE </a:t>
            </a:r>
          </a:p>
        </p:txBody>
      </p:sp>
    </p:spTree>
    <p:extLst>
      <p:ext uri="{BB962C8B-B14F-4D97-AF65-F5344CB8AC3E}">
        <p14:creationId xmlns:p14="http://schemas.microsoft.com/office/powerpoint/2010/main" val="354455105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4</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graphicFrame>
        <p:nvGraphicFramePr>
          <p:cNvPr id="2" name="Tabella 1">
            <a:extLst>
              <a:ext uri="{FF2B5EF4-FFF2-40B4-BE49-F238E27FC236}">
                <a16:creationId xmlns:a16="http://schemas.microsoft.com/office/drawing/2014/main" id="{1A52E560-2AA2-E05B-8C2B-F4F7FA1C0E4A}"/>
              </a:ext>
            </a:extLst>
          </p:cNvPr>
          <p:cNvGraphicFramePr>
            <a:graphicFrameLocks noGrp="1"/>
          </p:cNvGraphicFramePr>
          <p:nvPr>
            <p:extLst>
              <p:ext uri="{D42A27DB-BD31-4B8C-83A1-F6EECF244321}">
                <p14:modId xmlns:p14="http://schemas.microsoft.com/office/powerpoint/2010/main" val="3413232887"/>
              </p:ext>
            </p:extLst>
          </p:nvPr>
        </p:nvGraphicFramePr>
        <p:xfrm>
          <a:off x="854952" y="2520640"/>
          <a:ext cx="10353675" cy="894013"/>
        </p:xfrm>
        <a:graphic>
          <a:graphicData uri="http://schemas.openxmlformats.org/drawingml/2006/table">
            <a:tbl>
              <a:tblPr/>
              <a:tblGrid>
                <a:gridCol w="10353675">
                  <a:extLst>
                    <a:ext uri="{9D8B030D-6E8A-4147-A177-3AD203B41FA5}">
                      <a16:colId xmlns:a16="http://schemas.microsoft.com/office/drawing/2014/main" val="608453359"/>
                    </a:ext>
                  </a:extLst>
                </a:gridCol>
              </a:tblGrid>
              <a:tr h="894013">
                <a:tc>
                  <a:txBody>
                    <a:bodyPr/>
                    <a:lstStyle/>
                    <a:p>
                      <a:pPr marL="0" indent="0" algn="just" defTabSz="914400" rtl="0" eaLnBrk="1" latinLnBrk="0" hangingPunct="1">
                        <a:lnSpc>
                          <a:spcPct val="100000"/>
                        </a:lnSpc>
                        <a:spcBef>
                          <a:spcPts val="1000"/>
                        </a:spcBef>
                        <a:buFont typeface="Wingdings" panose="05000000000000000000" pitchFamily="2" charset="2"/>
                        <a:buNone/>
                      </a:pPr>
                      <a:r>
                        <a:rPr lang="it-IT" sz="1800" b="0" i="0" kern="1200" dirty="0">
                          <a:solidFill>
                            <a:schemeClr val="bg1"/>
                          </a:solidFill>
                          <a:effectLst/>
                          <a:latin typeface="Palatino Linotype" panose="02040502050505030304" pitchFamily="18" charset="0"/>
                          <a:ea typeface="+mn-ea"/>
                          <a:cs typeface="+mn-cs"/>
                        </a:rPr>
                        <a:t>Il debitore </a:t>
                      </a:r>
                      <a:r>
                        <a:rPr lang="it-IT" sz="1800" b="1" i="0" kern="1200" dirty="0">
                          <a:solidFill>
                            <a:schemeClr val="bg1"/>
                          </a:solidFill>
                          <a:effectLst/>
                          <a:latin typeface="Palatino Linotype" panose="02040502050505030304" pitchFamily="18" charset="0"/>
                          <a:ea typeface="+mn-ea"/>
                          <a:cs typeface="+mn-cs"/>
                        </a:rPr>
                        <a:t>risponde dell'adempimento delle obbligazioni con tutti i suoi beni presenti e futuri.</a:t>
                      </a:r>
                      <a:br>
                        <a:rPr lang="it-IT" sz="1800" b="1" i="0" kern="1200" dirty="0">
                          <a:solidFill>
                            <a:schemeClr val="bg1"/>
                          </a:solidFill>
                          <a:effectLst/>
                          <a:latin typeface="Palatino Linotype" panose="02040502050505030304" pitchFamily="18" charset="0"/>
                          <a:ea typeface="+mn-ea"/>
                          <a:cs typeface="+mn-cs"/>
                        </a:rPr>
                      </a:br>
                      <a:r>
                        <a:rPr lang="it-IT" sz="1800" b="1" i="0" kern="1200" dirty="0">
                          <a:solidFill>
                            <a:schemeClr val="bg1"/>
                          </a:solidFill>
                          <a:effectLst/>
                          <a:latin typeface="Palatino Linotype" panose="02040502050505030304" pitchFamily="18" charset="0"/>
                          <a:ea typeface="+mn-ea"/>
                          <a:cs typeface="+mn-cs"/>
                        </a:rPr>
                        <a:t>Le limitazioni della responsabilità non sono ammesse se non nei casi stabiliti dalla legge</a:t>
                      </a:r>
                      <a:r>
                        <a:rPr lang="it-IT" sz="1800" b="0" i="0" kern="1200" dirty="0">
                          <a:solidFill>
                            <a:schemeClr val="bg1"/>
                          </a:solidFill>
                          <a:effectLst/>
                          <a:latin typeface="Palatino Linotype" panose="02040502050505030304" pitchFamily="18" charset="0"/>
                          <a:ea typeface="+mn-ea"/>
                          <a:cs typeface="+mn-cs"/>
                        </a:rPr>
                        <a:t>.</a:t>
                      </a:r>
                    </a:p>
                  </a:txBody>
                  <a:tcPr marL="9525" marR="9525" marT="9525" marB="9525" anchor="ctr">
                    <a:lnL>
                      <a:noFill/>
                    </a:lnL>
                    <a:lnR>
                      <a:noFill/>
                    </a:lnR>
                    <a:lnT>
                      <a:noFill/>
                    </a:lnT>
                    <a:lnB>
                      <a:noFill/>
                    </a:lnB>
                  </a:tcPr>
                </a:tc>
                <a:extLst>
                  <a:ext uri="{0D108BD9-81ED-4DB2-BD59-A6C34878D82A}">
                    <a16:rowId xmlns:a16="http://schemas.microsoft.com/office/drawing/2014/main" val="380188656"/>
                  </a:ext>
                </a:extLst>
              </a:tr>
            </a:tbl>
          </a:graphicData>
        </a:graphic>
      </p:graphicFrame>
      <p:sp>
        <p:nvSpPr>
          <p:cNvPr id="12" name="Titolo 1">
            <a:extLst>
              <a:ext uri="{FF2B5EF4-FFF2-40B4-BE49-F238E27FC236}">
                <a16:creationId xmlns:a16="http://schemas.microsoft.com/office/drawing/2014/main" id="{0DE76AFE-467F-B7C0-6B21-9D32E71BA15A}"/>
              </a:ext>
            </a:extLst>
          </p:cNvPr>
          <p:cNvSpPr txBox="1">
            <a:spLocks/>
          </p:cNvSpPr>
          <p:nvPr/>
        </p:nvSpPr>
        <p:spPr>
          <a:xfrm>
            <a:off x="913794" y="1704432"/>
            <a:ext cx="10590817"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u="sng" dirty="0">
                <a:solidFill>
                  <a:srgbClr val="851528"/>
                </a:solidFill>
                <a:effectLst/>
              </a:rPr>
              <a:t>ART. 2740 C.C. </a:t>
            </a:r>
          </a:p>
        </p:txBody>
      </p:sp>
      <p:graphicFrame>
        <p:nvGraphicFramePr>
          <p:cNvPr id="11" name="Tabella 10">
            <a:extLst>
              <a:ext uri="{FF2B5EF4-FFF2-40B4-BE49-F238E27FC236}">
                <a16:creationId xmlns:a16="http://schemas.microsoft.com/office/drawing/2014/main" id="{A0D5C24B-DC84-1D1B-4F9A-E57DE4BABAD1}"/>
              </a:ext>
            </a:extLst>
          </p:cNvPr>
          <p:cNvGraphicFramePr>
            <a:graphicFrameLocks noGrp="1"/>
          </p:cNvGraphicFramePr>
          <p:nvPr>
            <p:extLst>
              <p:ext uri="{D42A27DB-BD31-4B8C-83A1-F6EECF244321}">
                <p14:modId xmlns:p14="http://schemas.microsoft.com/office/powerpoint/2010/main" val="3840636704"/>
              </p:ext>
            </p:extLst>
          </p:nvPr>
        </p:nvGraphicFramePr>
        <p:xfrm>
          <a:off x="854952" y="4350690"/>
          <a:ext cx="10531088" cy="842010"/>
        </p:xfrm>
        <a:graphic>
          <a:graphicData uri="http://schemas.openxmlformats.org/drawingml/2006/table">
            <a:tbl>
              <a:tblPr/>
              <a:tblGrid>
                <a:gridCol w="10531088">
                  <a:extLst>
                    <a:ext uri="{9D8B030D-6E8A-4147-A177-3AD203B41FA5}">
                      <a16:colId xmlns:a16="http://schemas.microsoft.com/office/drawing/2014/main" val="4242401613"/>
                    </a:ext>
                  </a:extLst>
                </a:gridCol>
              </a:tblGrid>
              <a:tr h="0">
                <a:tc>
                  <a:txBody>
                    <a:bodyPr/>
                    <a:lstStyle/>
                    <a:p>
                      <a:pPr algn="just"/>
                      <a:r>
                        <a:rPr lang="it-IT" sz="1800" b="1" i="0" kern="1200" dirty="0">
                          <a:solidFill>
                            <a:schemeClr val="bg1"/>
                          </a:solidFill>
                          <a:effectLst/>
                          <a:latin typeface="Palatino Linotype" panose="02040502050505030304" pitchFamily="18" charset="0"/>
                          <a:ea typeface="+mn-ea"/>
                          <a:cs typeface="+mn-cs"/>
                        </a:rPr>
                        <a:t>I creditori hanno eguale diritto di essere soddisfatti sui beni del debitore, salvo le cause legittime di prelazione.</a:t>
                      </a:r>
                    </a:p>
                    <a:p>
                      <a:pPr algn="just"/>
                      <a:r>
                        <a:rPr lang="it-IT" sz="1800" b="0" i="0" kern="1200" dirty="0">
                          <a:solidFill>
                            <a:schemeClr val="bg1"/>
                          </a:solidFill>
                          <a:effectLst/>
                          <a:latin typeface="Palatino Linotype" panose="02040502050505030304" pitchFamily="18" charset="0"/>
                          <a:ea typeface="+mn-ea"/>
                          <a:cs typeface="+mn-cs"/>
                        </a:rPr>
                        <a:t>Sono cause legittime di prelazione i privilegi, il pegno e le ipoteche.</a:t>
                      </a:r>
                    </a:p>
                  </a:txBody>
                  <a:tcPr marL="9525" marR="9525" marT="9525" marB="9525" anchor="ctr">
                    <a:lnL>
                      <a:noFill/>
                    </a:lnL>
                    <a:lnR>
                      <a:noFill/>
                    </a:lnR>
                    <a:lnT>
                      <a:noFill/>
                    </a:lnT>
                    <a:lnB>
                      <a:noFill/>
                    </a:lnB>
                  </a:tcPr>
                </a:tc>
                <a:extLst>
                  <a:ext uri="{0D108BD9-81ED-4DB2-BD59-A6C34878D82A}">
                    <a16:rowId xmlns:a16="http://schemas.microsoft.com/office/drawing/2014/main" val="3767879780"/>
                  </a:ext>
                </a:extLst>
              </a:tr>
            </a:tbl>
          </a:graphicData>
        </a:graphic>
      </p:graphicFrame>
      <p:sp>
        <p:nvSpPr>
          <p:cNvPr id="16" name="Titolo 1">
            <a:extLst>
              <a:ext uri="{FF2B5EF4-FFF2-40B4-BE49-F238E27FC236}">
                <a16:creationId xmlns:a16="http://schemas.microsoft.com/office/drawing/2014/main" id="{073B7642-2621-88D8-983C-D53F23745B0C}"/>
              </a:ext>
            </a:extLst>
          </p:cNvPr>
          <p:cNvSpPr txBox="1">
            <a:spLocks/>
          </p:cNvSpPr>
          <p:nvPr/>
        </p:nvSpPr>
        <p:spPr>
          <a:xfrm>
            <a:off x="913795" y="3515372"/>
            <a:ext cx="10531088"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u="sng" dirty="0">
                <a:solidFill>
                  <a:srgbClr val="851528"/>
                </a:solidFill>
                <a:effectLst/>
              </a:rPr>
              <a:t>ART. 2741 C.C. </a:t>
            </a:r>
          </a:p>
        </p:txBody>
      </p:sp>
    </p:spTree>
    <p:extLst>
      <p:ext uri="{BB962C8B-B14F-4D97-AF65-F5344CB8AC3E}">
        <p14:creationId xmlns:p14="http://schemas.microsoft.com/office/powerpoint/2010/main" val="367369047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631078"/>
            <a:ext cx="11490385" cy="2888746"/>
          </a:xfrm>
        </p:spPr>
        <p:txBody>
          <a:bodyPr>
            <a:normAutofit fontScale="47500" lnSpcReduction="20000"/>
          </a:bodyPr>
          <a:lstStyle/>
          <a:p>
            <a:pPr marL="0" indent="0" algn="just">
              <a:buNone/>
            </a:pPr>
            <a:r>
              <a:rPr lang="it-IT" sz="5600" dirty="0">
                <a:solidFill>
                  <a:schemeClr val="bg1"/>
                </a:solidFill>
                <a:effectLst/>
                <a:latin typeface="Palatino Linotype" panose="02040502050505030304" pitchFamily="18" charset="0"/>
              </a:rPr>
              <a:t>Tra le principali caratteristiche del PRO, le </a:t>
            </a:r>
            <a:r>
              <a:rPr lang="it-IT" sz="5600" b="1" u="sng" dirty="0">
                <a:solidFill>
                  <a:schemeClr val="bg1"/>
                </a:solidFill>
                <a:effectLst/>
                <a:latin typeface="Palatino Linotype" panose="02040502050505030304" pitchFamily="18" charset="0"/>
              </a:rPr>
              <a:t>due seguenti deroghe</a:t>
            </a:r>
            <a:r>
              <a:rPr lang="it-IT" sz="5600" dirty="0">
                <a:solidFill>
                  <a:schemeClr val="bg1"/>
                </a:solidFill>
                <a:effectLst/>
                <a:latin typeface="Palatino Linotype" panose="02040502050505030304" pitchFamily="18" charset="0"/>
              </a:rPr>
              <a:t>:</a:t>
            </a:r>
          </a:p>
          <a:p>
            <a:pPr algn="just">
              <a:buFont typeface="Wingdings" panose="05000000000000000000" pitchFamily="2" charset="2"/>
              <a:buChar char="§"/>
            </a:pPr>
            <a:r>
              <a:rPr lang="it-IT" sz="5600" dirty="0">
                <a:solidFill>
                  <a:schemeClr val="bg1"/>
                </a:solidFill>
                <a:effectLst/>
                <a:latin typeface="Palatino Linotype" panose="02040502050505030304" pitchFamily="18" charset="0"/>
              </a:rPr>
              <a:t>alla </a:t>
            </a:r>
            <a:r>
              <a:rPr lang="it-IT" sz="5600" b="1" i="1" u="sng" dirty="0">
                <a:solidFill>
                  <a:schemeClr val="bg1"/>
                </a:solidFill>
                <a:effectLst/>
                <a:latin typeface="Palatino Linotype" panose="02040502050505030304" pitchFamily="18" charset="0"/>
              </a:rPr>
              <a:t>par condicio</a:t>
            </a:r>
          </a:p>
          <a:p>
            <a:pPr algn="just">
              <a:buFont typeface="Wingdings" panose="05000000000000000000" pitchFamily="2" charset="2"/>
              <a:buChar char="§"/>
            </a:pPr>
            <a:r>
              <a:rPr lang="it-IT" sz="5600" b="1" u="sng" dirty="0">
                <a:solidFill>
                  <a:schemeClr val="bg1"/>
                </a:solidFill>
                <a:effectLst/>
                <a:latin typeface="Palatino Linotype" panose="02040502050505030304" pitchFamily="18" charset="0"/>
                <a:cs typeface="Calibri" panose="020F0502020204030204" pitchFamily="34" charset="0"/>
              </a:rPr>
              <a:t>alla inalterabilità delle cause di prelazione </a:t>
            </a:r>
            <a:r>
              <a:rPr lang="it-IT" sz="5600" b="1" dirty="0">
                <a:solidFill>
                  <a:schemeClr val="bg1"/>
                </a:solidFill>
                <a:effectLst/>
                <a:latin typeface="Palatino Linotype" panose="02040502050505030304" pitchFamily="18" charset="0"/>
                <a:cs typeface="Calibri" panose="020F0502020204030204" pitchFamily="34" charset="0"/>
              </a:rPr>
              <a:t>ovvero introduzione della completa libertà del debitore nel distribuire le risorse tra i creditori senza il rispetto né della </a:t>
            </a:r>
            <a:r>
              <a:rPr lang="it-IT" sz="5600" b="1" i="1" dirty="0">
                <a:solidFill>
                  <a:schemeClr val="bg1"/>
                </a:solidFill>
                <a:effectLst/>
                <a:latin typeface="Palatino Linotype" panose="02040502050505030304" pitchFamily="18" charset="0"/>
                <a:cs typeface="Calibri" panose="020F0502020204030204" pitchFamily="34" charset="0"/>
              </a:rPr>
              <a:t>absolute priority rule </a:t>
            </a:r>
            <a:r>
              <a:rPr lang="it-IT" sz="5600" b="1" dirty="0">
                <a:solidFill>
                  <a:schemeClr val="bg1"/>
                </a:solidFill>
                <a:effectLst/>
                <a:latin typeface="Palatino Linotype" panose="02040502050505030304" pitchFamily="18" charset="0"/>
                <a:cs typeface="Calibri" panose="020F0502020204030204" pitchFamily="34" charset="0"/>
              </a:rPr>
              <a:t>né della </a:t>
            </a:r>
            <a:r>
              <a:rPr lang="it-IT" sz="5600" b="1" i="1" dirty="0">
                <a:solidFill>
                  <a:schemeClr val="bg1"/>
                </a:solidFill>
                <a:effectLst/>
                <a:latin typeface="Palatino Linotype" panose="02040502050505030304" pitchFamily="18" charset="0"/>
                <a:cs typeface="Calibri" panose="020F0502020204030204" pitchFamily="34" charset="0"/>
              </a:rPr>
              <a:t>relative priority rule</a:t>
            </a:r>
            <a:endParaRPr lang="it-IT" sz="3200" b="1" i="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5</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2321483-FD10-B906-5CDE-11FB756D87C5}"/>
              </a:ext>
            </a:extLst>
          </p:cNvPr>
          <p:cNvSpPr txBox="1">
            <a:spLocks/>
          </p:cNvSpPr>
          <p:nvPr/>
        </p:nvSpPr>
        <p:spPr>
          <a:xfrm>
            <a:off x="350807" y="1631124"/>
            <a:ext cx="1133798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LE PRINCIPALI DEROGHE</a:t>
            </a:r>
          </a:p>
        </p:txBody>
      </p:sp>
    </p:spTree>
    <p:extLst>
      <p:ext uri="{BB962C8B-B14F-4D97-AF65-F5344CB8AC3E}">
        <p14:creationId xmlns:p14="http://schemas.microsoft.com/office/powerpoint/2010/main" val="298542070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631078"/>
            <a:ext cx="11490385" cy="2888746"/>
          </a:xfrm>
        </p:spPr>
        <p:txBody>
          <a:bodyPr>
            <a:normAutofit fontScale="40000" lnSpcReduction="20000"/>
          </a:bodyPr>
          <a:lstStyle/>
          <a:p>
            <a:pPr marL="0" indent="0" algn="just">
              <a:buNone/>
            </a:pPr>
            <a:r>
              <a:rPr lang="it-IT" sz="5600" dirty="0">
                <a:solidFill>
                  <a:schemeClr val="bg1"/>
                </a:solidFill>
                <a:effectLst/>
                <a:latin typeface="Palatino Linotype" panose="02040502050505030304" pitchFamily="18" charset="0"/>
              </a:rPr>
              <a:t>Di conseguenza, possibilità di distribuire il valore generato dal piano in deroga agli articoli 2740 e 2741 c.c. e alle disposizioni che regolano la graduazione della cause legittime di prelazione subordinato alle seguenti condizioni:</a:t>
            </a:r>
          </a:p>
          <a:p>
            <a:pPr algn="just">
              <a:buFont typeface="Wingdings" panose="05000000000000000000" pitchFamily="2" charset="2"/>
              <a:buChar char="§"/>
            </a:pPr>
            <a:r>
              <a:rPr lang="it-IT" sz="5600" dirty="0">
                <a:solidFill>
                  <a:schemeClr val="bg1"/>
                </a:solidFill>
                <a:effectLst/>
                <a:latin typeface="Palatino Linotype" panose="02040502050505030304" pitchFamily="18" charset="0"/>
              </a:rPr>
              <a:t> che </a:t>
            </a:r>
            <a:r>
              <a:rPr lang="it-IT" sz="5600" b="1" u="sng" dirty="0">
                <a:solidFill>
                  <a:schemeClr val="bg1"/>
                </a:solidFill>
                <a:effectLst/>
                <a:latin typeface="Palatino Linotype" panose="02040502050505030304" pitchFamily="18" charset="0"/>
              </a:rPr>
              <a:t>la proposta sia approvata all’unanimità dalle classi</a:t>
            </a:r>
          </a:p>
          <a:p>
            <a:pPr algn="just">
              <a:buFont typeface="Wingdings" panose="05000000000000000000" pitchFamily="2" charset="2"/>
              <a:buChar char="§"/>
            </a:pPr>
            <a:r>
              <a:rPr lang="it-IT" sz="5600" dirty="0">
                <a:solidFill>
                  <a:schemeClr val="bg1"/>
                </a:solidFill>
                <a:effectLst/>
                <a:latin typeface="Palatino Linotype" panose="02040502050505030304" pitchFamily="18" charset="0"/>
              </a:rPr>
              <a:t>che </a:t>
            </a:r>
            <a:r>
              <a:rPr lang="it-IT" sz="5600" b="1" u="sng" dirty="0">
                <a:solidFill>
                  <a:schemeClr val="bg1"/>
                </a:solidFill>
                <a:effectLst/>
                <a:latin typeface="Palatino Linotype" panose="02040502050505030304" pitchFamily="18" charset="0"/>
              </a:rPr>
              <a:t>i crediti assistiti da privilegio, di cui all’art. 2751-bis n. 1 c.c. (retribuzioni dovute ai prestatori di lavoro subordinato) siano soddisfatti in denaro integralmente entro 30 giorni dall’omologazione </a:t>
            </a:r>
          </a:p>
          <a:p>
            <a:pPr marL="0" indent="0" algn="just">
              <a:buNone/>
            </a:pPr>
            <a:endParaRPr lang="it-IT" sz="3200"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6</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2321483-FD10-B906-5CDE-11FB756D87C5}"/>
              </a:ext>
            </a:extLst>
          </p:cNvPr>
          <p:cNvSpPr txBox="1">
            <a:spLocks/>
          </p:cNvSpPr>
          <p:nvPr/>
        </p:nvSpPr>
        <p:spPr>
          <a:xfrm>
            <a:off x="350807" y="1631124"/>
            <a:ext cx="1133798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LE CONDIZIONI NECESSARIE</a:t>
            </a:r>
          </a:p>
        </p:txBody>
      </p:sp>
    </p:spTree>
    <p:extLst>
      <p:ext uri="{BB962C8B-B14F-4D97-AF65-F5344CB8AC3E}">
        <p14:creationId xmlns:p14="http://schemas.microsoft.com/office/powerpoint/2010/main" val="234734474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7588" y="2130725"/>
            <a:ext cx="11490385" cy="2877942"/>
          </a:xfrm>
        </p:spPr>
        <p:txBody>
          <a:bodyPr>
            <a:normAutofit fontScale="70000" lnSpcReduction="20000"/>
          </a:bodyPr>
          <a:lstStyle/>
          <a:p>
            <a:pPr marL="0" indent="0" algn="just">
              <a:buNone/>
            </a:pPr>
            <a:r>
              <a:rPr lang="it-IT" sz="2300" b="1" u="sng" dirty="0">
                <a:solidFill>
                  <a:schemeClr val="bg1"/>
                </a:solidFill>
                <a:effectLst/>
                <a:latin typeface="Palatino Linotype" panose="02040502050505030304" pitchFamily="18" charset="0"/>
              </a:rPr>
              <a:t>Il piano deve prevedere necessariamente la suddivisione dei creditori in classi</a:t>
            </a:r>
            <a:r>
              <a:rPr lang="it-IT" sz="2300" dirty="0">
                <a:solidFill>
                  <a:schemeClr val="bg1"/>
                </a:solidFill>
                <a:effectLst/>
                <a:latin typeface="Palatino Linotype" panose="02040502050505030304" pitchFamily="18" charset="0"/>
              </a:rPr>
              <a:t>. </a:t>
            </a:r>
          </a:p>
          <a:p>
            <a:pPr marL="0" indent="0" algn="just">
              <a:buNone/>
            </a:pPr>
            <a:r>
              <a:rPr lang="it-IT" sz="2300" dirty="0">
                <a:solidFill>
                  <a:schemeClr val="bg1"/>
                </a:solidFill>
                <a:effectLst/>
                <a:latin typeface="Palatino Linotype" panose="02040502050505030304" pitchFamily="18" charset="0"/>
              </a:rPr>
              <a:t>Tale requisito è condiviso dalla disciplina del concordato preventivo in continuità.</a:t>
            </a:r>
          </a:p>
          <a:p>
            <a:pPr marL="0" indent="0" algn="just">
              <a:buNone/>
            </a:pPr>
            <a:r>
              <a:rPr lang="it-IT" sz="2300" b="1" u="sng" dirty="0">
                <a:solidFill>
                  <a:schemeClr val="bg1"/>
                </a:solidFill>
                <a:effectLst/>
                <a:latin typeface="Palatino Linotype" panose="02040502050505030304" pitchFamily="18" charset="0"/>
              </a:rPr>
              <a:t>Secondo la Direttiva Insolvency la formazione delle classi è obbligatoria</a:t>
            </a:r>
            <a:r>
              <a:rPr lang="it-IT" sz="2300" dirty="0">
                <a:solidFill>
                  <a:schemeClr val="bg1"/>
                </a:solidFill>
                <a:effectLst/>
                <a:latin typeface="Palatino Linotype" panose="02040502050505030304" pitchFamily="18" charset="0"/>
              </a:rPr>
              <a:t>. </a:t>
            </a:r>
          </a:p>
          <a:p>
            <a:pPr marL="0" indent="0" algn="just">
              <a:buNone/>
            </a:pPr>
            <a:r>
              <a:rPr lang="it-IT" sz="2300" b="1" dirty="0">
                <a:solidFill>
                  <a:schemeClr val="bg1"/>
                </a:solidFill>
                <a:effectLst/>
                <a:latin typeface="Palatino Linotype" panose="02040502050505030304" pitchFamily="18" charset="0"/>
              </a:rPr>
              <a:t>L’art. 9, par. 4, </a:t>
            </a:r>
            <a:r>
              <a:rPr lang="it-IT" sz="2300" b="1" u="sng" dirty="0">
                <a:solidFill>
                  <a:schemeClr val="bg1"/>
                </a:solidFill>
                <a:effectLst/>
                <a:latin typeface="Palatino Linotype" panose="02040502050505030304" pitchFamily="18" charset="0"/>
              </a:rPr>
              <a:t>stabilisce che le parti interessate debbono essere trattate in classi distinte che rispecchino una sufficiente comunanza di interessi, basata su criteri verificabili, a norma del diritto nazionale</a:t>
            </a:r>
            <a:r>
              <a:rPr lang="it-IT" sz="2300" dirty="0">
                <a:solidFill>
                  <a:schemeClr val="bg1"/>
                </a:solidFill>
                <a:effectLst/>
                <a:latin typeface="Palatino Linotype" panose="02040502050505030304" pitchFamily="18" charset="0"/>
              </a:rPr>
              <a:t>. </a:t>
            </a:r>
          </a:p>
          <a:p>
            <a:pPr marL="0" indent="0" algn="just">
              <a:buNone/>
            </a:pPr>
            <a:r>
              <a:rPr lang="it-IT" sz="2300" dirty="0">
                <a:solidFill>
                  <a:schemeClr val="bg1"/>
                </a:solidFill>
                <a:effectLst/>
                <a:latin typeface="Palatino Linotype" panose="02040502050505030304" pitchFamily="18" charset="0"/>
              </a:rPr>
              <a:t>Come minimo, i creditori che vantano crediti garantiti e non garantiti sono trattati in classi distinte ai fini dell'adozione del piano di ristrutturazione. </a:t>
            </a:r>
          </a:p>
          <a:p>
            <a:pPr marL="0" indent="0" algn="just">
              <a:buNone/>
            </a:pPr>
            <a:r>
              <a:rPr lang="it-IT" sz="2300" b="1" u="sng" dirty="0">
                <a:solidFill>
                  <a:schemeClr val="bg1"/>
                </a:solidFill>
                <a:effectLst/>
                <a:latin typeface="Palatino Linotype" panose="02040502050505030304" pitchFamily="18" charset="0"/>
              </a:rPr>
              <a:t>Non è dunque obbligatorio articolare le classi secondo il modello italiano.</a:t>
            </a:r>
            <a:endParaRPr lang="it-IT" sz="3200"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7</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F577C7FB-1948-CC72-C50B-DD11B38DB7AE}"/>
              </a:ext>
            </a:extLst>
          </p:cNvPr>
          <p:cNvSpPr>
            <a:spLocks noGrp="1"/>
          </p:cNvSpPr>
          <p:nvPr>
            <p:ph type="title"/>
          </p:nvPr>
        </p:nvSpPr>
        <p:spPr>
          <a:xfrm>
            <a:off x="350807" y="5008667"/>
            <a:ext cx="11490385" cy="1021197"/>
          </a:xfrm>
        </p:spPr>
        <p:txBody>
          <a:bodyPr>
            <a:noAutofit/>
          </a:bodyPr>
          <a:lstStyle/>
          <a:p>
            <a:pPr>
              <a:lnSpc>
                <a:spcPct val="100000"/>
              </a:lnSpc>
              <a:spcAft>
                <a:spcPts val="600"/>
              </a:spcAft>
            </a:pPr>
            <a:r>
              <a:rPr lang="it-IT" sz="1800" i="1" dirty="0">
                <a:solidFill>
                  <a:srgbClr val="851528"/>
                </a:solidFill>
                <a:effectLst/>
              </a:rPr>
              <a:t>RISTRUTTURAZIONI AZIENDALI</a:t>
            </a:r>
            <a:br>
              <a:rPr lang="it-IT" sz="1800" i="1" dirty="0">
                <a:solidFill>
                  <a:srgbClr val="851528"/>
                </a:solidFill>
                <a:effectLst/>
              </a:rPr>
            </a:br>
            <a:r>
              <a:rPr lang="it-IT" sz="1800" i="1" dirty="0">
                <a:solidFill>
                  <a:srgbClr val="851528"/>
                </a:solidFill>
                <a:effectLst/>
              </a:rPr>
              <a:t>«IL PIANO DI RISTRUTTURAZIONE SOGGETTO AD OMOLOGAZIONE» § 3 </a:t>
            </a:r>
            <a:br>
              <a:rPr lang="it-IT" sz="1800" i="1" dirty="0">
                <a:solidFill>
                  <a:srgbClr val="851528"/>
                </a:solidFill>
                <a:effectLst/>
              </a:rPr>
            </a:br>
            <a:r>
              <a:rPr lang="it-IT" sz="1800" i="1" dirty="0">
                <a:solidFill>
                  <a:srgbClr val="851528"/>
                </a:solidFill>
                <a:effectLst/>
              </a:rPr>
              <a:t>LUCIANO PANZANI - 26 agosto 2022</a:t>
            </a:r>
          </a:p>
        </p:txBody>
      </p:sp>
      <p:sp>
        <p:nvSpPr>
          <p:cNvPr id="9" name="Titolo 1">
            <a:extLst>
              <a:ext uri="{FF2B5EF4-FFF2-40B4-BE49-F238E27FC236}">
                <a16:creationId xmlns:a16="http://schemas.microsoft.com/office/drawing/2014/main" id="{15CAEAFA-AC9A-1CD3-DF46-A63D84D74D04}"/>
              </a:ext>
            </a:extLst>
          </p:cNvPr>
          <p:cNvSpPr txBox="1">
            <a:spLocks/>
          </p:cNvSpPr>
          <p:nvPr/>
        </p:nvSpPr>
        <p:spPr>
          <a:xfrm>
            <a:off x="350807" y="1361760"/>
            <a:ext cx="11286227"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Le CLASSI DEI CREDITORI </a:t>
            </a:r>
          </a:p>
        </p:txBody>
      </p:sp>
    </p:spTree>
    <p:extLst>
      <p:ext uri="{BB962C8B-B14F-4D97-AF65-F5344CB8AC3E}">
        <p14:creationId xmlns:p14="http://schemas.microsoft.com/office/powerpoint/2010/main" val="386513260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321609"/>
            <a:ext cx="11490385" cy="3467267"/>
          </a:xfrm>
        </p:spPr>
        <p:txBody>
          <a:bodyPr>
            <a:normAutofit fontScale="62500" lnSpcReduction="20000"/>
          </a:bodyPr>
          <a:lstStyle/>
          <a:p>
            <a:pPr marL="0" indent="0" algn="just">
              <a:buNone/>
            </a:pPr>
            <a:r>
              <a:rPr lang="it-IT" sz="5600" dirty="0">
                <a:solidFill>
                  <a:schemeClr val="bg1"/>
                </a:solidFill>
                <a:effectLst/>
                <a:latin typeface="Palatino Linotype" panose="02040502050505030304" pitchFamily="18" charset="0"/>
              </a:rPr>
              <a:t>Il legislatore, sul tema, </a:t>
            </a:r>
            <a:r>
              <a:rPr lang="it-IT" sz="5600" b="1" dirty="0">
                <a:solidFill>
                  <a:schemeClr val="bg1"/>
                </a:solidFill>
                <a:effectLst/>
                <a:latin typeface="Palatino Linotype" panose="02040502050505030304" pitchFamily="18" charset="0"/>
              </a:rPr>
              <a:t>ha disposto che il Tribunale valuti la correttezza della formazione delle classi </a:t>
            </a:r>
            <a:r>
              <a:rPr lang="it-IT" sz="5600" dirty="0">
                <a:solidFill>
                  <a:schemeClr val="bg1"/>
                </a:solidFill>
                <a:effectLst/>
                <a:latin typeface="Palatino Linotype" panose="02040502050505030304" pitchFamily="18" charset="0"/>
              </a:rPr>
              <a:t>e, sul tema, la lettera r) dell’art. 2 del Codice definisce come </a:t>
            </a:r>
            <a:r>
              <a:rPr lang="it-IT" sz="5600" b="1" u="sng" dirty="0">
                <a:solidFill>
                  <a:schemeClr val="bg1"/>
                </a:solidFill>
                <a:effectLst/>
                <a:latin typeface="Palatino Linotype" panose="02040502050505030304" pitchFamily="18" charset="0"/>
              </a:rPr>
              <a:t>classe</a:t>
            </a:r>
            <a:r>
              <a:rPr lang="it-IT" sz="5600" dirty="0">
                <a:solidFill>
                  <a:schemeClr val="bg1"/>
                </a:solidFill>
                <a:effectLst/>
                <a:latin typeface="Palatino Linotype" panose="02040502050505030304" pitchFamily="18" charset="0"/>
              </a:rPr>
              <a:t> «</a:t>
            </a:r>
            <a:r>
              <a:rPr lang="it-IT" sz="5600" b="1" i="1" u="sng" dirty="0">
                <a:solidFill>
                  <a:schemeClr val="bg1"/>
                </a:solidFill>
                <a:effectLst/>
                <a:latin typeface="Palatino Linotype" panose="02040502050505030304" pitchFamily="18" charset="0"/>
              </a:rPr>
              <a:t>l’insieme dei creditori che hanno una posizione giuridica e interessi economici omogenei</a:t>
            </a:r>
            <a:r>
              <a:rPr lang="it-IT" sz="5600" dirty="0">
                <a:solidFill>
                  <a:schemeClr val="bg1"/>
                </a:solidFill>
                <a:effectLst/>
                <a:latin typeface="Palatino Linotype" panose="02040502050505030304" pitchFamily="18" charset="0"/>
              </a:rPr>
              <a:t>» sulla falsariga di quanto già indicato nella Legge Fallimentare.</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8</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2321483-FD10-B906-5CDE-11FB756D87C5}"/>
              </a:ext>
            </a:extLst>
          </p:cNvPr>
          <p:cNvSpPr txBox="1">
            <a:spLocks/>
          </p:cNvSpPr>
          <p:nvPr/>
        </p:nvSpPr>
        <p:spPr>
          <a:xfrm>
            <a:off x="350807" y="1507963"/>
            <a:ext cx="1133798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LE CLASSI </a:t>
            </a:r>
          </a:p>
        </p:txBody>
      </p:sp>
    </p:spTree>
    <p:extLst>
      <p:ext uri="{BB962C8B-B14F-4D97-AF65-F5344CB8AC3E}">
        <p14:creationId xmlns:p14="http://schemas.microsoft.com/office/powerpoint/2010/main" val="356698282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807" y="2321609"/>
            <a:ext cx="11490385" cy="3467267"/>
          </a:xfrm>
        </p:spPr>
        <p:txBody>
          <a:bodyPr>
            <a:normAutofit fontScale="32500" lnSpcReduction="20000"/>
          </a:bodyPr>
          <a:lstStyle/>
          <a:p>
            <a:pPr marL="0" indent="0" algn="just">
              <a:buNone/>
            </a:pPr>
            <a:r>
              <a:rPr lang="it-IT" sz="5600" dirty="0">
                <a:solidFill>
                  <a:schemeClr val="bg1"/>
                </a:solidFill>
                <a:effectLst/>
                <a:latin typeface="Palatino Linotype" panose="02040502050505030304" pitchFamily="18" charset="0"/>
              </a:rPr>
              <a:t>Il Tribunale:</a:t>
            </a:r>
          </a:p>
          <a:p>
            <a:pPr algn="just">
              <a:buFont typeface="Wingdings" panose="05000000000000000000" pitchFamily="2" charset="2"/>
              <a:buChar char="§"/>
            </a:pPr>
            <a:r>
              <a:rPr lang="it-IT" sz="5600" dirty="0">
                <a:solidFill>
                  <a:schemeClr val="bg1"/>
                </a:solidFill>
                <a:effectLst/>
                <a:latin typeface="Palatino Linotype" panose="02040502050505030304" pitchFamily="18" charset="0"/>
              </a:rPr>
              <a:t> </a:t>
            </a:r>
            <a:r>
              <a:rPr lang="it-IT" sz="5600" b="1" u="sng" dirty="0">
                <a:solidFill>
                  <a:schemeClr val="bg1"/>
                </a:solidFill>
                <a:effectLst/>
                <a:latin typeface="Palatino Linotype" panose="02040502050505030304" pitchFamily="18" charset="0"/>
              </a:rPr>
              <a:t>valuta la «ritualità» della proposta</a:t>
            </a:r>
          </a:p>
          <a:p>
            <a:pPr algn="just">
              <a:buFont typeface="Wingdings" panose="05000000000000000000" pitchFamily="2" charset="2"/>
              <a:buChar char="§"/>
            </a:pPr>
            <a:r>
              <a:rPr lang="it-IT" sz="5600" b="1" u="sng" dirty="0">
                <a:solidFill>
                  <a:schemeClr val="bg1"/>
                </a:solidFill>
                <a:effectLst/>
                <a:latin typeface="Palatino Linotype" panose="02040502050505030304" pitchFamily="18" charset="0"/>
              </a:rPr>
              <a:t>valuta la «regolarità» delle operazioni di voto</a:t>
            </a:r>
          </a:p>
          <a:p>
            <a:pPr algn="just">
              <a:buFont typeface="Wingdings" panose="05000000000000000000" pitchFamily="2" charset="2"/>
              <a:buChar char="§"/>
            </a:pPr>
            <a:r>
              <a:rPr lang="it-IT" sz="5600" b="1" u="sng" dirty="0">
                <a:solidFill>
                  <a:schemeClr val="bg1"/>
                </a:solidFill>
                <a:effectLst/>
                <a:latin typeface="Palatino Linotype" panose="02040502050505030304" pitchFamily="18" charset="0"/>
              </a:rPr>
              <a:t>valuta la «correttezza dei criteri di formazione delle classi» </a:t>
            </a:r>
            <a:r>
              <a:rPr lang="it-IT" sz="5600" dirty="0">
                <a:solidFill>
                  <a:schemeClr val="bg1"/>
                </a:solidFill>
                <a:effectLst/>
                <a:latin typeface="Palatino Linotype" panose="02040502050505030304" pitchFamily="18" charset="0"/>
              </a:rPr>
              <a:t>solo dal punto di vista della posizione giuridica e degli interessi economici omogenei</a:t>
            </a:r>
          </a:p>
          <a:p>
            <a:pPr algn="just">
              <a:buFont typeface="Wingdings" panose="05000000000000000000" pitchFamily="2" charset="2"/>
              <a:buChar char="§"/>
            </a:pPr>
            <a:r>
              <a:rPr lang="it-IT" sz="5600" b="1" u="sng" dirty="0">
                <a:solidFill>
                  <a:schemeClr val="bg1"/>
                </a:solidFill>
                <a:effectLst/>
                <a:latin typeface="Palatino Linotype" panose="02040502050505030304" pitchFamily="18" charset="0"/>
              </a:rPr>
              <a:t>«nomina o conferma un commissario giudiziale» </a:t>
            </a:r>
            <a:r>
              <a:rPr lang="it-IT" sz="5600" dirty="0">
                <a:solidFill>
                  <a:schemeClr val="bg1"/>
                </a:solidFill>
                <a:effectLst/>
                <a:latin typeface="Palatino Linotype" panose="02040502050505030304" pitchFamily="18" charset="0"/>
              </a:rPr>
              <a:t>al quale è assegnato l’obbligo di controllo degli atti posti in essere dal debitore, con possibile esecuzione di una eventuale segnalazione e con ulteriore possibilità di revoca della procedura in presenza di atti in frode (art. 106 C.C.I.I.)</a:t>
            </a:r>
          </a:p>
          <a:p>
            <a:pPr marL="0" indent="0" algn="just">
              <a:buNone/>
            </a:pPr>
            <a:endParaRPr lang="it-IT" sz="3200"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9</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Fabrizio Giovanni Poggiani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2321483-FD10-B906-5CDE-11FB756D87C5}"/>
              </a:ext>
            </a:extLst>
          </p:cNvPr>
          <p:cNvSpPr txBox="1">
            <a:spLocks/>
          </p:cNvSpPr>
          <p:nvPr/>
        </p:nvSpPr>
        <p:spPr>
          <a:xfrm>
            <a:off x="350807" y="1507963"/>
            <a:ext cx="11337985"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IL TRIBUNALE </a:t>
            </a:r>
          </a:p>
        </p:txBody>
      </p:sp>
    </p:spTree>
    <p:extLst>
      <p:ext uri="{BB962C8B-B14F-4D97-AF65-F5344CB8AC3E}">
        <p14:creationId xmlns:p14="http://schemas.microsoft.com/office/powerpoint/2010/main" val="730888717"/>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Personalizzato 1">
      <a:dk1>
        <a:sysClr val="windowText" lastClr="000000"/>
      </a:dk1>
      <a:lt1>
        <a:sysClr val="window" lastClr="FFFFFF"/>
      </a:lt1>
      <a:dk2>
        <a:srgbClr val="742332"/>
      </a:dk2>
      <a:lt2>
        <a:srgbClr val="EE91A0"/>
      </a:lt2>
      <a:accent1>
        <a:srgbClr val="E03754"/>
      </a:accent1>
      <a:accent2>
        <a:srgbClr val="E86C2E"/>
      </a:accent2>
      <a:accent3>
        <a:srgbClr val="60C4AA"/>
      </a:accent3>
      <a:accent4>
        <a:srgbClr val="60C4AA"/>
      </a:accent4>
      <a:accent5>
        <a:srgbClr val="51A9DB"/>
      </a:accent5>
      <a:accent6>
        <a:srgbClr val="976AC9"/>
      </a:accent6>
      <a:hlink>
        <a:srgbClr val="D5445E"/>
      </a:hlink>
      <a:folHlink>
        <a:srgbClr val="E17C8E"/>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TM04033921[[fn=Damascato]]</Template>
  <TotalTime>4450</TotalTime>
  <Words>4562</Words>
  <Application>Microsoft Office PowerPoint</Application>
  <PresentationFormat>Widescreen</PresentationFormat>
  <Paragraphs>328</Paragraphs>
  <Slides>34</Slides>
  <Notes>34</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34</vt:i4>
      </vt:variant>
    </vt:vector>
  </HeadingPairs>
  <TitlesOfParts>
    <vt:vector size="42" baseType="lpstr">
      <vt:lpstr>Arial</vt:lpstr>
      <vt:lpstr>Bookman Old Style</vt:lpstr>
      <vt:lpstr>Calibri</vt:lpstr>
      <vt:lpstr>Palatino Linotype</vt:lpstr>
      <vt:lpstr>Rockwell</vt:lpstr>
      <vt:lpstr>Wingdings</vt:lpstr>
      <vt:lpstr>Wingdings 3</vt:lpstr>
      <vt:lpstr>Damask</vt:lpstr>
      <vt:lpstr> LA procedura «Pro»: IL VOTO, LE CLASSI E LA CONVERSIONE IN CONCORDATO PREVENTIVO</vt:lpstr>
      <vt:lpstr>D.LGS. 12 gennaio 2019 n. 14  dopo le modiche introdotte con  il d.lgs. 17 giugno 2022 n. 83 </vt:lpstr>
      <vt:lpstr>Presentazione standard di PowerPoint</vt:lpstr>
      <vt:lpstr>Presentazione standard di PowerPoint</vt:lpstr>
      <vt:lpstr>Presentazione standard di PowerPoint</vt:lpstr>
      <vt:lpstr>Presentazione standard di PowerPoint</vt:lpstr>
      <vt:lpstr>RISTRUTTURAZIONI AZIENDALI «IL PIANO DI RISTRUTTURAZIONE SOGGETTO AD OMOLOGAZIONE» § 3  LUCIANO PANZANI - 26 agosto 2022</vt:lpstr>
      <vt:lpstr>Presentazione standard di PowerPoint</vt:lpstr>
      <vt:lpstr>Presentazione standard di PowerPoint</vt:lpstr>
      <vt:lpstr>Presentazione standard di PowerPoint</vt:lpstr>
      <vt:lpstr>Comma 2, art. 47, D.LGS. 12 gennaio 2019 n. 14 </vt:lpstr>
      <vt:lpstr>Comma 7, art. 64-bis, D.LGS. 12 gennaio 2019 n. 14 </vt:lpstr>
      <vt:lpstr>Comma 7, art. 64-bis, D.LGS. 12 gennaio 2019 n. 14 </vt:lpstr>
      <vt:lpstr>Art. 107, D.LGS. 12 gennaio 2019 n. 14 </vt:lpstr>
      <vt:lpstr>Presentazione standard di PowerPoint</vt:lpstr>
      <vt:lpstr>RISTRUTTURAZIONI AZIENDALI – «IL PIANO DI RISTRUTTURAZIONE SOGGETTO AD OMOLOGAZIONE» – LUCIANO PANZANI – 26 AGOSTO 2022 – PAGINE 6 E 7 </vt:lpstr>
      <vt:lpstr>Comma 7, art. 64-bis, D.LGS. 12 gennaio 2019 n. 14 </vt:lpstr>
      <vt:lpstr>EUTEKNE - «PIANO SOGGETTO A OMOLOGAZIONE» -  LE NOVITA’ DEL CODICE DELLA CRISI DOPO IL DECRETO COLLETTIVO  - SPECIALE - PAGINA 101 - 14 luglio 2022 </vt:lpstr>
      <vt:lpstr>Presentazione standard di PowerPoint</vt:lpstr>
      <vt:lpstr>CONSIGLIO DI STATO – ADUNANZA DELLA COMMISSIONE SPECIALE DEL 1° APRILE 2022 – NUMERO AFFARE 00359/2022 – SCHEMA DI DECRETO LEGISLATIVO RECANTE MODIFICHE AL CODICE DELLA CRISI D’IMPRESA E DELL’INSOLVENZA DI CUI AL DECRETO 12 GENNAIO 2019 N. 14 </vt:lpstr>
      <vt:lpstr>Comma 7, art. 64-bis, D.LGS. 12 gennaio 2019 n. 14 </vt:lpstr>
      <vt:lpstr>Comma 7, art. 64-bis, D.LGS. 12 gennaio 2019 n. 14 </vt:lpstr>
      <vt:lpstr>Comma 8, art. 64-bis, D.LGS. 12 gennaio 2019 n. 14 </vt:lpstr>
      <vt:lpstr>Commi 1, 2 e 3, art. 48, D.LGS. 12 gennaio 2019 n. 14 </vt:lpstr>
      <vt:lpstr>Commi 1, 2 e 3, art. 48, D.LGS. 12 gennaio 2019 n. 14 </vt:lpstr>
      <vt:lpstr>Presentazione standard di PowerPoint</vt:lpstr>
      <vt:lpstr>Comma 1, art. 49, D.LGS. 12 gennaio 2019 n. 14 </vt:lpstr>
      <vt:lpstr>Presentazione standard di PowerPoint</vt:lpstr>
      <vt:lpstr>Presentazione standard di PowerPoint</vt:lpstr>
      <vt:lpstr>Presentazione standard di PowerPoint</vt:lpstr>
      <vt:lpstr>COMMI 3 e 5, art. 64-QUATER, D.LGS. 12 gennaio 2019 n. 14 </vt:lpstr>
      <vt:lpstr>Presentazione standard di PowerPoint</vt:lpstr>
      <vt:lpstr>COMMI 3 e 5, art. 64-QUATER, D.LGS. 12 gennaio 2019 n. 14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controlli preliminari del delegato e l’espropriazione dei beni indivisi</dc:title>
  <dc:creator>Francesca Lo Iacono</dc:creator>
  <cp:lastModifiedBy>Sandro Venturi</cp:lastModifiedBy>
  <cp:revision>393</cp:revision>
  <cp:lastPrinted>2017-05-04T17:19:12Z</cp:lastPrinted>
  <dcterms:created xsi:type="dcterms:W3CDTF">2017-05-03T21:50:47Z</dcterms:created>
  <dcterms:modified xsi:type="dcterms:W3CDTF">2022-11-04T16:24:02Z</dcterms:modified>
</cp:coreProperties>
</file>